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jpe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Booleans</a:t>
            </a:r>
          </a:p>
          <a:p>
            <a:pPr marL="444500" indent="-444500">
              <a:defRPr sz="4800"/>
            </a:pPr>
            <a:r>
              <a:t>Casting between data types</a:t>
            </a:r>
          </a:p>
          <a:p>
            <a:pPr marL="444500" indent="-444500">
              <a:defRPr sz="4800"/>
            </a:pPr>
            <a:r>
              <a:t>Conditional Statements</a:t>
            </a:r>
          </a:p>
          <a:p>
            <a:pPr marL="444500" indent="-444500">
              <a:defRPr sz="4800"/>
            </a:pPr>
            <a:r>
              <a:t>For-loops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209" name="Shape 209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  <p:sp>
        <p:nvSpPr>
          <p:cNvPr id="210" name="Shape 210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7572761" y="6989233"/>
            <a:ext cx="169824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9916356" y="430529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214" name="Shape 214"/>
          <p:cNvSpPr/>
          <p:nvPr/>
        </p:nvSpPr>
        <p:spPr>
          <a:xfrm>
            <a:off x="9865556" y="5397499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215" name="Shape 215"/>
          <p:cNvSpPr/>
          <p:nvPr/>
        </p:nvSpPr>
        <p:spPr>
          <a:xfrm>
            <a:off x="9852856" y="6430433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if-Else Statement</a:t>
            </a:r>
          </a:p>
        </p:txBody>
      </p:sp>
      <p:sp>
        <p:nvSpPr>
          <p:cNvPr id="218" name="Shape 218"/>
          <p:cNvSpPr/>
          <p:nvPr/>
        </p:nvSpPr>
        <p:spPr>
          <a:xfrm>
            <a:off x="512083" y="3644899"/>
            <a:ext cx="11562527" cy="431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</a:t>
            </a:r>
            <a:r>
              <a:rPr>
                <a:solidFill>
                  <a:schemeClr val="accent3"/>
                </a:solidFill>
              </a:rPr>
              <a:t>condition_is_true</a:t>
            </a:r>
            <a:r>
              <a:t>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#1 runs”)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#2 runs”)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.split() method</a:t>
            </a:r>
          </a:p>
          <a:p>
            <a:pPr marL="444500" indent="-444500">
              <a:defRPr sz="4800"/>
            </a:pPr>
            <a:r>
              <a:t>.join() method</a:t>
            </a:r>
          </a:p>
          <a:p>
            <a:pPr marL="444500" indent="-444500">
              <a:defRPr sz="4800"/>
            </a:pPr>
            <a:r>
              <a:t>len() function</a:t>
            </a:r>
          </a:p>
          <a:p>
            <a:pPr marL="444500" indent="-444500">
              <a:defRPr sz="4800"/>
            </a:pPr>
            <a:r>
              <a:t>sorted()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</a:t>
            </a:r>
          </a:p>
        </p:txBody>
      </p:sp>
      <p:sp>
        <p:nvSpPr>
          <p:cNvPr id="224" name="Shape 224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“id, name, date”.split(“,”)</a:t>
            </a:r>
          </a:p>
        </p:txBody>
      </p:sp>
      <p:sp>
        <p:nvSpPr>
          <p:cNvPr id="225" name="Shape 225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2506543" y="5826142"/>
            <a:ext cx="72854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[“id”, “name”, “date”]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Join</a:t>
            </a:r>
          </a:p>
        </p:txBody>
      </p:sp>
      <p:sp>
        <p:nvSpPr>
          <p:cNvPr id="229" name="Shape 229"/>
          <p:cNvSpPr/>
          <p:nvPr/>
        </p:nvSpPr>
        <p:spPr>
          <a:xfrm>
            <a:off x="495150" y="4413249"/>
            <a:ext cx="121920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“,”.join([“id”, “name”, “date”])</a:t>
            </a:r>
          </a:p>
        </p:txBody>
      </p:sp>
      <p:sp>
        <p:nvSpPr>
          <p:cNvPr id="230" name="Shape 230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2506543" y="5826142"/>
            <a:ext cx="572185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“id, name, date”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234" name="Shape 234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range(1,4)</a:t>
            </a:r>
          </a:p>
        </p:txBody>
      </p:sp>
      <p:sp>
        <p:nvSpPr>
          <p:cNvPr id="235" name="Shape 235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1, 2, 3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3926349" y="4053658"/>
            <a:ext cx="5152102" cy="2659645"/>
          </a:xfrm>
          <a:prstGeom prst="rect">
            <a:avLst/>
          </a:prstGeom>
        </p:spPr>
        <p:txBody>
          <a:bodyPr/>
          <a:lstStyle/>
          <a:p>
            <a:pPr/>
            <a:r>
              <a:t>Week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241" name="Shape 241"/>
          <p:cNvSpPr/>
          <p:nvPr>
            <p:ph type="body" sz="half" idx="1"/>
          </p:nvPr>
        </p:nvSpPr>
        <p:spPr>
          <a:xfrm>
            <a:off x="579966" y="3930406"/>
            <a:ext cx="11493038" cy="2716876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data types: int, float, string, bool</a:t>
            </a:r>
          </a:p>
          <a:p>
            <a:pPr>
              <a:defRPr sz="5400"/>
            </a:pPr>
            <a:r>
              <a:t>lists of the above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Trouble with Lists</a:t>
            </a:r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pPr/>
            <a:r>
              <a:t>Hard to manage lots of data</a:t>
            </a:r>
          </a:p>
        </p:txBody>
      </p:sp>
      <p:pic>
        <p:nvPicPr>
          <p:cNvPr id="245" name="tribbl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1187503" y="4038599"/>
            <a:ext cx="10629794" cy="4521201"/>
          </a:xfrm>
          <a:prstGeom prst="rect">
            <a:avLst/>
          </a:prstGeom>
        </p:spPr>
        <p:txBody>
          <a:bodyPr/>
          <a:lstStyle/>
          <a:p>
            <a:pPr/>
            <a:r>
              <a:t>Week 1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Trouble with Lists</a:t>
            </a:r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pPr/>
            <a:r>
              <a:t>Hard to manage lots of data</a:t>
            </a:r>
          </a:p>
        </p:txBody>
      </p:sp>
      <p:pic>
        <p:nvPicPr>
          <p:cNvPr id="249" name="tribbl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/>
          <p:cNvSpPr/>
          <p:nvPr/>
        </p:nvSpPr>
        <p:spPr>
          <a:xfrm>
            <a:off x="7641166" y="1101814"/>
            <a:ext cx="3297504" cy="2464859"/>
          </a:xfrm>
          <a:prstGeom prst="wedgeEllipseCallout">
            <a:avLst>
              <a:gd name="adj1" fmla="val -49385"/>
              <a:gd name="adj2" fmla="val 63172"/>
            </a:avLst>
          </a:prstGeom>
          <a:solidFill>
            <a:schemeClr val="accent5">
              <a:hueOff val="-180946"/>
              <a:satOff val="-2351"/>
              <a:lumOff val="-871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Was it my_list[8] or my_list[9]?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newchallenger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2255360"/>
            <a:ext cx="13004800" cy="524288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55" name="Shape 255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Store data under a label (“key”)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Fetch value later by 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58" name="Shape 258"/>
          <p:cNvSpPr/>
          <p:nvPr/>
        </p:nvSpPr>
        <p:spPr>
          <a:xfrm>
            <a:off x="697654" y="4334933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 “name”: “Rob” 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61" name="Shape 261"/>
          <p:cNvSpPr/>
          <p:nvPr/>
        </p:nvSpPr>
        <p:spPr>
          <a:xfrm>
            <a:off x="697654" y="4334933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 “name”: “Rob” 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62" name="Shape 262"/>
          <p:cNvSpPr/>
          <p:nvPr/>
        </p:nvSpPr>
        <p:spPr>
          <a:xfrm rot="12786029">
            <a:off x="6664552" y="5895469"/>
            <a:ext cx="2175603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8826826" y="6146857"/>
            <a:ext cx="4040125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60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dictionary</a:t>
            </a:r>
          </a:p>
          <a:p>
            <a:pPr>
              <a:defRPr b="1" sz="60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literal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66" name="Shape 266"/>
          <p:cNvSpPr/>
          <p:nvPr/>
        </p:nvSpPr>
        <p:spPr>
          <a:xfrm>
            <a:off x="697654" y="4210050"/>
            <a:ext cx="1160949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{“name”: “Rob”,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“hair”: “brown”}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69" name="Shape 269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 = “blonde”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72" name="Shape 272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73" name="Shape 273"/>
          <p:cNvSpPr/>
          <p:nvPr/>
        </p:nvSpPr>
        <p:spPr>
          <a:xfrm rot="21591301">
            <a:off x="838650" y="62021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2658943" y="5889642"/>
            <a:ext cx="30076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“brown”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77" name="Shape 277"/>
          <p:cNvSpPr/>
          <p:nvPr/>
        </p:nvSpPr>
        <p:spPr>
          <a:xfrm>
            <a:off x="455296" y="4286249"/>
            <a:ext cx="11851849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 in my_dict: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{key}!”)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80" name="Shape 280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value in </a:t>
            </a:r>
            <a:r>
              <a:rPr>
                <a:solidFill>
                  <a:schemeClr val="accent3"/>
                </a:solidFill>
              </a:rPr>
              <a:t>my_dict.values()</a:t>
            </a:r>
            <a:r>
              <a:t>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{value}”)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Statement </a:t>
            </a:r>
          </a:p>
          <a:p>
            <a:pPr marL="444500" indent="-444500">
              <a:defRPr sz="4800"/>
            </a:pPr>
            <a:r>
              <a:t>Expression</a:t>
            </a:r>
          </a:p>
          <a:p>
            <a:pPr marL="444500" indent="-444500">
              <a:defRPr sz="4800"/>
            </a:pPr>
            <a:r>
              <a:t>Variable</a:t>
            </a:r>
          </a:p>
          <a:p>
            <a:pPr marL="444500" indent="-444500">
              <a:defRPr sz="4800"/>
            </a:pPr>
            <a:r>
              <a:t>Int, Float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83" name="Shape 283"/>
          <p:cNvSpPr/>
          <p:nvPr/>
        </p:nvSpPr>
        <p:spPr>
          <a:xfrm>
            <a:off x="455296" y="3746499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key, value in </a:t>
            </a:r>
            <a:r>
              <a:rPr>
                <a:solidFill>
                  <a:schemeClr val="accent3"/>
                </a:solidFill>
              </a:rPr>
              <a:t>my_dict.items()</a:t>
            </a:r>
            <a:r>
              <a:t>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{key}!”)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{value}”)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108176231_2889x1907_2_gradiation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172" t="129" r="6044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88" name="Shape 288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9" name="Shape 2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13259"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pPr/>
            <a:r>
              <a:t>Classes and Objects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 vs object</a:t>
            </a:r>
          </a:p>
        </p:txBody>
      </p:sp>
      <p:sp>
        <p:nvSpPr>
          <p:cNvPr id="292" name="Shape 292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class is a “blueprint” with empty slots 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object is one occurrence, slots filled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Why do we need classes?</a:t>
            </a:r>
          </a:p>
        </p:txBody>
      </p:sp>
      <p:sp>
        <p:nvSpPr>
          <p:cNvPr id="295" name="Shape 295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93015" indent="-593015" defTabSz="490727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76"/>
            </a:pPr>
            <a:r>
              <a:t>Like dictionary with guaranteed keys</a:t>
            </a:r>
          </a:p>
          <a:p>
            <a:pPr marL="593015" indent="-593015" defTabSz="490727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76"/>
            </a:pPr>
            <a:r>
              <a:t>Can create methods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a Class</a:t>
            </a:r>
          </a:p>
        </p:txBody>
      </p:sp>
      <p:sp>
        <p:nvSpPr>
          <p:cNvPr id="298" name="Shape 298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a Class</a:t>
            </a:r>
          </a:p>
        </p:txBody>
      </p:sp>
      <p:sp>
        <p:nvSpPr>
          <p:cNvPr id="301" name="Shape 301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“Hi I’m 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Why do we need classes?</a:t>
            </a:r>
          </a:p>
        </p:txBody>
      </p:sp>
      <p:sp>
        <p:nvSpPr>
          <p:cNvPr id="304" name="Shape 30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Store data and methods together 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Can make code more intuitive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07" name="Shape 307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class</a:t>
            </a:r>
            <a:r>
              <a:t>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10" name="Shape 310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</a:t>
            </a:r>
            <a:r>
              <a:rPr>
                <a:solidFill>
                  <a:schemeClr val="accent3"/>
                </a:solidFill>
              </a:rPr>
              <a:t>Person</a:t>
            </a:r>
            <a:r>
              <a:t>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String</a:t>
            </a:r>
          </a:p>
          <a:p>
            <a:pPr marL="444500" indent="-444500">
              <a:defRPr sz="4800"/>
            </a:pPr>
            <a:r>
              <a:t>Zero-indexing</a:t>
            </a:r>
          </a:p>
          <a:p>
            <a:pPr marL="444500" indent="-444500">
              <a:defRPr sz="4800"/>
            </a:pPr>
            <a:r>
              <a:t>Slicing</a:t>
            </a:r>
          </a:p>
          <a:p>
            <a:pPr marL="444500" indent="-444500">
              <a:defRPr sz="4800"/>
            </a:pPr>
            <a:r>
              <a:t>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13" name="Shape 313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def</a:t>
            </a:r>
            <a:r>
              <a:t>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What is “self”??</a:t>
            </a:r>
          </a:p>
        </p:txBody>
      </p:sp>
      <p:sp>
        <p:nvSpPr>
          <p:cNvPr id="316" name="Shape 316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15358" indent="-515358" defTabSz="426466">
              <a:spcBef>
                <a:spcPts val="2000"/>
              </a:spcBef>
              <a:buClrTx/>
              <a:buSzPct val="40000"/>
              <a:buFontTx/>
              <a:buBlip>
                <a:blip r:embed="rId2"/>
              </a:buBlip>
              <a:defRPr sz="4672"/>
            </a:pPr>
            <a:r>
              <a:t>Class is the cookie-cutter, self is the cookie</a:t>
            </a:r>
          </a:p>
          <a:p>
            <a:pPr marL="515358" indent="-515358" defTabSz="426466">
              <a:lnSpc>
                <a:spcPct val="200000"/>
              </a:lnSpc>
              <a:spcBef>
                <a:spcPts val="2000"/>
              </a:spcBef>
              <a:buClrTx/>
              <a:buSzPct val="40000"/>
              <a:buFontTx/>
              <a:buBlip>
                <a:blip r:embed="rId2"/>
              </a:buBlip>
              <a:defRPr sz="4672"/>
            </a:pPr>
            <a:r>
              <a:t>First argument in any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19" name="Shape 319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22" name="Shape 322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23" name="Shape 323"/>
          <p:cNvSpPr/>
          <p:nvPr/>
        </p:nvSpPr>
        <p:spPr>
          <a:xfrm rot="8100000">
            <a:off x="5993047" y="4238816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7332119" y="2994518"/>
            <a:ext cx="40751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27" name="Shape 327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28" name="Shape 328"/>
          <p:cNvSpPr/>
          <p:nvPr/>
        </p:nvSpPr>
        <p:spPr>
          <a:xfrm rot="8100000">
            <a:off x="5993047" y="4238816"/>
            <a:ext cx="139695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7332119" y="2994518"/>
            <a:ext cx="29504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*magic*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32" name="Shape 332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33" name="Shape 333"/>
          <p:cNvSpPr/>
          <p:nvPr/>
        </p:nvSpPr>
        <p:spPr>
          <a:xfrm rot="5400000">
            <a:off x="6677066" y="4137480"/>
            <a:ext cx="1396956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5900312" y="2488173"/>
            <a:ext cx="301371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instance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37" name="Shape 337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</a:t>
            </a:r>
            <a:r>
              <a:rPr>
                <a:solidFill>
                  <a:schemeClr val="accent3"/>
                </a:solidFill>
              </a:rPr>
              <a:t>self</a:t>
            </a:r>
            <a:r>
              <a:t>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38" name="Shape 338"/>
          <p:cNvSpPr/>
          <p:nvPr/>
        </p:nvSpPr>
        <p:spPr>
          <a:xfrm rot="5400000">
            <a:off x="6677066" y="4137480"/>
            <a:ext cx="139695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9" name="Shape 339"/>
          <p:cNvSpPr/>
          <p:nvPr/>
        </p:nvSpPr>
        <p:spPr>
          <a:xfrm>
            <a:off x="5900312" y="2488172"/>
            <a:ext cx="29504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*magic*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42" name="Shape 342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45" name="Shape 345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46" name="Shape 346"/>
          <p:cNvSpPr/>
          <p:nvPr/>
        </p:nvSpPr>
        <p:spPr>
          <a:xfrm rot="12786029">
            <a:off x="5689039" y="7101562"/>
            <a:ext cx="1396957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7" name="Shape 347"/>
          <p:cNvSpPr/>
          <p:nvPr/>
        </p:nvSpPr>
        <p:spPr>
          <a:xfrm>
            <a:off x="7104112" y="7123965"/>
            <a:ext cx="3098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50" name="Shape 350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__init__(self,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>
                <a:solidFill>
                  <a:schemeClr val="accent3"/>
                </a:solidFill>
              </a:rPr>
              <a:t>self.name</a:t>
            </a:r>
            <a:r>
              <a:t>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51" name="Shape 351"/>
          <p:cNvSpPr/>
          <p:nvPr/>
        </p:nvSpPr>
        <p:spPr>
          <a:xfrm rot="12786029">
            <a:off x="4321002" y="7202898"/>
            <a:ext cx="1396956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2" name="Shape 352"/>
          <p:cNvSpPr/>
          <p:nvPr/>
        </p:nvSpPr>
        <p:spPr>
          <a:xfrm>
            <a:off x="5736075" y="7225301"/>
            <a:ext cx="727938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self[“name”] =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187" name="Shape 187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</a:t>
            </a:r>
            <a:r>
              <a:rPr>
                <a:solidFill>
                  <a:schemeClr val="accent3"/>
                </a:solidFill>
              </a:rPr>
              <a:t>start_index</a:t>
            </a:r>
            <a:r>
              <a:t>:</a:t>
            </a:r>
            <a:r>
              <a: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rPr>
              <a:t>end_index</a:t>
            </a:r>
            <a:r>
              <a:t>:</a:t>
            </a:r>
            <a:r>
              <a:rPr>
                <a:solidFill>
                  <a:srgbClr val="A6AAA9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55" name="Shape 355"/>
          <p:cNvSpPr/>
          <p:nvPr/>
        </p:nvSpPr>
        <p:spPr>
          <a:xfrm>
            <a:off x="541866" y="3545416"/>
            <a:ext cx="12192001" cy="486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…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say_name(self):</a:t>
            </a:r>
          </a:p>
          <a:p>
            <a: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</a:t>
            </a:r>
            <a:r>
              <a:rPr sz="4400"/>
              <a:t>print(self.name) </a:t>
            </a:r>
          </a:p>
          <a:p>
            <a: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58" name="Shape 358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61" name="Shape 361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62" name="Shape 362"/>
          <p:cNvSpPr/>
          <p:nvPr/>
        </p:nvSpPr>
        <p:spPr>
          <a:xfrm rot="12786029">
            <a:off x="3560981" y="5282358"/>
            <a:ext cx="1396957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4976054" y="5304761"/>
            <a:ext cx="3098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66" name="Shape 366"/>
          <p:cNvSpPr/>
          <p:nvPr/>
        </p:nvSpPr>
        <p:spPr>
          <a:xfrm>
            <a:off x="406399" y="3602566"/>
            <a:ext cx="12192002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369" name="Shape 369"/>
          <p:cNvSpPr/>
          <p:nvPr/>
        </p:nvSpPr>
        <p:spPr>
          <a:xfrm>
            <a:off x="406399" y="3602566"/>
            <a:ext cx="12192002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rob.say_name()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&gt;&gt;&gt; 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70" name="Shape 370"/>
          <p:cNvSpPr/>
          <p:nvPr/>
        </p:nvSpPr>
        <p:spPr>
          <a:xfrm rot="10800000">
            <a:off x="6172200" y="4665133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8018864" y="4728633"/>
            <a:ext cx="28712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Importing packages</a:t>
            </a:r>
          </a:p>
        </p:txBody>
      </p:sp>
      <p:sp>
        <p:nvSpPr>
          <p:cNvPr id="376" name="Shape 376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Use pre-made classes and functions</a:t>
            </a:r>
          </a:p>
          <a:p>
            <a:pPr marL="607134" indent="-607134" defTabSz="502412">
              <a:lnSpc>
                <a:spcPct val="200000"/>
              </a:lnSpc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Save a ton of time!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cosmic_power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25600" y="0"/>
            <a:ext cx="9753601" cy="975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Importing packages</a:t>
            </a:r>
          </a:p>
        </p:txBody>
      </p:sp>
      <p:sp>
        <p:nvSpPr>
          <p:cNvPr id="381" name="Shape 38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68"/>
            </a:pPr>
            <a:r>
              <a:t>Core Libraries: “batteries included”</a:t>
            </a:r>
          </a:p>
          <a:p>
            <a:pPr marL="614194" indent="-614194" defTabSz="508254">
              <a:lnSpc>
                <a:spcPct val="200000"/>
              </a:lnSpc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68"/>
            </a:pPr>
            <a:r>
              <a:t>3rd Party: have to be downloaded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 Statements</a:t>
            </a:r>
          </a:p>
        </p:txBody>
      </p:sp>
      <p:sp>
        <p:nvSpPr>
          <p:cNvPr id="384" name="Shape 384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numpy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numpy import ndarray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Function</a:t>
            </a:r>
          </a:p>
          <a:p>
            <a:pPr marL="444500" indent="-444500">
              <a:defRPr sz="4800"/>
            </a:pPr>
            <a:r>
              <a:t>Method</a:t>
            </a:r>
          </a:p>
          <a:p>
            <a:pPr marL="444500" indent="-444500">
              <a:defRPr sz="4800"/>
            </a:pPr>
            <a:r>
              <a:t>Mutable/Immutable</a:t>
            </a:r>
          </a:p>
          <a:p>
            <a:pPr marL="444500" indent="-444500">
              <a:defRPr sz="4800"/>
            </a:pPr>
            <a:r>
              <a:t>No return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 Statements</a:t>
            </a:r>
          </a:p>
        </p:txBody>
      </p:sp>
      <p:sp>
        <p:nvSpPr>
          <p:cNvPr id="387" name="Shape 387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numpy as np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90" name="Shape 390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Dictionary</a:t>
            </a:r>
          </a:p>
          <a:p>
            <a:pPr marL="444500" indent="-444500">
              <a:defRPr sz="4800"/>
            </a:pPr>
            <a:r>
              <a:t>Class</a:t>
            </a:r>
          </a:p>
          <a:p>
            <a:pPr marL="444500" indent="-444500">
              <a:defRPr sz="4800"/>
            </a:pPr>
            <a:r>
              <a:t>Packages</a:t>
            </a:r>
          </a:p>
          <a:p>
            <a:pPr marL="444500" indent="-444500">
              <a:defRPr sz="4800"/>
            </a:pPr>
            <a:r>
              <a:t>Imports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title"/>
          </p:nvPr>
        </p:nvSpPr>
        <p:spPr>
          <a:xfrm>
            <a:off x="581070" y="4038600"/>
            <a:ext cx="11842660" cy="4521201"/>
          </a:xfrm>
          <a:prstGeom prst="rect">
            <a:avLst/>
          </a:prstGeom>
        </p:spPr>
        <p:txBody>
          <a:bodyPr/>
          <a:lstStyle/>
          <a:p>
            <a:pPr/>
            <a:r>
              <a:t>Guided Exercise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Why numpy?</a:t>
            </a:r>
          </a:p>
        </p:txBody>
      </p:sp>
      <p:sp>
        <p:nvSpPr>
          <p:cNvPr id="395" name="Shape 395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numpy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numpy import array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title"/>
          </p:nvPr>
        </p:nvSpPr>
        <p:spPr>
          <a:xfrm>
            <a:off x="1661423" y="3734591"/>
            <a:ext cx="9681954" cy="1794627"/>
          </a:xfrm>
          <a:prstGeom prst="rect">
            <a:avLst/>
          </a:prstGeom>
        </p:spPr>
        <p:txBody>
          <a:bodyPr/>
          <a:lstStyle>
            <a:lvl1pPr defTabSz="455675">
              <a:defRPr sz="13259"/>
            </a:lvl1pPr>
          </a:lstStyle>
          <a:p>
            <a:pPr/>
            <a:r>
              <a:t>Flexible is slow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Nothing comes for free</a:t>
            </a:r>
          </a:p>
        </p:txBody>
      </p:sp>
      <p:sp>
        <p:nvSpPr>
          <p:cNvPr id="400" name="Shape 400"/>
          <p:cNvSpPr/>
          <p:nvPr>
            <p:ph type="body" idx="1"/>
          </p:nvPr>
        </p:nvSpPr>
        <p:spPr>
          <a:xfrm>
            <a:off x="406400" y="3953767"/>
            <a:ext cx="12192000" cy="5073811"/>
          </a:xfrm>
          <a:prstGeom prst="rect">
            <a:avLst/>
          </a:prstGeom>
        </p:spPr>
        <p:txBody>
          <a:bodyPr/>
          <a:lstStyle/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t>List &amp; dictionary hold any value </a:t>
            </a:r>
          </a:p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t>Also grow to any length</a:t>
            </a:r>
          </a:p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t>Numbers have no fixed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type="body" idx="13"/>
          </p:nvPr>
        </p:nvSpPr>
        <p:spPr>
          <a:xfrm>
            <a:off x="6134100" y="1425689"/>
            <a:ext cx="6705600" cy="5816601"/>
          </a:xfrm>
          <a:prstGeom prst="rect">
            <a:avLst/>
          </a:prstGeom>
        </p:spPr>
        <p:txBody>
          <a:bodyPr/>
          <a:lstStyle>
            <a:lvl1pPr>
              <a:defRPr cap="none" sz="9000"/>
            </a:lvl1pPr>
          </a:lstStyle>
          <a:p>
            <a:pPr/>
            <a:r>
              <a:t>Every problem in computer science can be solved by another layer of indirection</a:t>
            </a:r>
          </a:p>
        </p:txBody>
      </p:sp>
      <p:pic>
        <p:nvPicPr>
          <p:cNvPr id="403" name="pasted-image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30199" y="1460500"/>
            <a:ext cx="5486401" cy="6858001"/>
          </a:xfrm>
          <a:prstGeom prst="rect">
            <a:avLst/>
          </a:prstGeom>
        </p:spPr>
      </p:pic>
      <p:sp>
        <p:nvSpPr>
          <p:cNvPr id="404" name="Shape 404"/>
          <p:cNvSpPr/>
          <p:nvPr>
            <p:ph type="body" idx="15"/>
          </p:nvPr>
        </p:nvSpPr>
        <p:spPr>
          <a:xfrm>
            <a:off x="6134100" y="7409323"/>
            <a:ext cx="6705600" cy="863604"/>
          </a:xfrm>
          <a:prstGeom prst="rect">
            <a:avLst/>
          </a:prstGeom>
        </p:spPr>
        <p:txBody>
          <a:bodyPr/>
          <a:lstStyle/>
          <a:p>
            <a:pPr/>
            <a:r>
              <a:t>- David Wheeler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56021" y="1558925"/>
            <a:ext cx="11892790" cy="6635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Numpy</a:t>
            </a:r>
          </a:p>
        </p:txBody>
      </p:sp>
      <p:sp>
        <p:nvSpPr>
          <p:cNvPr id="409" name="Shape 40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Short for “numerical python”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Has array that is faster for math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193" name="Shape 193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196" name="Shape 196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197" name="Shape 197"/>
          <p:cNvSpPr/>
          <p:nvPr/>
        </p:nvSpPr>
        <p:spPr>
          <a:xfrm rot="19262772">
            <a:off x="3341633" y="5027739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694604" y="6302681"/>
            <a:ext cx="81716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arbitrary label for input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Append</a:t>
            </a:r>
          </a:p>
        </p:txBody>
      </p:sp>
      <p:sp>
        <p:nvSpPr>
          <p:cNvPr id="201" name="Shape 201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my_list.append(“new thing”)</a:t>
            </a:r>
          </a:p>
        </p:txBody>
      </p:sp>
      <p:sp>
        <p:nvSpPr>
          <p:cNvPr id="202" name="Shape 202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2506543" y="5826142"/>
            <a:ext cx="27813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_______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