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  <p:sp>
        <p:nvSpPr>
          <p:cNvPr id="211" name="Shape 211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673692" y="6750999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“or”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  <p:sp>
        <p:nvSpPr>
          <p:cNvPr id="219" name="Shape 219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5673692" y="67509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“and”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</a:p>
          <a:p>
            <a:pPr marL="444500" indent="-444500">
              <a:defRPr sz="4800"/>
            </a:pPr>
            <a:r>
              <a:t>Boolean mask</a:t>
            </a:r>
          </a:p>
          <a:p>
            <a:pPr marL="444500" indent="-444500">
              <a:defRPr sz="4800"/>
            </a:pPr>
            <a:r>
              <a:t>Broadcasting Boolean operations </a:t>
            </a:r>
          </a:p>
          <a:p>
            <a:pPr marL="444500" indent="-444500">
              <a:defRPr sz="4800"/>
            </a:pPr>
            <a:r>
              <a:t>Element-wise Boolean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pPr/>
            <a:r>
              <a:t>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228" name="Shape 228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Pandas</a:t>
            </a:r>
          </a:p>
        </p:txBody>
      </p:sp>
      <p:sp>
        <p:nvSpPr>
          <p:cNvPr id="231" name="Shape 23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237" name="Shape 237"/>
          <p:cNvSpPr/>
          <p:nvPr/>
        </p:nvSpPr>
        <p:spPr>
          <a:xfrm>
            <a:off x="176491" y="4825999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 = pd.read_csv(“path_to_file”)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Saving a Dataframe</a:t>
            </a:r>
          </a:p>
        </p:txBody>
      </p:sp>
      <p:sp>
        <p:nvSpPr>
          <p:cNvPr id="240" name="Shape 240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new_df.to_csv(“path_to_file”)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Specifying Data Types</a:t>
            </a:r>
          </a:p>
        </p:txBody>
      </p:sp>
      <p:sp>
        <p:nvSpPr>
          <p:cNvPr id="243" name="Shape 243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dtype={“ZIP”: “str”})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Checking Data Type</a:t>
            </a:r>
          </a:p>
        </p:txBody>
      </p:sp>
      <p:sp>
        <p:nvSpPr>
          <p:cNvPr id="246" name="Shape 246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new_df.dtypes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Looking at top rows</a:t>
            </a:r>
          </a:p>
        </p:txBody>
      </p:sp>
      <p:sp>
        <p:nvSpPr>
          <p:cNvPr id="249" name="Shape 249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new_df.head()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Numpy functions</a:t>
            </a:r>
          </a:p>
        </p:txBody>
      </p:sp>
      <p:sp>
        <p:nvSpPr>
          <p:cNvPr id="252" name="Shape 252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new_df[‘score’].mean()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Counting Unique values</a:t>
            </a:r>
          </a:p>
        </p:txBody>
      </p:sp>
      <p:sp>
        <p:nvSpPr>
          <p:cNvPr id="255" name="Shape 255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Counting Unique values</a:t>
            </a:r>
          </a:p>
        </p:txBody>
      </p:sp>
      <p:sp>
        <p:nvSpPr>
          <p:cNvPr id="258" name="Shape 258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9" name="Shape 259"/>
          <p:cNvSpPr/>
          <p:nvPr/>
        </p:nvSpPr>
        <p:spPr>
          <a:xfrm rot="21591301">
            <a:off x="458640" y="62274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278932" y="5914977"/>
            <a:ext cx="41818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“John”: 352</a:t>
            </a:r>
          </a:p>
        </p:txBody>
      </p:sp>
      <p:sp>
        <p:nvSpPr>
          <p:cNvPr id="261" name="Shape 261"/>
          <p:cNvSpPr/>
          <p:nvPr/>
        </p:nvSpPr>
        <p:spPr>
          <a:xfrm>
            <a:off x="2278932" y="7156344"/>
            <a:ext cx="43388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“Chris”: 280</a:t>
            </a:r>
          </a:p>
        </p:txBody>
      </p:sp>
      <p:sp>
        <p:nvSpPr>
          <p:cNvPr id="262" name="Shape 262"/>
          <p:cNvSpPr/>
          <p:nvPr/>
        </p:nvSpPr>
        <p:spPr>
          <a:xfrm>
            <a:off x="2419522" y="8397711"/>
            <a:ext cx="40576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“Tom”: 264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Pandas</a:t>
            </a:r>
          </a:p>
          <a:p>
            <a:pPr marL="444500" indent="-444500">
              <a:defRPr sz="4800"/>
            </a:pPr>
            <a:r>
              <a:t>DataFrames</a:t>
            </a:r>
          </a:p>
          <a:p>
            <a:pPr marL="444500" indent="-444500">
              <a:defRPr sz="4800"/>
            </a:pPr>
            <a:r>
              <a:t>dtype </a:t>
            </a:r>
          </a:p>
          <a:p>
            <a:pPr marL="444500" indent="-444500">
              <a:defRPr sz="4800"/>
            </a:pPr>
            <a:r>
              <a:t>.head()</a:t>
            </a:r>
          </a:p>
          <a:p>
            <a:pPr marL="444500" indent="-444500">
              <a:defRPr sz="4800"/>
            </a:pPr>
            <a:r>
              <a:t>.value_counts()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Excel</a:t>
            </a:r>
          </a:p>
        </p:txBody>
      </p:sp>
      <p:sp>
        <p:nvSpPr>
          <p:cNvPr id="270" name="Shape 270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pd.read_excel(“path_to_file”,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sheet_name=“bla”)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Excel</a:t>
            </a:r>
          </a:p>
        </p:txBody>
      </p:sp>
      <p:sp>
        <p:nvSpPr>
          <p:cNvPr id="273" name="Shape 273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pd.read_excel(“path_to_file”,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sheet_name=None)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181" name="Shape 181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Excel</a:t>
            </a:r>
          </a:p>
        </p:txBody>
      </p:sp>
      <p:sp>
        <p:nvSpPr>
          <p:cNvPr id="276" name="Shape 276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pd.read_excel(“path_to_file”,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sheet_name=None)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7" name="Shape 277"/>
          <p:cNvSpPr/>
          <p:nvPr/>
        </p:nvSpPr>
        <p:spPr>
          <a:xfrm rot="21591301">
            <a:off x="585310" y="731685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405603" y="7004340"/>
            <a:ext cx="80573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{“sheet1”: dataframe1}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new dictionary key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 use Numpy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84" name="Shape 284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287" name="Shape 287"/>
          <p:cNvSpPr/>
          <p:nvPr/>
        </p:nvSpPr>
        <p:spPr>
          <a:xfrm>
            <a:off x="434394" y="53657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df[[‘revenue’, ‘profit’]]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Sorting by a column</a:t>
            </a:r>
          </a:p>
        </p:txBody>
      </p:sp>
      <p:sp>
        <p:nvSpPr>
          <p:cNvPr id="290" name="Shape 29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Sorting in descending order</a:t>
            </a:r>
          </a:p>
        </p:txBody>
      </p:sp>
      <p:sp>
        <p:nvSpPr>
          <p:cNvPr id="293" name="Shape 29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</a:t>
            </a:r>
            <a:r>
              <a:rPr>
                <a:solidFill>
                  <a:schemeClr val="accent3"/>
                </a:solidFill>
              </a:rPr>
              <a:t>ascending=False</a:t>
            </a:r>
            <a:r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</a:t>
            </a:r>
          </a:p>
        </p:txBody>
      </p:sp>
      <p:sp>
        <p:nvSpPr>
          <p:cNvPr id="296" name="Shape 29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Generalized .value_counts()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Combines rows using a ufunc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" y="-3794365"/>
            <a:ext cx="13001188" cy="13566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GRoupBY</a:t>
            </a:r>
          </a:p>
        </p:txBody>
      </p:sp>
      <p:sp>
        <p:nvSpPr>
          <p:cNvPr id="303" name="Shape 303"/>
          <p:cNvSpPr/>
          <p:nvPr/>
        </p:nvSpPr>
        <p:spPr>
          <a:xfrm>
            <a:off x="510396" y="4438650"/>
            <a:ext cx="121920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df.groupby(“first_name”)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184" name="Shape 184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185" name="Shape 185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2253598" y="7840363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GRoupBY</a:t>
            </a:r>
          </a:p>
        </p:txBody>
      </p:sp>
      <p:sp>
        <p:nvSpPr>
          <p:cNvPr id="306" name="Shape 306"/>
          <p:cNvSpPr/>
          <p:nvPr/>
        </p:nvSpPr>
        <p:spPr>
          <a:xfrm>
            <a:off x="510396" y="4438650"/>
            <a:ext cx="121920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df.groupby(“first_name”)</a:t>
            </a:r>
          </a:p>
        </p:txBody>
      </p:sp>
      <p:sp>
        <p:nvSpPr>
          <p:cNvPr id="307" name="Shape 307"/>
          <p:cNvSpPr/>
          <p:nvPr/>
        </p:nvSpPr>
        <p:spPr>
          <a:xfrm rot="16200000">
            <a:off x="5692008" y="5989189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2879351" y="7359017"/>
            <a:ext cx="81785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same value? combined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GRoupBY</a:t>
            </a:r>
          </a:p>
        </p:txBody>
      </p:sp>
      <p:sp>
        <p:nvSpPr>
          <p:cNvPr id="311" name="Shape 311"/>
          <p:cNvSpPr/>
          <p:nvPr/>
        </p:nvSpPr>
        <p:spPr>
          <a:xfrm>
            <a:off x="510396" y="44386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df.groupby(“first_name”).sum()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GRoupBY</a:t>
            </a:r>
          </a:p>
        </p:txBody>
      </p:sp>
      <p:sp>
        <p:nvSpPr>
          <p:cNvPr id="314" name="Shape 314"/>
          <p:cNvSpPr/>
          <p:nvPr/>
        </p:nvSpPr>
        <p:spPr>
          <a:xfrm>
            <a:off x="510396" y="44386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df.groupby(“first_name”).sum()</a:t>
            </a:r>
          </a:p>
        </p:txBody>
      </p:sp>
      <p:sp>
        <p:nvSpPr>
          <p:cNvPr id="315" name="Shape 315"/>
          <p:cNvSpPr/>
          <p:nvPr/>
        </p:nvSpPr>
        <p:spPr>
          <a:xfrm rot="16200000">
            <a:off x="9249547" y="614119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66166" y="7485687"/>
            <a:ext cx="121645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How other columns are combined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Read and write from Excel</a:t>
            </a:r>
          </a:p>
          <a:p>
            <a:pPr marL="444500" indent="-444500">
              <a:defRPr sz="4800"/>
            </a:pPr>
            <a:r>
              <a:t>Create and select columns</a:t>
            </a:r>
          </a:p>
          <a:p>
            <a:pPr marL="444500" indent="-444500">
              <a:defRPr sz="4800"/>
            </a:pPr>
            <a:r>
              <a:t>Sorting</a:t>
            </a:r>
          </a:p>
          <a:p>
            <a:pPr marL="444500" indent="-444500">
              <a:defRPr sz="4800"/>
            </a:pPr>
            <a:r>
              <a:t>Group-by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ufuncs</a:t>
            </a:r>
          </a:p>
        </p:txBody>
      </p:sp>
      <p:sp>
        <p:nvSpPr>
          <p:cNvPr id="324" name="Shape 32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All under .str dataframe attribute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Explore and clean raw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.contains()</a:t>
            </a:r>
          </a:p>
        </p:txBody>
      </p:sp>
      <p:sp>
        <p:nvSpPr>
          <p:cNvPr id="327" name="Shape 32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duplicates with a wide net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Case 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.Replace()</a:t>
            </a:r>
          </a:p>
        </p:txBody>
      </p:sp>
      <p:sp>
        <p:nvSpPr>
          <p:cNvPr id="330" name="Shape 33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Returns new dataframe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Helps remove junk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.startswith() and .endsWith()</a:t>
            </a:r>
          </a:p>
        </p:txBody>
      </p:sp>
      <p:sp>
        <p:nvSpPr>
          <p:cNvPr id="333" name="Shape 33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similar to .contains()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useful with addresses, structured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NaN ufuncs</a:t>
            </a:r>
          </a:p>
        </p:txBody>
      </p:sp>
      <p:sp>
        <p:nvSpPr>
          <p:cNvPr id="336" name="Shape 33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NaN is a missing value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Drop, replace or ignore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189" name="Shape 189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190" name="Shape 190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Finding Nans</a:t>
            </a:r>
          </a:p>
        </p:txBody>
      </p:sp>
      <p:sp>
        <p:nvSpPr>
          <p:cNvPr id="339" name="Shape 339"/>
          <p:cNvSpPr/>
          <p:nvPr/>
        </p:nvSpPr>
        <p:spPr>
          <a:xfrm>
            <a:off x="510396" y="4859069"/>
            <a:ext cx="1183170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.notnull()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Filling Nans</a:t>
            </a:r>
          </a:p>
        </p:txBody>
      </p:sp>
      <p:sp>
        <p:nvSpPr>
          <p:cNvPr id="342" name="Shape 342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.fillna('NOT RATED')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2287307" y="4038600"/>
            <a:ext cx="8430186" cy="4521201"/>
          </a:xfrm>
          <a:prstGeom prst="rect">
            <a:avLst/>
          </a:prstGeom>
        </p:spPr>
        <p:txBody>
          <a:bodyPr/>
          <a:lstStyle/>
          <a:p>
            <a:pPr/>
            <a:r>
              <a:t>Time Series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Power of Pandas</a:t>
            </a:r>
          </a:p>
        </p:txBody>
      </p:sp>
      <p:sp>
        <p:nvSpPr>
          <p:cNvPr id="349" name="Shape 34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Numpy only indexed by number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allows any kind of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time series data</a:t>
            </a:r>
          </a:p>
        </p:txBody>
      </p:sp>
      <p:sp>
        <p:nvSpPr>
          <p:cNvPr id="352" name="Shape 352"/>
          <p:cNvSpPr/>
          <p:nvPr/>
        </p:nvSpPr>
        <p:spPr>
          <a:xfrm>
            <a:off x="756622" y="4119170"/>
            <a:ext cx="11785046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pd.read_csv(‘path.csv',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</a:t>
            </a:r>
            <a:r>
              <a:rPr>
                <a:solidFill>
                  <a:schemeClr val="accent3"/>
                </a:solidFill>
              </a:rPr>
              <a:t>parse_dates=[‘Date'],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            index_col='Date'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translates string to date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 is: Year - Month -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358" name="Shape 358"/>
          <p:cNvSpPr/>
          <p:nvPr/>
        </p:nvSpPr>
        <p:spPr>
          <a:xfrm>
            <a:off x="763759" y="4925950"/>
            <a:ext cx="4967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361" name="Shape 361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364" name="Shape 364"/>
          <p:cNvSpPr/>
          <p:nvPr/>
        </p:nvSpPr>
        <p:spPr>
          <a:xfrm>
            <a:off x="763759" y="4925950"/>
            <a:ext cx="7879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df[‘2017-02-01’]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195" name="Shape 195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Basic Statistics</a:t>
            </a:r>
          </a:p>
        </p:txBody>
      </p:sp>
      <p:sp>
        <p:nvSpPr>
          <p:cNvPr id="367" name="Shape 367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df.describe()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.Describe()</a:t>
            </a:r>
          </a:p>
        </p:txBody>
      </p:sp>
      <p:sp>
        <p:nvSpPr>
          <p:cNvPr id="370" name="Shape 37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Finds all numeric columns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Gives max, min, var, std,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Correlation</a:t>
            </a:r>
          </a:p>
        </p:txBody>
      </p:sp>
      <p:sp>
        <p:nvSpPr>
          <p:cNvPr id="373" name="Shape 373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df.corr()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Correlation</a:t>
            </a:r>
          </a:p>
        </p:txBody>
      </p:sp>
      <p:pic>
        <p:nvPicPr>
          <p:cNvPr id="37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734" y="3236537"/>
            <a:ext cx="11855441" cy="4772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Basic plotting</a:t>
            </a:r>
          </a:p>
        </p:txBody>
      </p:sp>
      <p:sp>
        <p:nvSpPr>
          <p:cNvPr id="379" name="Shape 3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requires: %matplotlib inline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Index as X-axis, columns as Y-axis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382" name="Shape 382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df.plot()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6" y="1338150"/>
            <a:ext cx="11599307" cy="8101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199" name="Shape 199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200" name="Shape 200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2329601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04" name="Shape 204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ones = (my_array == 1)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evens = (my_array % 2 ==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