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Looking at top rows</a:t>
            </a:r>
          </a:p>
        </p:txBody>
      </p:sp>
      <p:sp>
        <p:nvSpPr>
          <p:cNvPr id="204" name="Shape 204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new_df.head()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Numpy functions</a:t>
            </a:r>
          </a:p>
        </p:txBody>
      </p:sp>
      <p:sp>
        <p:nvSpPr>
          <p:cNvPr id="207" name="Shape 207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new_df[‘score’].mean()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 new Column</a:t>
            </a:r>
          </a:p>
        </p:txBody>
      </p:sp>
      <p:sp>
        <p:nvSpPr>
          <p:cNvPr id="210" name="Shape 210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df[‘profit’] =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df[‘revenue’] - df[‘expenses’]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columns</a:t>
            </a:r>
          </a:p>
        </p:txBody>
      </p:sp>
      <p:sp>
        <p:nvSpPr>
          <p:cNvPr id="213" name="Shape 213"/>
          <p:cNvSpPr/>
          <p:nvPr/>
        </p:nvSpPr>
        <p:spPr>
          <a:xfrm>
            <a:off x="434394" y="536575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df[[‘revenue’, ‘profit’]]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Sorting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df.sort_values(“revenue”,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  </a:t>
            </a:r>
            <a:r>
              <a:rPr>
                <a:solidFill>
                  <a:schemeClr val="accent3"/>
                </a:solidFill>
              </a:rPr>
              <a:t>ascending=False</a:t>
            </a:r>
            <a:r>
              <a:t>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Counting Unique values</a:t>
            </a:r>
          </a:p>
        </p:txBody>
      </p:sp>
      <p:sp>
        <p:nvSpPr>
          <p:cNvPr id="219" name="Shape 219"/>
          <p:cNvSpPr/>
          <p:nvPr/>
        </p:nvSpPr>
        <p:spPr>
          <a:xfrm>
            <a:off x="227675" y="4369987"/>
            <a:ext cx="125494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new_df[‘first_name’].value_counts()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 By</a:t>
            </a:r>
          </a:p>
        </p:txBody>
      </p:sp>
      <p:sp>
        <p:nvSpPr>
          <p:cNvPr id="222" name="Shape 22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Generalized .value_counts()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Combines rows using a ufunc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945" y="5541"/>
            <a:ext cx="13040690" cy="9780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168552" y="3979487"/>
            <a:ext cx="4667696" cy="1794626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Indexes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Column AKA “Series”</a:t>
            </a:r>
          </a:p>
        </p:txBody>
      </p:sp>
      <p:sp>
        <p:nvSpPr>
          <p:cNvPr id="229" name="Shape 22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Two kinds of data: index and values 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All columns in dataframe share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418527" y="3979487"/>
            <a:ext cx="4167746" cy="1794626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6" y="-3794365"/>
            <a:ext cx="13001188" cy="13566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Why?</a:t>
            </a:r>
          </a:p>
        </p:txBody>
      </p:sp>
      <p:sp>
        <p:nvSpPr>
          <p:cNvPr id="234" name="Shape 23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Meaningful indices (cf. dictionary) 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Auto-alignment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238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Was it my_list[8] or my_list[9]?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.loc vs .iloc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xfrm>
            <a:off x="406400" y="3953767"/>
            <a:ext cx="12192000" cy="474674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.loc grabs via explicit index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.iloc grabs via normal, list-like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Ambiguous notation</a:t>
            </a:r>
          </a:p>
        </p:txBody>
      </p:sp>
      <p:sp>
        <p:nvSpPr>
          <p:cNvPr id="245" name="Shape 245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my_awesome_df[10]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Clear notation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my_awesome_df</a:t>
            </a:r>
            <a:r>
              <a:rPr>
                <a:solidFill>
                  <a:schemeClr val="accent3"/>
                </a:solidFill>
              </a:rPr>
              <a:t>.loc</a:t>
            </a:r>
            <a:r>
              <a:t>[10]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Clear notation</a:t>
            </a:r>
          </a:p>
        </p:txBody>
      </p:sp>
      <p:sp>
        <p:nvSpPr>
          <p:cNvPr id="251" name="Shape 251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my_awesome_df</a:t>
            </a:r>
            <a:r>
              <a:rPr>
                <a:solidFill>
                  <a:schemeClr val="accent3"/>
                </a:solidFill>
              </a:rPr>
              <a:t>.iloc</a:t>
            </a:r>
            <a:r>
              <a:t>[10]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3953767"/>
            <a:ext cx="12192000" cy="461225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a spreadsheet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Columns are Numpy arrays with special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 Dataframe</a:t>
            </a:r>
          </a:p>
        </p:txBody>
      </p:sp>
      <p:sp>
        <p:nvSpPr>
          <p:cNvPr id="184" name="Shape 184"/>
          <p:cNvSpPr/>
          <p:nvPr/>
        </p:nvSpPr>
        <p:spPr>
          <a:xfrm>
            <a:off x="176491" y="4826000"/>
            <a:ext cx="130048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 = pd.read_csv(“path_to_file”)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Specifying Data Types</a:t>
            </a:r>
          </a:p>
        </p:txBody>
      </p:sp>
      <p:sp>
        <p:nvSpPr>
          <p:cNvPr id="187" name="Shape 187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pd.read_csv(“path_to_file”,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dtype={“ZIP”: “str”})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Saving a Dataframe</a:t>
            </a:r>
          </a:p>
        </p:txBody>
      </p:sp>
      <p:sp>
        <p:nvSpPr>
          <p:cNvPr id="190" name="Shape 190"/>
          <p:cNvSpPr/>
          <p:nvPr/>
        </p:nvSpPr>
        <p:spPr>
          <a:xfrm>
            <a:off x="596834" y="4826000"/>
            <a:ext cx="1311896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new_df.to_csv(“path_to_file”)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Excel</a:t>
            </a:r>
          </a:p>
        </p:txBody>
      </p:sp>
      <p:sp>
        <p:nvSpPr>
          <p:cNvPr id="193" name="Shape 193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pd.read_excel(“path_to_file”,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  sheet_name=None)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194" name="Shape 194"/>
          <p:cNvSpPr/>
          <p:nvPr/>
        </p:nvSpPr>
        <p:spPr>
          <a:xfrm rot="21591301">
            <a:off x="585310" y="7316851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2405602" y="7004339"/>
            <a:ext cx="80573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{“sheet1”: dataframe1}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Excel</a:t>
            </a:r>
          </a:p>
        </p:txBody>
      </p:sp>
      <p:sp>
        <p:nvSpPr>
          <p:cNvPr id="198" name="Shape 198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pd.read_excel(“path_to_file”,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  sheet_name=“bla”)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Saving a Dataframe</a:t>
            </a:r>
          </a:p>
        </p:txBody>
      </p:sp>
      <p:sp>
        <p:nvSpPr>
          <p:cNvPr id="201" name="Shape 201"/>
          <p:cNvSpPr/>
          <p:nvPr/>
        </p:nvSpPr>
        <p:spPr>
          <a:xfrm>
            <a:off x="596834" y="4826000"/>
            <a:ext cx="1311896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new_df.to_excel(“path_to_file”)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