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204" name="Shape 20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The importance of terminology</a:t>
            </a:r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xfrm>
            <a:off x="539102" y="4654550"/>
            <a:ext cx="12192001" cy="8001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B9BDBF"/>
                </a:solidFill>
              </a:defRPr>
            </a:lvl1pPr>
          </a:lstStyle>
          <a:p>
            <a:pPr/>
            <a:r>
              <a:t>Precise terminology now —&gt; less confusion later</a:t>
            </a:r>
          </a:p>
        </p:txBody>
      </p:sp>
      <p:sp>
        <p:nvSpPr>
          <p:cNvPr id="227" name="Shape 227"/>
          <p:cNvSpPr/>
          <p:nvPr/>
        </p:nvSpPr>
        <p:spPr>
          <a:xfrm>
            <a:off x="589278" y="3732950"/>
            <a:ext cx="3176093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F7FCFF"/>
                </a:solidFill>
              </a:defRPr>
            </a:lvl1pPr>
          </a:lstStyle>
          <a:p>
            <a:pPr/>
            <a:r>
              <a:t>Foundation</a:t>
            </a:r>
          </a:p>
        </p:txBody>
      </p:sp>
      <p:sp>
        <p:nvSpPr>
          <p:cNvPr id="228" name="Shape 228"/>
          <p:cNvSpPr/>
          <p:nvPr/>
        </p:nvSpPr>
        <p:spPr>
          <a:xfrm>
            <a:off x="589278" y="6107000"/>
            <a:ext cx="2927224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F7FCFF"/>
                </a:solidFill>
              </a:defRPr>
            </a:lvl1pPr>
          </a:lstStyle>
          <a:p>
            <a:pPr/>
            <a:r>
              <a:t>Autonomy</a:t>
            </a:r>
          </a:p>
        </p:txBody>
      </p:sp>
      <p:sp>
        <p:nvSpPr>
          <p:cNvPr id="229" name="Shape 229"/>
          <p:cNvSpPr/>
          <p:nvPr/>
        </p:nvSpPr>
        <p:spPr>
          <a:xfrm>
            <a:off x="539102" y="7028600"/>
            <a:ext cx="121920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600">
                <a:solidFill>
                  <a:srgbClr val="B9BDBF"/>
                </a:solidFill>
              </a:defRPr>
            </a:lvl1pPr>
          </a:lstStyle>
          <a:p>
            <a:pPr/>
            <a:r>
              <a:t>Ability to search documentation or google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06400" y="1539838"/>
            <a:ext cx="12192000" cy="2355347"/>
          </a:xfrm>
          <a:prstGeom prst="rect">
            <a:avLst/>
          </a:prstGeom>
        </p:spPr>
        <p:txBody>
          <a:bodyPr/>
          <a:lstStyle>
            <a:lvl1pPr defTabSz="525779">
              <a:defRPr sz="15300"/>
            </a:lvl1pPr>
          </a:lstStyle>
          <a:p>
            <a:pPr/>
            <a:r>
              <a:t>Painfully obvious</a:t>
            </a:r>
          </a:p>
        </p:txBody>
      </p:sp>
      <p:sp>
        <p:nvSpPr>
          <p:cNvPr id="232" name="Shape 232"/>
          <p:cNvSpPr/>
          <p:nvPr/>
        </p:nvSpPr>
        <p:spPr>
          <a:xfrm>
            <a:off x="567324" y="5588921"/>
            <a:ext cx="12068975" cy="2355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7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Utterly Bizarre</a:t>
            </a:r>
          </a:p>
        </p:txBody>
      </p:sp>
      <p:sp>
        <p:nvSpPr>
          <p:cNvPr id="233" name="Shape 233"/>
          <p:cNvSpPr/>
          <p:nvPr/>
        </p:nvSpPr>
        <p:spPr>
          <a:xfrm>
            <a:off x="5251694" y="3450944"/>
            <a:ext cx="2237505" cy="2355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15800">
                <a:solidFill>
                  <a:srgbClr val="B5BABE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Vs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406400" y="1530350"/>
            <a:ext cx="62992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Painfully obvious</a:t>
            </a:r>
          </a:p>
        </p:txBody>
      </p:sp>
      <p:sp>
        <p:nvSpPr>
          <p:cNvPr id="236" name="Shape 236"/>
          <p:cNvSpPr/>
          <p:nvPr>
            <p:ph type="body" sz="half" idx="1"/>
          </p:nvPr>
        </p:nvSpPr>
        <p:spPr>
          <a:xfrm>
            <a:off x="406400" y="2686050"/>
            <a:ext cx="6299200" cy="6108701"/>
          </a:xfrm>
          <a:prstGeom prst="rect">
            <a:avLst/>
          </a:prstGeom>
        </p:spPr>
        <p:txBody>
          <a:bodyPr/>
          <a:lstStyle/>
          <a:p>
            <a:pPr/>
            <a:r>
              <a:t>Title</a:t>
            </a:r>
          </a:p>
          <a:p>
            <a:pPr/>
            <a:r>
              <a:t>Axis</a:t>
            </a:r>
          </a:p>
          <a:p>
            <a:pPr/>
            <a:r>
              <a:t>Label</a:t>
            </a:r>
          </a:p>
          <a:p>
            <a:pPr/>
            <a:r>
              <a:t>Legend</a:t>
            </a:r>
          </a:p>
          <a:p>
            <a:pPr/>
            <a:r>
              <a:t>Grid</a:t>
            </a:r>
          </a:p>
          <a:p>
            <a:pPr/>
            <a:r>
              <a:t>Bound</a:t>
            </a:r>
          </a:p>
        </p:txBody>
      </p:sp>
      <p:pic>
        <p:nvPicPr>
          <p:cNvPr id="237" name="histogram_demo_cumulative.png"/>
          <p:cNvPicPr>
            <a:picLocks noChangeAspect="1"/>
          </p:cNvPicPr>
          <p:nvPr/>
        </p:nvPicPr>
        <p:blipFill>
          <a:blip r:embed="rId2">
            <a:extLst/>
          </a:blip>
          <a:srcRect l="0" t="0" r="23" b="26"/>
          <a:stretch>
            <a:fillRect/>
          </a:stretch>
        </p:blipFill>
        <p:spPr>
          <a:xfrm>
            <a:off x="2448392" y="2499164"/>
            <a:ext cx="10160001" cy="5079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06400" y="1530350"/>
            <a:ext cx="62992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Utterly Bizarre</a:t>
            </a:r>
          </a:p>
        </p:txBody>
      </p:sp>
      <p:sp>
        <p:nvSpPr>
          <p:cNvPr id="240" name="Shape 240"/>
          <p:cNvSpPr/>
          <p:nvPr>
            <p:ph type="body" sz="half" idx="1"/>
          </p:nvPr>
        </p:nvSpPr>
        <p:spPr>
          <a:xfrm>
            <a:off x="406400" y="2482850"/>
            <a:ext cx="6299200" cy="6108700"/>
          </a:xfrm>
          <a:prstGeom prst="rect">
            <a:avLst/>
          </a:prstGeom>
        </p:spPr>
        <p:txBody>
          <a:bodyPr/>
          <a:lstStyle/>
          <a:p>
            <a:pPr/>
            <a:r>
              <a:t>Pyplot</a:t>
            </a:r>
          </a:p>
          <a:p>
            <a:pPr/>
            <a:r>
              <a:t>Figure</a:t>
            </a:r>
          </a:p>
          <a:p>
            <a:pPr/>
            <a:r>
              <a:t>Axes</a:t>
            </a:r>
          </a:p>
          <a:p>
            <a:pPr/>
            <a:r>
              <a:t>Line</a:t>
            </a:r>
          </a:p>
          <a:p>
            <a:pPr/>
            <a:r>
              <a:t>Marker</a:t>
            </a:r>
          </a:p>
          <a:p>
            <a:pPr/>
            <a:r>
              <a:t>Facecolor</a:t>
            </a:r>
          </a:p>
        </p:txBody>
      </p:sp>
      <p:pic>
        <p:nvPicPr>
          <p:cNvPr id="241" name="errorbar_limi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4086" y="2501900"/>
            <a:ext cx="8890001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matplotlib.Pyplot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xfrm>
            <a:off x="406400" y="3953767"/>
            <a:ext cx="12192000" cy="4909099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Imported as plt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Stores global state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 for setting global style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matplotlib.Pyplot</a:t>
            </a:r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xfrm>
            <a:off x="406399" y="4561846"/>
            <a:ext cx="12192001" cy="4909100"/>
          </a:xfrm>
          <a:prstGeom prst="rect">
            <a:avLst/>
          </a:prstGeom>
        </p:spPr>
        <p:txBody>
          <a:bodyPr anchor="t"/>
          <a:lstStyle>
            <a:lvl1pPr defTabSz="549148">
              <a:lnSpc>
                <a:spcPct val="100000"/>
              </a:lnSpc>
              <a:spcBef>
                <a:spcPts val="2600"/>
              </a:spcBef>
              <a:defRPr cap="none" spc="0" sz="6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plt.style.use('seaborn')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matplotlib.Pyplot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xfrm>
            <a:off x="406400" y="4561847"/>
            <a:ext cx="12192000" cy="4909099"/>
          </a:xfrm>
          <a:prstGeom prst="rect">
            <a:avLst/>
          </a:prstGeom>
        </p:spPr>
        <p:txBody>
          <a:bodyPr anchor="t"/>
          <a:lstStyle>
            <a:lvl1pPr defTabSz="549148">
              <a:lnSpc>
                <a:spcPct val="100000"/>
              </a:lnSpc>
              <a:spcBef>
                <a:spcPts val="2600"/>
              </a:spcBef>
              <a:defRPr cap="none" spc="0" sz="6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plt.gcf()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matplotlib.Pyplot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xfrm>
            <a:off x="406400" y="4561847"/>
            <a:ext cx="12192000" cy="4909099"/>
          </a:xfrm>
          <a:prstGeom prst="rect">
            <a:avLst/>
          </a:prstGeom>
        </p:spPr>
        <p:txBody>
          <a:bodyPr anchor="t"/>
          <a:lstStyle>
            <a:lvl1pPr defTabSz="549148">
              <a:lnSpc>
                <a:spcPct val="100000"/>
              </a:lnSpc>
              <a:spcBef>
                <a:spcPts val="2600"/>
              </a:spcBef>
              <a:defRPr cap="none" spc="0" sz="6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plt.gcf()</a:t>
            </a:r>
          </a:p>
        </p:txBody>
      </p:sp>
      <p:sp>
        <p:nvSpPr>
          <p:cNvPr id="254" name="Shape 254"/>
          <p:cNvSpPr/>
          <p:nvPr/>
        </p:nvSpPr>
        <p:spPr>
          <a:xfrm>
            <a:off x="360203" y="6444896"/>
            <a:ext cx="744702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9148">
              <a:spcBef>
                <a:spcPts val="2600"/>
              </a:spcBef>
              <a:defRPr sz="600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defRPr>
            </a:lvl1pPr>
          </a:lstStyle>
          <a:p>
            <a:pPr/>
            <a:r>
              <a:t>“Grab current figure”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Figure</a:t>
            </a:r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xfrm>
            <a:off x="406400" y="2743200"/>
            <a:ext cx="12192000" cy="818013"/>
          </a:xfrm>
          <a:prstGeom prst="rect">
            <a:avLst/>
          </a:prstGeom>
        </p:spPr>
        <p:txBody>
          <a:bodyPr/>
          <a:lstStyle/>
          <a:p>
            <a:pPr/>
            <a:r>
              <a:t>The entire image output by your code</a:t>
            </a:r>
          </a:p>
        </p:txBody>
      </p:sp>
      <p:pic>
        <p:nvPicPr>
          <p:cNvPr id="259" name="Screen Shot 2018-11-09 at 1.31.1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043812"/>
            <a:ext cx="13004801" cy="435899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>
            <a:off x="471320" y="8815551"/>
            <a:ext cx="541868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matplotlib.figure.Figure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Figure</a:t>
            </a:r>
          </a:p>
        </p:txBody>
      </p:sp>
      <p:sp>
        <p:nvSpPr>
          <p:cNvPr id="263" name="Shape 263"/>
          <p:cNvSpPr/>
          <p:nvPr>
            <p:ph type="body" idx="1"/>
          </p:nvPr>
        </p:nvSpPr>
        <p:spPr>
          <a:xfrm>
            <a:off x="406400" y="3953767"/>
            <a:ext cx="12192000" cy="4909099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Set overall graph size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Store graph while modifying it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Save graph to disk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Matplotlib</a:t>
            </a:r>
          </a:p>
        </p:txBody>
      </p:sp>
      <p:sp>
        <p:nvSpPr>
          <p:cNvPr id="207" name="Shape 20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Data Visualization with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Shape 2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Axes</a:t>
            </a:r>
          </a:p>
        </p:txBody>
      </p:sp>
      <p:sp>
        <p:nvSpPr>
          <p:cNvPr id="267" name="Shape 267"/>
          <p:cNvSpPr/>
          <p:nvPr>
            <p:ph type="body" sz="quarter" idx="1"/>
          </p:nvPr>
        </p:nvSpPr>
        <p:spPr>
          <a:xfrm>
            <a:off x="406400" y="2743200"/>
            <a:ext cx="12192000" cy="818013"/>
          </a:xfrm>
          <a:prstGeom prst="rect">
            <a:avLst/>
          </a:prstGeom>
        </p:spPr>
        <p:txBody>
          <a:bodyPr/>
          <a:lstStyle/>
          <a:p>
            <a:pPr/>
            <a:r>
              <a:t>One particular graph within a figure</a:t>
            </a:r>
          </a:p>
        </p:txBody>
      </p:sp>
      <p:pic>
        <p:nvPicPr>
          <p:cNvPr id="268" name="Screen Shot 2018-11-09 at 1.31.1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043812"/>
            <a:ext cx="13004801" cy="4358991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/>
          <p:nvPr/>
        </p:nvSpPr>
        <p:spPr>
          <a:xfrm>
            <a:off x="471320" y="8815551"/>
            <a:ext cx="453462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matplotlib.axes.Axes</a:t>
            </a:r>
          </a:p>
        </p:txBody>
      </p:sp>
      <p:sp>
        <p:nvSpPr>
          <p:cNvPr id="270" name="Shape 270"/>
          <p:cNvSpPr/>
          <p:nvPr/>
        </p:nvSpPr>
        <p:spPr>
          <a:xfrm flipH="1" rot="16200000">
            <a:off x="9449606" y="2855800"/>
            <a:ext cx="171308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Axes</a:t>
            </a:r>
          </a:p>
        </p:txBody>
      </p:sp>
      <p:sp>
        <p:nvSpPr>
          <p:cNvPr id="273" name="Shape 273"/>
          <p:cNvSpPr/>
          <p:nvPr>
            <p:ph type="body" idx="1"/>
          </p:nvPr>
        </p:nvSpPr>
        <p:spPr>
          <a:xfrm>
            <a:off x="406400" y="3953767"/>
            <a:ext cx="12192000" cy="4909099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Add title for graph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Change labels or ticks 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Change background color/grid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76" name="Shape 276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PyPlot</a:t>
            </a:r>
          </a:p>
          <a:p>
            <a:pPr marL="444500" indent="-444500">
              <a:defRPr sz="4800"/>
            </a:pPr>
            <a:r>
              <a:t>Figure</a:t>
            </a:r>
          </a:p>
          <a:p>
            <a:pPr marL="444500" indent="-444500">
              <a:defRPr sz="4800"/>
            </a:pPr>
            <a:r>
              <a:t>Axes</a:t>
            </a:r>
          </a:p>
          <a:p>
            <a:pPr marL="444500" indent="-444500">
              <a:defRPr sz="4800"/>
            </a:pPr>
            <a:r>
              <a:t>Bar Chart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Screen Shot 2019-04-11 at 4.53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4905" y="1010880"/>
            <a:ext cx="8579323" cy="7596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81" name="Shape 2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3" name="Screen Shot 2019-04-11 at 4.52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15900"/>
            <a:ext cx="13004800" cy="1018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3318084" y="4128458"/>
            <a:ext cx="6368632" cy="1982356"/>
          </a:xfrm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406400" y="1530350"/>
            <a:ext cx="62992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Utterly Bizarre</a:t>
            </a:r>
          </a:p>
        </p:txBody>
      </p:sp>
      <p:sp>
        <p:nvSpPr>
          <p:cNvPr id="288" name="Shape 288"/>
          <p:cNvSpPr/>
          <p:nvPr>
            <p:ph type="body" sz="half" idx="1"/>
          </p:nvPr>
        </p:nvSpPr>
        <p:spPr>
          <a:xfrm>
            <a:off x="406400" y="2482850"/>
            <a:ext cx="6299200" cy="6108700"/>
          </a:xfrm>
          <a:prstGeom prst="rect">
            <a:avLst/>
          </a:prstGeom>
        </p:spPr>
        <p:txBody>
          <a:bodyPr/>
          <a:lstStyle/>
          <a:p>
            <a:pPr>
              <a:defRPr strike="sngStrike"/>
            </a:pPr>
            <a:r>
              <a:t>Pyplot</a:t>
            </a:r>
          </a:p>
          <a:p>
            <a:pPr>
              <a:defRPr strike="sngStrike"/>
            </a:pPr>
            <a:r>
              <a:t>Figure</a:t>
            </a:r>
          </a:p>
          <a:p>
            <a:pPr>
              <a:defRPr strike="sngStrike"/>
            </a:pPr>
            <a:r>
              <a:t>Axes</a:t>
            </a:r>
          </a:p>
          <a:p>
            <a:pPr/>
            <a:r>
              <a:t>Line</a:t>
            </a:r>
          </a:p>
          <a:p>
            <a:pPr/>
            <a:r>
              <a:t>Marker</a:t>
            </a:r>
          </a:p>
          <a:p>
            <a:pPr/>
            <a:r>
              <a:t>Facecolor</a:t>
            </a:r>
          </a:p>
        </p:txBody>
      </p:sp>
      <p:pic>
        <p:nvPicPr>
          <p:cNvPr id="289" name="errorbar_limi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4086" y="2501900"/>
            <a:ext cx="8890001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2" name="Shape 2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Line</a:t>
            </a:r>
          </a:p>
        </p:txBody>
      </p:sp>
      <p:sp>
        <p:nvSpPr>
          <p:cNvPr id="293" name="Shape 293"/>
          <p:cNvSpPr/>
          <p:nvPr>
            <p:ph type="body" sz="quarter" idx="1"/>
          </p:nvPr>
        </p:nvSpPr>
        <p:spPr>
          <a:xfrm>
            <a:off x="406400" y="2743200"/>
            <a:ext cx="12192000" cy="818013"/>
          </a:xfrm>
          <a:prstGeom prst="rect">
            <a:avLst/>
          </a:prstGeom>
        </p:spPr>
        <p:txBody>
          <a:bodyPr/>
          <a:lstStyle/>
          <a:p>
            <a:pPr/>
            <a:r>
              <a:t>Unlike in math, this can be any curve</a:t>
            </a:r>
          </a:p>
        </p:txBody>
      </p:sp>
      <p:pic>
        <p:nvPicPr>
          <p:cNvPr id="294" name="Screen Shot 2018-11-09 at 1.31.1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043812"/>
            <a:ext cx="13004801" cy="4358991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hape 295"/>
          <p:cNvSpPr/>
          <p:nvPr/>
        </p:nvSpPr>
        <p:spPr>
          <a:xfrm>
            <a:off x="471320" y="8815551"/>
            <a:ext cx="365055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matplotlib.lines</a:t>
            </a:r>
          </a:p>
        </p:txBody>
      </p:sp>
      <p:sp>
        <p:nvSpPr>
          <p:cNvPr id="296" name="Shape 296"/>
          <p:cNvSpPr/>
          <p:nvPr/>
        </p:nvSpPr>
        <p:spPr>
          <a:xfrm flipH="1" rot="16200000">
            <a:off x="8914708" y="3970261"/>
            <a:ext cx="171309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9" name="Shape 2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Marker</a:t>
            </a:r>
          </a:p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xfrm>
            <a:off x="406400" y="2743200"/>
            <a:ext cx="12192000" cy="818013"/>
          </a:xfrm>
          <a:prstGeom prst="rect">
            <a:avLst/>
          </a:prstGeom>
        </p:spPr>
        <p:txBody>
          <a:bodyPr/>
          <a:lstStyle/>
          <a:p>
            <a:pPr/>
            <a:r>
              <a:t>Dot or other symbol centered on a specific point</a:t>
            </a:r>
          </a:p>
        </p:txBody>
      </p:sp>
      <p:pic>
        <p:nvPicPr>
          <p:cNvPr id="301" name="Screen Shot 2018-11-09 at 1.31.1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043812"/>
            <a:ext cx="13004801" cy="4358991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Shape 302"/>
          <p:cNvSpPr/>
          <p:nvPr/>
        </p:nvSpPr>
        <p:spPr>
          <a:xfrm>
            <a:off x="471320" y="8815551"/>
            <a:ext cx="409258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matplotlib.markers</a:t>
            </a:r>
          </a:p>
        </p:txBody>
      </p:sp>
      <p:sp>
        <p:nvSpPr>
          <p:cNvPr id="303" name="Shape 303"/>
          <p:cNvSpPr/>
          <p:nvPr/>
        </p:nvSpPr>
        <p:spPr>
          <a:xfrm flipH="1" rot="16200000">
            <a:off x="6260667" y="5371005"/>
            <a:ext cx="171309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6" name="Shape 3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faceColor</a:t>
            </a:r>
          </a:p>
        </p:txBody>
      </p:sp>
      <p:sp>
        <p:nvSpPr>
          <p:cNvPr id="307" name="Shape 307"/>
          <p:cNvSpPr/>
          <p:nvPr>
            <p:ph type="body" sz="quarter" idx="1"/>
          </p:nvPr>
        </p:nvSpPr>
        <p:spPr>
          <a:xfrm>
            <a:off x="406400" y="2743200"/>
            <a:ext cx="12192000" cy="818013"/>
          </a:xfrm>
          <a:prstGeom prst="rect">
            <a:avLst/>
          </a:prstGeom>
        </p:spPr>
        <p:txBody>
          <a:bodyPr/>
          <a:lstStyle/>
          <a:p>
            <a:pPr/>
            <a:r>
              <a:t>Background color to the data</a:t>
            </a:r>
          </a:p>
        </p:txBody>
      </p:sp>
      <p:pic>
        <p:nvPicPr>
          <p:cNvPr id="308" name="Screen Shot 2018-11-09 at 1.31.1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043812"/>
            <a:ext cx="13004801" cy="4358991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Shape 309"/>
          <p:cNvSpPr/>
          <p:nvPr/>
        </p:nvSpPr>
        <p:spPr>
          <a:xfrm>
            <a:off x="471320" y="8815551"/>
            <a:ext cx="453462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matplotlib.axes.Axes</a:t>
            </a:r>
          </a:p>
        </p:txBody>
      </p:sp>
      <p:sp>
        <p:nvSpPr>
          <p:cNvPr id="310" name="Shape 310"/>
          <p:cNvSpPr/>
          <p:nvPr/>
        </p:nvSpPr>
        <p:spPr>
          <a:xfrm>
            <a:off x="8757355" y="4593627"/>
            <a:ext cx="2954061" cy="3348865"/>
          </a:xfrm>
          <a:prstGeom prst="rect">
            <a:avLst/>
          </a:prstGeom>
          <a:solidFill>
            <a:schemeClr val="accent4">
              <a:alpha val="3516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1" name="Shape 311"/>
          <p:cNvSpPr/>
          <p:nvPr/>
        </p:nvSpPr>
        <p:spPr>
          <a:xfrm flipH="1" rot="16200000">
            <a:off x="9991069" y="3601645"/>
            <a:ext cx="171309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lorenz_attractor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867" t="6795" r="2867" b="679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384" y="626828"/>
            <a:ext cx="11762032" cy="8821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pic>
        <p:nvPicPr>
          <p:cNvPr id="316" name="Screen Shot 2019-04-11 at 5.04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399" y="1004630"/>
            <a:ext cx="11176001" cy="6990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3318085" y="4128458"/>
            <a:ext cx="6368631" cy="1982356"/>
          </a:xfrm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" y="990600"/>
            <a:ext cx="10312400" cy="777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pic>
        <p:nvPicPr>
          <p:cNvPr id="32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563" y="1013165"/>
            <a:ext cx="12169673" cy="7410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pic>
        <p:nvPicPr>
          <p:cNvPr id="32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563" y="1013165"/>
            <a:ext cx="12169673" cy="7410860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Shape 327"/>
          <p:cNvSpPr/>
          <p:nvPr/>
        </p:nvSpPr>
        <p:spPr>
          <a:xfrm>
            <a:off x="1302905" y="7160583"/>
            <a:ext cx="354811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330" name="Shape 3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31" name="Shape 3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32" name="Screen Shot 2019-04-11 at 4.57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71450"/>
            <a:ext cx="13004800" cy="1009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vector_field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creen Shot 2018-11-08 at 7.55.58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37" t="0" r="637" b="0"/>
          <a:stretch>
            <a:fillRect/>
          </a:stretch>
        </p:blipFill>
        <p:spPr>
          <a:xfrm>
            <a:off x="126136" y="536014"/>
            <a:ext cx="13004801" cy="926726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creen Shot 2018-11-08 at 8.08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702" y="786178"/>
            <a:ext cx="13004801" cy="8845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 for Today’s lesson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Graphs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xfrm>
            <a:off x="406400" y="3953767"/>
            <a:ext cx="12192000" cy="4909099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Bar charts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Scatter plots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Histograms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anatomy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517900" y="600845"/>
            <a:ext cx="5969000" cy="5969001"/>
          </a:xfrm>
          <a:prstGeom prst="rect">
            <a:avLst/>
          </a:prstGeom>
        </p:spPr>
      </p:pic>
      <p:sp>
        <p:nvSpPr>
          <p:cNvPr id="223" name="Shape 223"/>
          <p:cNvSpPr/>
          <p:nvPr>
            <p:ph type="title"/>
          </p:nvPr>
        </p:nvSpPr>
        <p:spPr>
          <a:xfrm>
            <a:off x="406400" y="7251901"/>
            <a:ext cx="12192000" cy="2705101"/>
          </a:xfrm>
          <a:prstGeom prst="rect">
            <a:avLst/>
          </a:prstGeom>
        </p:spPr>
        <p:txBody>
          <a:bodyPr/>
          <a:lstStyle>
            <a:lvl1pPr defTabSz="484886">
              <a:defRPr sz="14109"/>
            </a:lvl1pPr>
          </a:lstStyle>
          <a:p>
            <a:pPr/>
            <a:r>
              <a:t>Anatomy of a Graph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