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6" name="Shape 1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204" name="Shape 20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single-variable</a:t>
            </a:r>
          </a:p>
        </p:txBody>
      </p:sp>
      <p:sp>
        <p:nvSpPr>
          <p:cNvPr id="234" name="Shape 234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 + 1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single-variable</a:t>
            </a:r>
          </a:p>
        </p:txBody>
      </p:sp>
      <p:sp>
        <p:nvSpPr>
          <p:cNvPr id="237" name="Shape 237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 + 1</a:t>
            </a:r>
          </a:p>
        </p:txBody>
      </p:sp>
      <p:sp>
        <p:nvSpPr>
          <p:cNvPr id="238" name="Shape 238"/>
          <p:cNvSpPr/>
          <p:nvPr/>
        </p:nvSpPr>
        <p:spPr>
          <a:xfrm rot="16200000">
            <a:off x="2341774" y="63919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9" name="Shape 239"/>
          <p:cNvSpPr/>
          <p:nvPr/>
        </p:nvSpPr>
        <p:spPr>
          <a:xfrm>
            <a:off x="1667027" y="7499394"/>
            <a:ext cx="76055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coefficient AKA slope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single-variable</a:t>
            </a:r>
          </a:p>
        </p:txBody>
      </p:sp>
      <p:sp>
        <p:nvSpPr>
          <p:cNvPr id="242" name="Shape 242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 + 1</a:t>
            </a:r>
          </a:p>
        </p:txBody>
      </p:sp>
      <p:sp>
        <p:nvSpPr>
          <p:cNvPr id="243" name="Shape 243"/>
          <p:cNvSpPr/>
          <p:nvPr/>
        </p:nvSpPr>
        <p:spPr>
          <a:xfrm rot="16200000">
            <a:off x="5128517" y="63919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4" name="Shape 244"/>
          <p:cNvSpPr/>
          <p:nvPr/>
        </p:nvSpPr>
        <p:spPr>
          <a:xfrm>
            <a:off x="4453770" y="7499394"/>
            <a:ext cx="325145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intercept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29922"/>
            <a:ext cx="13004801" cy="8893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single-variable</a:t>
            </a:r>
          </a:p>
        </p:txBody>
      </p:sp>
      <p:sp>
        <p:nvSpPr>
          <p:cNvPr id="252" name="Shape 252"/>
          <p:cNvSpPr/>
          <p:nvPr/>
        </p:nvSpPr>
        <p:spPr>
          <a:xfrm>
            <a:off x="574094" y="2903133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 + 1</a:t>
            </a:r>
          </a:p>
        </p:txBody>
      </p:sp>
      <p:sp>
        <p:nvSpPr>
          <p:cNvPr id="253" name="Shape 253"/>
          <p:cNvSpPr/>
          <p:nvPr/>
        </p:nvSpPr>
        <p:spPr>
          <a:xfrm>
            <a:off x="574094" y="513715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1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254" name="Shape 254"/>
          <p:cNvSpPr/>
          <p:nvPr/>
        </p:nvSpPr>
        <p:spPr>
          <a:xfrm>
            <a:off x="574094" y="6516164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2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255" name="Shape 255"/>
          <p:cNvSpPr/>
          <p:nvPr/>
        </p:nvSpPr>
        <p:spPr>
          <a:xfrm>
            <a:off x="574094" y="7895179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3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Python Equivalent</a:t>
            </a:r>
          </a:p>
        </p:txBody>
      </p:sp>
      <p:sp>
        <p:nvSpPr>
          <p:cNvPr id="258" name="Shape 258"/>
          <p:cNvSpPr/>
          <p:nvPr/>
        </p:nvSpPr>
        <p:spPr>
          <a:xfrm>
            <a:off x="531687" y="4286249"/>
            <a:ext cx="12946700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 = LinearRegression()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model.coef_ = np.array([2.0])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model.intercept_ = 1.0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single-variable</a:t>
            </a:r>
          </a:p>
        </p:txBody>
      </p:sp>
      <p:sp>
        <p:nvSpPr>
          <p:cNvPr id="261" name="Shape 261"/>
          <p:cNvSpPr/>
          <p:nvPr/>
        </p:nvSpPr>
        <p:spPr>
          <a:xfrm>
            <a:off x="434394" y="3236537"/>
            <a:ext cx="12136012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1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y </a:t>
            </a:r>
            <a:r>
              <a:rPr>
                <a:solidFill>
                  <a:srgbClr val="838787"/>
                </a:solidFill>
              </a:rPr>
              <a:t>= model.predict(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>
                <a:solidFill>
                  <a:srgbClr val="838787"/>
                </a:solidFill>
              </a:rPr>
              <a:t>)</a:t>
            </a:r>
          </a:p>
        </p:txBody>
      </p:sp>
      <p:sp>
        <p:nvSpPr>
          <p:cNvPr id="262" name="Shape 262"/>
          <p:cNvSpPr/>
          <p:nvPr/>
        </p:nvSpPr>
        <p:spPr>
          <a:xfrm>
            <a:off x="574094" y="513715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1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263" name="Shape 263"/>
          <p:cNvSpPr/>
          <p:nvPr/>
        </p:nvSpPr>
        <p:spPr>
          <a:xfrm>
            <a:off x="574094" y="6516165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2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264" name="Shape 264"/>
          <p:cNvSpPr/>
          <p:nvPr/>
        </p:nvSpPr>
        <p:spPr>
          <a:xfrm>
            <a:off x="574094" y="789518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3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single-variable Linear models</a:t>
            </a:r>
          </a:p>
        </p:txBody>
      </p:sp>
      <p:sp>
        <p:nvSpPr>
          <p:cNvPr id="267" name="Shape 267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No magic!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2 dials: coefficient and intercept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5399" y="3419409"/>
            <a:ext cx="6339373" cy="4754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Screen Shot 2018-11-08 at 8.08.4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09094" y="3426635"/>
            <a:ext cx="6989869" cy="4754530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Shape 27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Scatter and Line Plots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Overlaying graphs</a:t>
            </a:r>
          </a:p>
        </p:txBody>
      </p:sp>
      <p:sp>
        <p:nvSpPr>
          <p:cNvPr id="274" name="Shape 274"/>
          <p:cNvSpPr/>
          <p:nvPr/>
        </p:nvSpPr>
        <p:spPr>
          <a:xfrm>
            <a:off x="491299" y="3851215"/>
            <a:ext cx="11104017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axes = df.plot(kind=‘scatter’,    </a:t>
            </a:r>
          </a:p>
        </p:txBody>
      </p:sp>
      <p:sp>
        <p:nvSpPr>
          <p:cNvPr id="275" name="Shape 275"/>
          <p:cNvSpPr/>
          <p:nvPr/>
        </p:nvSpPr>
        <p:spPr>
          <a:xfrm>
            <a:off x="6664186" y="4591050"/>
            <a:ext cx="7263613" cy="242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x='avg_num_rooms', y='median_price', color='black')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Sci-Kit Learn</a:t>
            </a:r>
          </a:p>
        </p:txBody>
      </p:sp>
      <p:sp>
        <p:nvSpPr>
          <p:cNvPr id="207" name="Shape 207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585955" indent="-585955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All-in-one machine learning package</a:t>
            </a:r>
          </a:p>
          <a:p>
            <a:pPr marL="585955" indent="-585955" defTabSz="484886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Built on Numpy and matplotlib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Overlaying graphs</a:t>
            </a:r>
          </a:p>
        </p:txBody>
      </p:sp>
      <p:sp>
        <p:nvSpPr>
          <p:cNvPr id="278" name="Shape 278"/>
          <p:cNvSpPr/>
          <p:nvPr/>
        </p:nvSpPr>
        <p:spPr>
          <a:xfrm>
            <a:off x="491299" y="3851215"/>
            <a:ext cx="11104017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axes = df.plot(kind=‘scatter’,    </a:t>
            </a:r>
          </a:p>
        </p:txBody>
      </p:sp>
      <p:sp>
        <p:nvSpPr>
          <p:cNvPr id="279" name="Shape 279"/>
          <p:cNvSpPr/>
          <p:nvPr/>
        </p:nvSpPr>
        <p:spPr>
          <a:xfrm>
            <a:off x="6583411" y="4594718"/>
            <a:ext cx="7263613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x='avg_num_rooms', y='median_price')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Overlaying graphs</a:t>
            </a:r>
          </a:p>
        </p:txBody>
      </p:sp>
      <p:sp>
        <p:nvSpPr>
          <p:cNvPr id="282" name="Shape 282"/>
          <p:cNvSpPr/>
          <p:nvPr/>
        </p:nvSpPr>
        <p:spPr>
          <a:xfrm>
            <a:off x="491299" y="3851215"/>
            <a:ext cx="1219200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axes = data.plot(kind=‘scatter’,    </a:t>
            </a:r>
          </a:p>
        </p:txBody>
      </p:sp>
      <p:sp>
        <p:nvSpPr>
          <p:cNvPr id="283" name="Shape 283"/>
          <p:cNvSpPr/>
          <p:nvPr/>
        </p:nvSpPr>
        <p:spPr>
          <a:xfrm>
            <a:off x="6583412" y="4594718"/>
            <a:ext cx="7263612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x='avg_num_rooms', y='median_price')</a:t>
            </a:r>
          </a:p>
        </p:txBody>
      </p:sp>
      <p:sp>
        <p:nvSpPr>
          <p:cNvPr id="284" name="Shape 284"/>
          <p:cNvSpPr/>
          <p:nvPr/>
        </p:nvSpPr>
        <p:spPr>
          <a:xfrm>
            <a:off x="511493" y="6557183"/>
            <a:ext cx="11104017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df.plot(   </a:t>
            </a:r>
          </a:p>
        </p:txBody>
      </p:sp>
      <p:sp>
        <p:nvSpPr>
          <p:cNvPr id="285" name="Shape 285"/>
          <p:cNvSpPr/>
          <p:nvPr/>
        </p:nvSpPr>
        <p:spPr>
          <a:xfrm>
            <a:off x="3392793" y="6558997"/>
            <a:ext cx="7263613" cy="273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x='avg_num_rooms', y=‘predicted_price’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ax = axes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288" name="Shape 2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8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561" y="829338"/>
            <a:ext cx="12435678" cy="8094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3279937" y="4128458"/>
            <a:ext cx="6444926" cy="1982356"/>
          </a:xfrm>
          <a:prstGeom prst="rect">
            <a:avLst/>
          </a:prstGeom>
        </p:spPr>
        <p:txBody>
          <a:bodyPr/>
          <a:lstStyle>
            <a:lvl1pPr defTabSz="502412">
              <a:defRPr sz="14620"/>
            </a:lvl1pPr>
          </a:lstStyle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Why Least squares?</a:t>
            </a:r>
          </a:p>
        </p:txBody>
      </p:sp>
      <p:sp>
        <p:nvSpPr>
          <p:cNvPr id="294" name="Shape 294"/>
          <p:cNvSpPr/>
          <p:nvPr>
            <p:ph type="body" idx="1"/>
          </p:nvPr>
        </p:nvSpPr>
        <p:spPr>
          <a:xfrm>
            <a:off x="406400" y="3953767"/>
            <a:ext cx="12192000" cy="505984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Math is </a:t>
            </a:r>
            <a:r>
              <a:rPr u="sng"/>
              <a:t>much</a:t>
            </a:r>
            <a:r>
              <a:t> simpler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Maximum likelihood estimator, when data is normal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97" name="Shape 2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298" name="Shape 2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99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01719"/>
            <a:ext cx="13004801" cy="1224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25599"/>
            <a:ext cx="13004801" cy="650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Multi-variable</a:t>
            </a:r>
          </a:p>
        </p:txBody>
      </p:sp>
      <p:sp>
        <p:nvSpPr>
          <p:cNvPr id="304" name="Shape 304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t>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 </a:t>
            </a:r>
            <a:r>
              <a:t>+ 1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Mean Squared Error</a:t>
            </a:r>
          </a:p>
        </p:txBody>
      </p:sp>
      <p:sp>
        <p:nvSpPr>
          <p:cNvPr id="307" name="Shape 307"/>
          <p:cNvSpPr/>
          <p:nvPr>
            <p:ph type="body" idx="1"/>
          </p:nvPr>
        </p:nvSpPr>
        <p:spPr>
          <a:xfrm>
            <a:off x="406399" y="2570901"/>
            <a:ext cx="12192001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Squared error just like least squares, but average vs total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R2 Score</a:t>
            </a:r>
          </a:p>
        </p:txBody>
      </p:sp>
      <p:sp>
        <p:nvSpPr>
          <p:cNvPr id="310" name="Shape 310"/>
          <p:cNvSpPr/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Proportion of variance that is explained by your model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1.0 is a perfect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0" y="0"/>
            <a:ext cx="1554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Interpreting Linear models</a:t>
            </a:r>
          </a:p>
        </p:txBody>
      </p:sp>
      <p:sp>
        <p:nvSpPr>
          <p:cNvPr id="313" name="Shape 313"/>
          <p:cNvSpPr/>
          <p:nvPr/>
        </p:nvSpPr>
        <p:spPr>
          <a:xfrm>
            <a:off x="491299" y="3428960"/>
            <a:ext cx="1294670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model.coef_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Interpreting Linear models</a:t>
            </a:r>
          </a:p>
        </p:txBody>
      </p:sp>
      <p:sp>
        <p:nvSpPr>
          <p:cNvPr id="316" name="Shape 316"/>
          <p:cNvSpPr/>
          <p:nvPr/>
        </p:nvSpPr>
        <p:spPr>
          <a:xfrm>
            <a:off x="491299" y="3428960"/>
            <a:ext cx="1294670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model.coef_</a:t>
            </a:r>
          </a:p>
        </p:txBody>
      </p:sp>
      <p:sp>
        <p:nvSpPr>
          <p:cNvPr id="317" name="Shape 317"/>
          <p:cNvSpPr/>
          <p:nvPr/>
        </p:nvSpPr>
        <p:spPr>
          <a:xfrm>
            <a:off x="2412967" y="4703186"/>
            <a:ext cx="1175341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[-1.840,4.24, …, -9.96])</a:t>
            </a:r>
          </a:p>
        </p:txBody>
      </p:sp>
      <p:sp>
        <p:nvSpPr>
          <p:cNvPr id="318" name="Shape 318"/>
          <p:cNvSpPr/>
          <p:nvPr/>
        </p:nvSpPr>
        <p:spPr>
          <a:xfrm>
            <a:off x="584914" y="5028261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Interpreting Linear models</a:t>
            </a:r>
          </a:p>
        </p:txBody>
      </p:sp>
      <p:sp>
        <p:nvSpPr>
          <p:cNvPr id="321" name="Shape 321"/>
          <p:cNvSpPr/>
          <p:nvPr/>
        </p:nvSpPr>
        <p:spPr>
          <a:xfrm>
            <a:off x="491299" y="3428960"/>
            <a:ext cx="1294670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model.coef_</a:t>
            </a:r>
          </a:p>
        </p:txBody>
      </p:sp>
      <p:sp>
        <p:nvSpPr>
          <p:cNvPr id="322" name="Shape 322"/>
          <p:cNvSpPr/>
          <p:nvPr/>
        </p:nvSpPr>
        <p:spPr>
          <a:xfrm>
            <a:off x="2412967" y="4703186"/>
            <a:ext cx="1175341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[-1.840,4.24, …, -9.96])</a:t>
            </a:r>
          </a:p>
        </p:txBody>
      </p:sp>
      <p:sp>
        <p:nvSpPr>
          <p:cNvPr id="323" name="Shape 323"/>
          <p:cNvSpPr/>
          <p:nvPr/>
        </p:nvSpPr>
        <p:spPr>
          <a:xfrm>
            <a:off x="584914" y="5028260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324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13067" r="0" b="0"/>
          <a:stretch>
            <a:fillRect/>
          </a:stretch>
        </p:blipFill>
        <p:spPr>
          <a:xfrm>
            <a:off x="0" y="5964711"/>
            <a:ext cx="13004801" cy="7992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title"/>
          </p:nvPr>
        </p:nvSpPr>
        <p:spPr>
          <a:xfrm>
            <a:off x="3279937" y="4128458"/>
            <a:ext cx="6444926" cy="1982356"/>
          </a:xfrm>
          <a:prstGeom prst="rect">
            <a:avLst/>
          </a:prstGeom>
        </p:spPr>
        <p:txBody>
          <a:bodyPr/>
          <a:lstStyle>
            <a:lvl1pPr defTabSz="502412">
              <a:defRPr sz="14620"/>
            </a:lvl1pPr>
          </a:lstStyle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Linear model assumptions</a:t>
            </a:r>
          </a:p>
        </p:txBody>
      </p:sp>
      <p:sp>
        <p:nvSpPr>
          <p:cNvPr id="329" name="Shape 329"/>
          <p:cNvSpPr/>
          <p:nvPr>
            <p:ph type="body" idx="1"/>
          </p:nvPr>
        </p:nvSpPr>
        <p:spPr>
          <a:xfrm>
            <a:off x="406400" y="3953767"/>
            <a:ext cx="12192000" cy="5924402"/>
          </a:xfrm>
          <a:prstGeom prst="rect">
            <a:avLst/>
          </a:prstGeom>
        </p:spPr>
        <p:txBody>
          <a:bodyPr anchor="t"/>
          <a:lstStyle/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L</a:t>
            </a:r>
            <a:r>
              <a:t>inear relationship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I</a:t>
            </a:r>
            <a:r>
              <a:t>ndependence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N</a:t>
            </a:r>
            <a:r>
              <a:t>ormality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E</a:t>
            </a:r>
            <a:r>
              <a:t>qual Variance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Testing methods</a:t>
            </a:r>
          </a:p>
        </p:txBody>
      </p:sp>
      <p:sp>
        <p:nvSpPr>
          <p:cNvPr id="332" name="Shape 332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Quick and qualitative 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Protects against major errors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Linear relationship</a:t>
            </a:r>
          </a:p>
        </p:txBody>
      </p:sp>
      <p:sp>
        <p:nvSpPr>
          <p:cNvPr id="335" name="Shape 335"/>
          <p:cNvSpPr/>
          <p:nvPr>
            <p:ph type="body" sz="quarter" idx="1"/>
          </p:nvPr>
        </p:nvSpPr>
        <p:spPr>
          <a:xfrm>
            <a:off x="406399" y="2889973"/>
            <a:ext cx="12192001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pPr/>
            <a:r>
              <a:t>Can check with a scatter plot</a:t>
            </a:r>
          </a:p>
        </p:txBody>
      </p:sp>
      <p:pic>
        <p:nvPicPr>
          <p:cNvPr id="33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1012" y="4243247"/>
            <a:ext cx="7788895" cy="5173541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Shape 337"/>
          <p:cNvSpPr/>
          <p:nvPr/>
        </p:nvSpPr>
        <p:spPr>
          <a:xfrm rot="18546354">
            <a:off x="10242283" y="6313242"/>
            <a:ext cx="157388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8" name="Shape 338"/>
          <p:cNvSpPr/>
          <p:nvPr/>
        </p:nvSpPr>
        <p:spPr>
          <a:xfrm rot="2624366">
            <a:off x="10848663" y="5831628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Linear relationship</a:t>
            </a:r>
          </a:p>
        </p:txBody>
      </p:sp>
      <p:sp>
        <p:nvSpPr>
          <p:cNvPr id="341" name="Shape 341"/>
          <p:cNvSpPr/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pPr/>
            <a:r>
              <a:t>Can check with a scatter plot</a:t>
            </a:r>
          </a:p>
        </p:txBody>
      </p:sp>
      <p:sp>
        <p:nvSpPr>
          <p:cNvPr id="342" name="Shape 342"/>
          <p:cNvSpPr/>
          <p:nvPr/>
        </p:nvSpPr>
        <p:spPr>
          <a:xfrm rot="2859210">
            <a:off x="9809686" y="6490645"/>
            <a:ext cx="1542639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3" name="Shape 343"/>
          <p:cNvSpPr/>
          <p:nvPr/>
        </p:nvSpPr>
        <p:spPr>
          <a:xfrm rot="18911602">
            <a:off x="9817422" y="6460999"/>
            <a:ext cx="1597712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34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2365" y="4324450"/>
            <a:ext cx="7845595" cy="4970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Equal Variance</a:t>
            </a:r>
          </a:p>
        </p:txBody>
      </p:sp>
      <p:sp>
        <p:nvSpPr>
          <p:cNvPr id="347" name="Shape 347"/>
          <p:cNvSpPr/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pPr/>
            <a:r>
              <a:t>Can check with a scatter plot</a:t>
            </a:r>
          </a:p>
        </p:txBody>
      </p:sp>
      <p:sp>
        <p:nvSpPr>
          <p:cNvPr id="348" name="Shape 348"/>
          <p:cNvSpPr/>
          <p:nvPr/>
        </p:nvSpPr>
        <p:spPr>
          <a:xfrm rot="18546354">
            <a:off x="10242283" y="6313242"/>
            <a:ext cx="157388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9" name="Shape 349"/>
          <p:cNvSpPr/>
          <p:nvPr/>
        </p:nvSpPr>
        <p:spPr>
          <a:xfrm rot="2624366">
            <a:off x="10848664" y="5831628"/>
            <a:ext cx="170441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350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0" t="0" r="63741" b="0"/>
          <a:stretch>
            <a:fillRect/>
          </a:stretch>
        </p:blipFill>
        <p:spPr>
          <a:xfrm>
            <a:off x="1171239" y="4243247"/>
            <a:ext cx="6795681" cy="4857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equal Variance</a:t>
            </a:r>
          </a:p>
        </p:txBody>
      </p:sp>
      <p:sp>
        <p:nvSpPr>
          <p:cNvPr id="353" name="Shape 353"/>
          <p:cNvSpPr/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pPr/>
            <a:r>
              <a:t>Can check with a scatter plot</a:t>
            </a:r>
          </a:p>
        </p:txBody>
      </p:sp>
      <p:sp>
        <p:nvSpPr>
          <p:cNvPr id="354" name="Shape 354"/>
          <p:cNvSpPr/>
          <p:nvPr/>
        </p:nvSpPr>
        <p:spPr>
          <a:xfrm rot="2859210">
            <a:off x="9809686" y="6490645"/>
            <a:ext cx="1542639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5" name="Shape 355"/>
          <p:cNvSpPr/>
          <p:nvPr/>
        </p:nvSpPr>
        <p:spPr>
          <a:xfrm rot="18911602">
            <a:off x="9817422" y="6460999"/>
            <a:ext cx="1597712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356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35136" t="0" r="32190" b="0"/>
          <a:stretch>
            <a:fillRect/>
          </a:stretch>
        </p:blipFill>
        <p:spPr>
          <a:xfrm>
            <a:off x="1197270" y="4243145"/>
            <a:ext cx="6500650" cy="51565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Imported as sklearn</a:t>
            </a:r>
          </a:p>
        </p:txBody>
      </p:sp>
      <p:sp>
        <p:nvSpPr>
          <p:cNvPr id="215" name="Shape 215"/>
          <p:cNvSpPr/>
          <p:nvPr/>
        </p:nvSpPr>
        <p:spPr>
          <a:xfrm>
            <a:off x="434394" y="4826000"/>
            <a:ext cx="1213601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sklearn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equal Variance</a:t>
            </a:r>
          </a:p>
        </p:txBody>
      </p:sp>
      <p:sp>
        <p:nvSpPr>
          <p:cNvPr id="359" name="Shape 359"/>
          <p:cNvSpPr/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pPr/>
            <a:r>
              <a:t>Can check with a scatter plot</a:t>
            </a:r>
          </a:p>
        </p:txBody>
      </p:sp>
      <p:sp>
        <p:nvSpPr>
          <p:cNvPr id="360" name="Shape 360"/>
          <p:cNvSpPr/>
          <p:nvPr/>
        </p:nvSpPr>
        <p:spPr>
          <a:xfrm rot="2859210">
            <a:off x="9809686" y="6490645"/>
            <a:ext cx="1542639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1" name="Shape 361"/>
          <p:cNvSpPr/>
          <p:nvPr/>
        </p:nvSpPr>
        <p:spPr>
          <a:xfrm rot="18911602">
            <a:off x="9817422" y="6460999"/>
            <a:ext cx="1597712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362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66194" t="0" r="1133" b="0"/>
          <a:stretch>
            <a:fillRect/>
          </a:stretch>
        </p:blipFill>
        <p:spPr>
          <a:xfrm>
            <a:off x="1197270" y="4243145"/>
            <a:ext cx="6500650" cy="51565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Linear model assumptions</a:t>
            </a:r>
          </a:p>
        </p:txBody>
      </p:sp>
      <p:sp>
        <p:nvSpPr>
          <p:cNvPr id="365" name="Shape 365"/>
          <p:cNvSpPr/>
          <p:nvPr>
            <p:ph type="body" idx="1"/>
          </p:nvPr>
        </p:nvSpPr>
        <p:spPr>
          <a:xfrm>
            <a:off x="406400" y="3953767"/>
            <a:ext cx="12192000" cy="5924402"/>
          </a:xfrm>
          <a:prstGeom prst="rect">
            <a:avLst/>
          </a:prstGeom>
        </p:spPr>
        <p:txBody>
          <a:bodyPr anchor="t"/>
          <a:lstStyle/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trike="sngStrike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L</a:t>
            </a:r>
            <a:r>
              <a:t>inear relationship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I</a:t>
            </a:r>
            <a:r>
              <a:t>ndependence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N</a:t>
            </a:r>
            <a:r>
              <a:t>ormality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trike="sngStrike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E</a:t>
            </a:r>
            <a:r>
              <a:t>qual Variance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Independence</a:t>
            </a:r>
          </a:p>
        </p:txBody>
      </p:sp>
      <p:sp>
        <p:nvSpPr>
          <p:cNvPr id="368" name="Shape 368"/>
          <p:cNvSpPr/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/>
          <a:p>
            <a:pPr marL="589626" indent="-589626" defTabSz="487923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280"/>
            </a:pPr>
            <a:r>
              <a:t>Check the correlation matrix </a:t>
            </a:r>
            <a:r>
              <a:rPr b="1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rPr>
              <a:t>df.corr()</a:t>
            </a:r>
          </a:p>
        </p:txBody>
      </p:sp>
      <p:pic>
        <p:nvPicPr>
          <p:cNvPr id="369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1002" t="0" r="24271" b="0"/>
          <a:stretch>
            <a:fillRect/>
          </a:stretch>
        </p:blipFill>
        <p:spPr>
          <a:xfrm>
            <a:off x="675190" y="4648200"/>
            <a:ext cx="9032478" cy="4010950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Shape 370"/>
          <p:cNvSpPr/>
          <p:nvPr/>
        </p:nvSpPr>
        <p:spPr>
          <a:xfrm rot="18546354">
            <a:off x="10625965" y="6515584"/>
            <a:ext cx="157388" cy="71763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1" name="Shape 371"/>
          <p:cNvSpPr/>
          <p:nvPr/>
        </p:nvSpPr>
        <p:spPr>
          <a:xfrm rot="2624366">
            <a:off x="11232346" y="6033970"/>
            <a:ext cx="170441" cy="122789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Independence</a:t>
            </a:r>
          </a:p>
        </p:txBody>
      </p:sp>
      <p:sp>
        <p:nvSpPr>
          <p:cNvPr id="374" name="Shape 374"/>
          <p:cNvSpPr/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/>
          <a:p>
            <a:pPr marL="589626" indent="-589626" defTabSz="487923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280"/>
            </a:pPr>
            <a:r>
              <a:t>Check the correlation matrix </a:t>
            </a:r>
            <a:r>
              <a:rPr b="1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rPr>
              <a:t>df.corr()</a:t>
            </a:r>
          </a:p>
        </p:txBody>
      </p:sp>
      <p:pic>
        <p:nvPicPr>
          <p:cNvPr id="375" name="Fitting_correlation_matrix.png"/>
          <p:cNvPicPr>
            <a:picLocks noChangeAspect="1"/>
          </p:cNvPicPr>
          <p:nvPr/>
        </p:nvPicPr>
        <p:blipFill>
          <a:blip r:embed="rId3">
            <a:extLst/>
          </a:blip>
          <a:srcRect l="0" t="0" r="47657" b="0"/>
          <a:stretch>
            <a:fillRect/>
          </a:stretch>
        </p:blipFill>
        <p:spPr>
          <a:xfrm>
            <a:off x="1203739" y="4489712"/>
            <a:ext cx="6961197" cy="4316421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Shape 376"/>
          <p:cNvSpPr/>
          <p:nvPr/>
        </p:nvSpPr>
        <p:spPr>
          <a:xfrm rot="2859210">
            <a:off x="9809686" y="6490645"/>
            <a:ext cx="1542639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7" name="Shape 377"/>
          <p:cNvSpPr/>
          <p:nvPr/>
        </p:nvSpPr>
        <p:spPr>
          <a:xfrm rot="18911602">
            <a:off x="9817422" y="6460999"/>
            <a:ext cx="1597712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Normality of errors</a:t>
            </a:r>
          </a:p>
        </p:txBody>
      </p:sp>
      <p:sp>
        <p:nvSpPr>
          <p:cNvPr id="380" name="Shape 380"/>
          <p:cNvSpPr/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pPr/>
            <a:r>
              <a:t>Can check with a histogram</a:t>
            </a:r>
          </a:p>
        </p:txBody>
      </p:sp>
      <p:sp>
        <p:nvSpPr>
          <p:cNvPr id="381" name="Shape 381"/>
          <p:cNvSpPr/>
          <p:nvPr/>
        </p:nvSpPr>
        <p:spPr>
          <a:xfrm rot="18546354">
            <a:off x="9715588" y="6365707"/>
            <a:ext cx="157388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2" name="Shape 382"/>
          <p:cNvSpPr/>
          <p:nvPr/>
        </p:nvSpPr>
        <p:spPr>
          <a:xfrm rot="2624366">
            <a:off x="10321969" y="5884094"/>
            <a:ext cx="170441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38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8722" y="4032920"/>
            <a:ext cx="7930721" cy="5228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392" y="-214668"/>
            <a:ext cx="12192002" cy="10182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Normality of errors</a:t>
            </a:r>
          </a:p>
        </p:txBody>
      </p:sp>
      <p:sp>
        <p:nvSpPr>
          <p:cNvPr id="388" name="Shape 388"/>
          <p:cNvSpPr/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pPr/>
            <a:r>
              <a:t>Can check with a histogram</a:t>
            </a:r>
          </a:p>
        </p:txBody>
      </p:sp>
      <p:sp>
        <p:nvSpPr>
          <p:cNvPr id="389" name="Shape 389"/>
          <p:cNvSpPr/>
          <p:nvPr/>
        </p:nvSpPr>
        <p:spPr>
          <a:xfrm rot="2859210">
            <a:off x="9405810" y="6463008"/>
            <a:ext cx="1542639" cy="32592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0" name="Shape 390"/>
          <p:cNvSpPr/>
          <p:nvPr/>
        </p:nvSpPr>
        <p:spPr>
          <a:xfrm rot="18911602">
            <a:off x="9413546" y="6433362"/>
            <a:ext cx="1597712" cy="31015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391" name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6850" y="4022927"/>
            <a:ext cx="6715537" cy="5377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Imported as sklearn</a:t>
            </a:r>
          </a:p>
        </p:txBody>
      </p:sp>
      <p:sp>
        <p:nvSpPr>
          <p:cNvPr id="218" name="Shape 218"/>
          <p:cNvSpPr/>
          <p:nvPr/>
        </p:nvSpPr>
        <p:spPr>
          <a:xfrm>
            <a:off x="434394" y="4286249"/>
            <a:ext cx="1213601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sklearn.linear_model \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LinearRegression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xfrm>
            <a:off x="1285966" y="3979487"/>
            <a:ext cx="10822039" cy="1794626"/>
          </a:xfrm>
          <a:prstGeom prst="rect">
            <a:avLst/>
          </a:prstGeom>
        </p:spPr>
        <p:txBody>
          <a:bodyPr/>
          <a:lstStyle>
            <a:lvl1pPr defTabSz="455675">
              <a:defRPr sz="13259"/>
            </a:lvl1pPr>
          </a:lstStyle>
          <a:p>
            <a:pPr/>
            <a:r>
              <a:t>Linear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Code is not the hard part</a:t>
            </a:r>
          </a:p>
        </p:txBody>
      </p:sp>
      <p:sp>
        <p:nvSpPr>
          <p:cNvPr id="223" name="Shape 223"/>
          <p:cNvSpPr/>
          <p:nvPr/>
        </p:nvSpPr>
        <p:spPr>
          <a:xfrm>
            <a:off x="434394" y="4826000"/>
            <a:ext cx="1213601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 = LinearRegression()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model.fit(</a:t>
            </a:r>
            <a:r>
              <a:rPr>
                <a:solidFill>
                  <a:schemeClr val="accent3"/>
                </a:solidFill>
              </a:rPr>
              <a:t>data_df</a:t>
            </a:r>
            <a:r>
              <a:t>, </a:t>
            </a:r>
            <a:r>
              <a:rPr>
                <a:solidFill>
                  <a:schemeClr val="accent5"/>
                </a:solidFill>
              </a:rPr>
              <a:t>target</a:t>
            </a:r>
            <a:r>
              <a:t>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Code is not the hard part</a:t>
            </a:r>
          </a:p>
        </p:txBody>
      </p:sp>
      <p:sp>
        <p:nvSpPr>
          <p:cNvPr id="226" name="Shape 226"/>
          <p:cNvSpPr/>
          <p:nvPr/>
        </p:nvSpPr>
        <p:spPr>
          <a:xfrm>
            <a:off x="628979" y="5049548"/>
            <a:ext cx="1213601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model.predict(</a:t>
            </a:r>
            <a:r>
              <a:rPr>
                <a:solidFill>
                  <a:schemeClr val="accent3"/>
                </a:solidFill>
              </a:rPr>
              <a:t>new_df</a:t>
            </a:r>
            <a:r>
              <a:t>) </a:t>
            </a:r>
          </a:p>
        </p:txBody>
      </p:sp>
      <p:sp>
        <p:nvSpPr>
          <p:cNvPr id="227" name="Shape 227"/>
          <p:cNvSpPr/>
          <p:nvPr/>
        </p:nvSpPr>
        <p:spPr>
          <a:xfrm>
            <a:off x="4351530" y="6175772"/>
            <a:ext cx="30408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64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target</a:t>
            </a:r>
          </a:p>
        </p:txBody>
      </p:sp>
      <p:sp>
        <p:nvSpPr>
          <p:cNvPr id="228" name="Shape 228"/>
          <p:cNvSpPr/>
          <p:nvPr/>
        </p:nvSpPr>
        <p:spPr>
          <a:xfrm>
            <a:off x="2765537" y="6456397"/>
            <a:ext cx="1413758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Linear Regression</a:t>
            </a:r>
          </a:p>
        </p:txBody>
      </p:sp>
      <p:sp>
        <p:nvSpPr>
          <p:cNvPr id="231" name="Shape 231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Outputs line of best fit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“Best fit” is a function of error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