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1" name="Shape 20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cap="none" sz="6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 lIns="65023" tIns="65023" rIns="65023" bIns="65023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5" indent="-449035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20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/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4" name="Shape 174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6" name="Shape 17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accent1"/>
              </a:buClr>
              <a:buSzPct val="104999"/>
              <a:buChar char="▸"/>
            </a:pPr>
          </a:p>
        </p:txBody>
      </p:sp>
      <p:sp>
        <p:nvSpPr>
          <p:cNvPr id="177" name="Shape 17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</p:spPr>
        <p:txBody>
          <a:bodyPr lIns="65022" tIns="65022" rIns="65022" bIns="65022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cap="none" sz="6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5" name="Shape 185"/>
          <p:cNvSpPr/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</p:spPr>
        <p:txBody>
          <a:bodyPr lIns="65022" tIns="65022" rIns="65022" bIns="65022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4" indent="-449034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19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" name="Shape 186"/>
          <p:cNvSpPr/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</p:spPr>
        <p:txBody>
          <a:bodyPr lIns="65022" tIns="65022" rIns="65022" bIns="65022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94" name="Shape 1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"/><Relationship Id="rId3" Type="http://schemas.openxmlformats.org/officeDocument/2006/relationships/image" Target="../media/image5.tif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"/><Relationship Id="rId3" Type="http://schemas.openxmlformats.org/officeDocument/2006/relationships/image" Target="../media/image5.tif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Bootcamp</a:t>
            </a:r>
          </a:p>
        </p:txBody>
      </p:sp>
      <p:sp>
        <p:nvSpPr>
          <p:cNvPr id="204" name="Shape 204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for Data Science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Clear notation</a:t>
            </a:r>
          </a:p>
        </p:txBody>
      </p:sp>
      <p:sp>
        <p:nvSpPr>
          <p:cNvPr id="229" name="Shape 229"/>
          <p:cNvSpPr/>
          <p:nvPr/>
        </p:nvSpPr>
        <p:spPr>
          <a:xfrm>
            <a:off x="455296" y="4826000"/>
            <a:ext cx="121920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my_awesome_df</a:t>
            </a:r>
            <a:r>
              <a:rPr>
                <a:solidFill>
                  <a:schemeClr val="accent3"/>
                </a:solidFill>
              </a:rPr>
              <a:t>.iloc</a:t>
            </a:r>
            <a:r>
              <a:t>[-1]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Plotting with Matplotlib</a:t>
            </a:r>
          </a:p>
        </p:txBody>
      </p:sp>
      <p:sp>
        <p:nvSpPr>
          <p:cNvPr id="232" name="Shape 232"/>
          <p:cNvSpPr/>
          <p:nvPr/>
        </p:nvSpPr>
        <p:spPr>
          <a:xfrm>
            <a:off x="455296" y="4286249"/>
            <a:ext cx="12192002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axes = my_df.plot(kind='bar')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fig = plt.gcf()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title"/>
          </p:nvPr>
        </p:nvSpPr>
        <p:spPr>
          <a:xfrm>
            <a:off x="3279937" y="4128458"/>
            <a:ext cx="6444926" cy="1982356"/>
          </a:xfrm>
          <a:prstGeom prst="rect">
            <a:avLst/>
          </a:prstGeom>
        </p:spPr>
        <p:txBody>
          <a:bodyPr/>
          <a:lstStyle>
            <a:lvl1pPr defTabSz="502412">
              <a:defRPr sz="14620"/>
            </a:lvl1pPr>
          </a:lstStyle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title"/>
          </p:nvPr>
        </p:nvSpPr>
        <p:spPr>
          <a:xfrm>
            <a:off x="2595467" y="4055489"/>
            <a:ext cx="7813866" cy="1982355"/>
          </a:xfrm>
          <a:prstGeom prst="rect">
            <a:avLst/>
          </a:prstGeom>
        </p:spPr>
        <p:txBody>
          <a:bodyPr/>
          <a:lstStyle>
            <a:lvl1pPr defTabSz="490727">
              <a:defRPr sz="14280"/>
            </a:lvl1pPr>
          </a:lstStyle>
          <a:p>
            <a:pPr/>
            <a:r>
              <a:t>Pivot Tables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Pivot table</a:t>
            </a:r>
          </a:p>
        </p:txBody>
      </p:sp>
      <p:sp>
        <p:nvSpPr>
          <p:cNvPr id="239" name="Shape 239"/>
          <p:cNvSpPr/>
          <p:nvPr>
            <p:ph type="body" sz="half" idx="1"/>
          </p:nvPr>
        </p:nvSpPr>
        <p:spPr>
          <a:xfrm>
            <a:off x="406400" y="3953767"/>
            <a:ext cx="12192000" cy="2531602"/>
          </a:xfrm>
          <a:prstGeom prst="rect">
            <a:avLst/>
          </a:prstGeom>
        </p:spPr>
        <p:txBody>
          <a:bodyPr anchor="t"/>
          <a:lstStyle/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cap="none" spc="0" sz="55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Similar to groupby</a:t>
            </a:r>
          </a:p>
          <a:p>
            <a:pPr marL="614194" indent="-614194" defTabSz="508254">
              <a:lnSpc>
                <a:spcPct val="200000"/>
              </a:lnSpc>
              <a:spcBef>
                <a:spcPts val="2400"/>
              </a:spcBef>
              <a:buSzPct val="40000"/>
              <a:buBlip>
                <a:blip r:embed="rId2"/>
              </a:buBlip>
              <a:defRPr cap="none" spc="0" sz="55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Segments data</a:t>
            </a:r>
            <a:r>
              <a:t> along multiple axes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pasted-image.tiff"/>
          <p:cNvPicPr>
            <a:picLocks noChangeAspect="1"/>
          </p:cNvPicPr>
          <p:nvPr/>
        </p:nvPicPr>
        <p:blipFill>
          <a:blip r:embed="rId2">
            <a:extLst/>
          </a:blip>
          <a:srcRect l="29888" t="0" r="0" b="0"/>
          <a:stretch>
            <a:fillRect/>
          </a:stretch>
        </p:blipFill>
        <p:spPr>
          <a:xfrm>
            <a:off x="1152076" y="1891109"/>
            <a:ext cx="6201518" cy="5971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00845" y="1891159"/>
            <a:ext cx="3936293" cy="5971282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Shape 243"/>
          <p:cNvSpPr/>
          <p:nvPr/>
        </p:nvSpPr>
        <p:spPr>
          <a:xfrm>
            <a:off x="1183292" y="1906773"/>
            <a:ext cx="6094544" cy="5940054"/>
          </a:xfrm>
          <a:prstGeom prst="rect">
            <a:avLst/>
          </a:prstGeom>
          <a:solidFill>
            <a:schemeClr val="accent1">
              <a:alpha val="266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244" name="pasted-image.tiff"/>
          <p:cNvPicPr>
            <a:picLocks noChangeAspect="1"/>
          </p:cNvPicPr>
          <p:nvPr/>
        </p:nvPicPr>
        <p:blipFill>
          <a:blip r:embed="rId2">
            <a:extLst/>
          </a:blip>
          <a:srcRect l="0" t="85" r="91816" b="85"/>
          <a:stretch>
            <a:fillRect/>
          </a:stretch>
        </p:blipFill>
        <p:spPr>
          <a:xfrm>
            <a:off x="435270" y="1891109"/>
            <a:ext cx="725095" cy="5971282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Shape 245"/>
          <p:cNvSpPr/>
          <p:nvPr/>
        </p:nvSpPr>
        <p:spPr>
          <a:xfrm>
            <a:off x="7300845" y="1882450"/>
            <a:ext cx="3936293" cy="5940054"/>
          </a:xfrm>
          <a:prstGeom prst="rect">
            <a:avLst/>
          </a:prstGeom>
          <a:solidFill>
            <a:srgbClr val="FDED10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0544" y="2251320"/>
            <a:ext cx="4717139" cy="6254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pasted-image.tiff"/>
          <p:cNvPicPr>
            <a:picLocks noChangeAspect="1"/>
          </p:cNvPicPr>
          <p:nvPr/>
        </p:nvPicPr>
        <p:blipFill>
          <a:blip r:embed="rId3">
            <a:extLst/>
          </a:blip>
          <a:srcRect l="30967" t="0" r="0" b="0"/>
          <a:stretch>
            <a:fillRect/>
          </a:stretch>
        </p:blipFill>
        <p:spPr>
          <a:xfrm>
            <a:off x="5666273" y="2270370"/>
            <a:ext cx="6716327" cy="6254477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Shape 249"/>
          <p:cNvSpPr/>
          <p:nvPr/>
        </p:nvSpPr>
        <p:spPr>
          <a:xfrm>
            <a:off x="955646" y="2270370"/>
            <a:ext cx="4706935" cy="6254354"/>
          </a:xfrm>
          <a:prstGeom prst="rect">
            <a:avLst/>
          </a:prstGeom>
          <a:solidFill>
            <a:schemeClr val="accent1">
              <a:alpha val="266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0" name="Shape 250"/>
          <p:cNvSpPr/>
          <p:nvPr/>
        </p:nvSpPr>
        <p:spPr>
          <a:xfrm>
            <a:off x="5646868" y="2247298"/>
            <a:ext cx="6716317" cy="6262398"/>
          </a:xfrm>
          <a:prstGeom prst="rect">
            <a:avLst/>
          </a:prstGeom>
          <a:solidFill>
            <a:srgbClr val="FDED10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Pivot table syntax</a:t>
            </a:r>
          </a:p>
        </p:txBody>
      </p:sp>
      <p:sp>
        <p:nvSpPr>
          <p:cNvPr id="253" name="Shape 253"/>
          <p:cNvSpPr/>
          <p:nvPr/>
        </p:nvSpPr>
        <p:spPr>
          <a:xfrm>
            <a:off x="434394" y="3746499"/>
            <a:ext cx="12946701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sales_df.pivot_table(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</a:t>
            </a:r>
            <a:r>
              <a: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values</a:t>
            </a:r>
            <a:r>
              <a:t>=[“quantity”,”price”],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index</a:t>
            </a:r>
            <a:r>
              <a:t>=“name”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Pivot table syntax</a:t>
            </a:r>
          </a:p>
        </p:txBody>
      </p:sp>
      <p:sp>
        <p:nvSpPr>
          <p:cNvPr id="256" name="Shape 256"/>
          <p:cNvSpPr/>
          <p:nvPr/>
        </p:nvSpPr>
        <p:spPr>
          <a:xfrm>
            <a:off x="434394" y="3746499"/>
            <a:ext cx="12946701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sales_df.pivot_table(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</a:t>
            </a:r>
            <a:r>
              <a: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values</a:t>
            </a:r>
            <a:r>
              <a:t>=[“quantity”,”price”],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index</a:t>
            </a:r>
            <a:r>
              <a:t>=“name”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)</a:t>
            </a:r>
          </a:p>
        </p:txBody>
      </p:sp>
      <p:sp>
        <p:nvSpPr>
          <p:cNvPr id="257" name="Shape 257"/>
          <p:cNvSpPr/>
          <p:nvPr/>
        </p:nvSpPr>
        <p:spPr>
          <a:xfrm>
            <a:off x="1561684" y="8029328"/>
            <a:ext cx="986948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2800"/>
              </a:spcBef>
              <a:defRPr sz="64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takes AVG by default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pasted-image.tiff"/>
          <p:cNvPicPr>
            <a:picLocks noChangeAspect="1"/>
          </p:cNvPicPr>
          <p:nvPr/>
        </p:nvPicPr>
        <p:blipFill>
          <a:blip r:embed="rId2">
            <a:extLst/>
          </a:blip>
          <a:srcRect l="29888" t="0" r="0" b="0"/>
          <a:stretch>
            <a:fillRect/>
          </a:stretch>
        </p:blipFill>
        <p:spPr>
          <a:xfrm>
            <a:off x="1152076" y="1891109"/>
            <a:ext cx="6201518" cy="5971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00845" y="1891159"/>
            <a:ext cx="3936294" cy="5971282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Shape 261"/>
          <p:cNvSpPr/>
          <p:nvPr/>
        </p:nvSpPr>
        <p:spPr>
          <a:xfrm>
            <a:off x="1183292" y="1906773"/>
            <a:ext cx="6094544" cy="5940054"/>
          </a:xfrm>
          <a:prstGeom prst="rect">
            <a:avLst/>
          </a:prstGeom>
          <a:solidFill>
            <a:schemeClr val="accent1">
              <a:alpha val="266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262" name="pasted-image.tiff"/>
          <p:cNvPicPr>
            <a:picLocks noChangeAspect="1"/>
          </p:cNvPicPr>
          <p:nvPr/>
        </p:nvPicPr>
        <p:blipFill>
          <a:blip r:embed="rId2">
            <a:extLst/>
          </a:blip>
          <a:srcRect l="0" t="85" r="91816" b="85"/>
          <a:stretch>
            <a:fillRect/>
          </a:stretch>
        </p:blipFill>
        <p:spPr>
          <a:xfrm>
            <a:off x="435270" y="1891109"/>
            <a:ext cx="725095" cy="5971282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Shape 263"/>
          <p:cNvSpPr/>
          <p:nvPr/>
        </p:nvSpPr>
        <p:spPr>
          <a:xfrm>
            <a:off x="7300845" y="1882450"/>
            <a:ext cx="3936294" cy="5940054"/>
          </a:xfrm>
          <a:prstGeom prst="rect">
            <a:avLst/>
          </a:prstGeom>
          <a:solidFill>
            <a:srgbClr val="FDED10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xfrm>
            <a:off x="4418527" y="3979487"/>
            <a:ext cx="4167746" cy="1794626"/>
          </a:xfrm>
          <a:prstGeom prst="rect">
            <a:avLst/>
          </a:prstGeom>
        </p:spPr>
        <p:txBody>
          <a:bodyPr/>
          <a:lstStyle>
            <a:lvl1pPr defTabSz="455675">
              <a:defRPr sz="13259"/>
            </a:lvl1pPr>
          </a:lstStyle>
          <a:p>
            <a:pPr/>
            <a:r>
              <a:t>Review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0544" y="2251320"/>
            <a:ext cx="4717139" cy="6254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pasted-image.tiff"/>
          <p:cNvPicPr>
            <a:picLocks noChangeAspect="1"/>
          </p:cNvPicPr>
          <p:nvPr/>
        </p:nvPicPr>
        <p:blipFill>
          <a:blip r:embed="rId3">
            <a:extLst/>
          </a:blip>
          <a:srcRect l="30967" t="0" r="0" b="0"/>
          <a:stretch>
            <a:fillRect/>
          </a:stretch>
        </p:blipFill>
        <p:spPr>
          <a:xfrm>
            <a:off x="5666273" y="2270370"/>
            <a:ext cx="6716327" cy="6254477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Shape 267"/>
          <p:cNvSpPr/>
          <p:nvPr/>
        </p:nvSpPr>
        <p:spPr>
          <a:xfrm>
            <a:off x="955646" y="2270370"/>
            <a:ext cx="4706935" cy="6254354"/>
          </a:xfrm>
          <a:prstGeom prst="rect">
            <a:avLst/>
          </a:prstGeom>
          <a:solidFill>
            <a:schemeClr val="accent1">
              <a:alpha val="266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8" name="Shape 268"/>
          <p:cNvSpPr/>
          <p:nvPr/>
        </p:nvSpPr>
        <p:spPr>
          <a:xfrm>
            <a:off x="5646868" y="2247298"/>
            <a:ext cx="6716317" cy="6262398"/>
          </a:xfrm>
          <a:prstGeom prst="rect">
            <a:avLst/>
          </a:prstGeom>
          <a:solidFill>
            <a:srgbClr val="FDED10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Pivot table syntax</a:t>
            </a:r>
          </a:p>
        </p:txBody>
      </p:sp>
      <p:sp>
        <p:nvSpPr>
          <p:cNvPr id="271" name="Shape 271"/>
          <p:cNvSpPr/>
          <p:nvPr/>
        </p:nvSpPr>
        <p:spPr>
          <a:xfrm>
            <a:off x="434394" y="3206749"/>
            <a:ext cx="12946701" cy="519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sales_df.pivot_table(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</a:t>
            </a:r>
            <a:r>
              <a: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values</a:t>
            </a:r>
            <a:r>
              <a:t>=[“quantity”,”price”],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index</a:t>
            </a:r>
            <a:r>
              <a:t>=“name”,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</a:t>
            </a:r>
            <a:r>
              <a:rPr>
                <a:solidFill>
                  <a:schemeClr val="accent5"/>
                </a:solidFill>
              </a:rPr>
              <a:t>aggfunc</a:t>
            </a:r>
            <a:r>
              <a:t>=“sum”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type="title"/>
          </p:nvPr>
        </p:nvSpPr>
        <p:spPr>
          <a:xfrm>
            <a:off x="2595467" y="4055489"/>
            <a:ext cx="7813866" cy="1982355"/>
          </a:xfrm>
          <a:prstGeom prst="rect">
            <a:avLst/>
          </a:prstGeom>
        </p:spPr>
        <p:txBody>
          <a:bodyPr/>
          <a:lstStyle>
            <a:lvl1pPr defTabSz="368045">
              <a:defRPr sz="10710"/>
            </a:lvl1pPr>
          </a:lstStyle>
          <a:p>
            <a:pPr/>
            <a:r>
              <a:t>Beyond Groupby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Columns</a:t>
            </a:r>
          </a:p>
        </p:txBody>
      </p:sp>
      <p:sp>
        <p:nvSpPr>
          <p:cNvPr id="276" name="Shape 276"/>
          <p:cNvSpPr/>
          <p:nvPr>
            <p:ph type="body" idx="1"/>
          </p:nvPr>
        </p:nvSpPr>
        <p:spPr>
          <a:xfrm>
            <a:off x="406400" y="3953767"/>
            <a:ext cx="12192000" cy="5463876"/>
          </a:xfrm>
          <a:prstGeom prst="rect">
            <a:avLst/>
          </a:prstGeom>
        </p:spPr>
        <p:txBody>
          <a:bodyPr anchor="t"/>
          <a:lstStyle/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cap="none" spc="0" sz="55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Columns segment values, just like index</a:t>
            </a:r>
          </a:p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cap="none" spc="0" sz="55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Will form bins from unique values in column you specify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73" y="1540407"/>
            <a:ext cx="13004801" cy="66942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Pivot table syntax</a:t>
            </a:r>
          </a:p>
        </p:txBody>
      </p:sp>
      <p:sp>
        <p:nvSpPr>
          <p:cNvPr id="281" name="Shape 281"/>
          <p:cNvSpPr/>
          <p:nvPr/>
        </p:nvSpPr>
        <p:spPr>
          <a:xfrm>
            <a:off x="434394" y="3746499"/>
            <a:ext cx="12946701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sales_df.pivot_table(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</a:t>
            </a:r>
            <a:r>
              <a: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values</a:t>
            </a:r>
            <a:r>
              <a:t>=[“quantity”,”price”],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index</a:t>
            </a:r>
            <a:r>
              <a:t>=“name”,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</a:t>
            </a:r>
            <a:r>
              <a:rPr>
                <a:solidFill>
                  <a:schemeClr val="accent3"/>
                </a:solidFill>
              </a:rPr>
              <a:t>columns</a:t>
            </a:r>
            <a:r>
              <a:t>=“ABC”)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Concepts covered so Far</a:t>
            </a:r>
          </a:p>
        </p:txBody>
      </p:sp>
      <p:sp>
        <p:nvSpPr>
          <p:cNvPr id="284" name="Shape 284"/>
          <p:cNvSpPr/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t>Pivot tables</a:t>
            </a:r>
          </a:p>
          <a:p>
            <a:pPr marL="444500" indent="-444500">
              <a:defRPr sz="4800"/>
            </a:pPr>
            <a:r>
              <a:t>Values</a:t>
            </a:r>
          </a:p>
          <a:p>
            <a:pPr marL="444500" indent="-444500">
              <a:defRPr sz="4800"/>
            </a:pPr>
            <a:r>
              <a:t>Index </a:t>
            </a:r>
          </a:p>
          <a:p>
            <a:pPr marL="444500" indent="-444500">
              <a:defRPr sz="4800"/>
            </a:pPr>
            <a:r>
              <a:t>Columns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What about continuous data? </a:t>
            </a:r>
          </a:p>
        </p:txBody>
      </p:sp>
      <p:sp>
        <p:nvSpPr>
          <p:cNvPr id="289" name="Shape 289"/>
          <p:cNvSpPr/>
          <p:nvPr>
            <p:ph type="body" sz="half" idx="1"/>
          </p:nvPr>
        </p:nvSpPr>
        <p:spPr>
          <a:xfrm>
            <a:off x="406400" y="3953767"/>
            <a:ext cx="12192000" cy="2531602"/>
          </a:xfrm>
          <a:prstGeom prst="rect">
            <a:avLst/>
          </a:prstGeom>
        </p:spPr>
        <p:txBody>
          <a:bodyPr anchor="t"/>
          <a:lstStyle/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cap="none" spc="0" sz="55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Ex: age, salary, etc</a:t>
            </a:r>
          </a:p>
          <a:p>
            <a:pPr marL="614194" indent="-614194" defTabSz="508254">
              <a:lnSpc>
                <a:spcPct val="200000"/>
              </a:lnSpc>
              <a:spcBef>
                <a:spcPts val="2400"/>
              </a:spcBef>
              <a:buSzPct val="40000"/>
              <a:buBlip>
                <a:blip r:embed="rId2"/>
              </a:buBlip>
              <a:defRPr cap="none" spc="0" sz="55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Count distinct values? Too many!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Cut and Qcut</a:t>
            </a:r>
          </a:p>
        </p:txBody>
      </p:sp>
      <p:sp>
        <p:nvSpPr>
          <p:cNvPr id="292" name="Shape 292"/>
          <p:cNvSpPr/>
          <p:nvPr>
            <p:ph type="body" idx="1"/>
          </p:nvPr>
        </p:nvSpPr>
        <p:spPr>
          <a:xfrm>
            <a:off x="406400" y="3953767"/>
            <a:ext cx="12192000" cy="4523253"/>
          </a:xfrm>
          <a:prstGeom prst="rect">
            <a:avLst/>
          </a:prstGeom>
        </p:spPr>
        <p:txBody>
          <a:bodyPr anchor="t"/>
          <a:lstStyle/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cap="none" spc="0" sz="55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Break continuous data into intervals</a:t>
            </a:r>
          </a:p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cap="none" spc="0" sz="55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Cut divides by interval, eg. [0, 10]</a:t>
            </a:r>
          </a:p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cap="none" spc="0" sz="55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Qcut finds intervals with equal # items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Fetching a Column</a:t>
            </a:r>
          </a:p>
        </p:txBody>
      </p:sp>
      <p:sp>
        <p:nvSpPr>
          <p:cNvPr id="209" name="Shape 209"/>
          <p:cNvSpPr/>
          <p:nvPr/>
        </p:nvSpPr>
        <p:spPr>
          <a:xfrm>
            <a:off x="434394" y="4826000"/>
            <a:ext cx="1213601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df[‘revenue’]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Cut</a:t>
            </a:r>
          </a:p>
        </p:txBody>
      </p:sp>
      <p:sp>
        <p:nvSpPr>
          <p:cNvPr id="295" name="Shape 295"/>
          <p:cNvSpPr/>
          <p:nvPr/>
        </p:nvSpPr>
        <p:spPr>
          <a:xfrm>
            <a:off x="455296" y="2914649"/>
            <a:ext cx="12192002" cy="577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age_bins = pd.cut(titanic_df['age'], </a:t>
            </a:r>
          </a:p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          [0, 18, 80])</a:t>
            </a:r>
          </a:p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titanic_df.pivot_table("survived", index=age_bins, columns="class")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QCut</a:t>
            </a:r>
          </a:p>
        </p:txBody>
      </p:sp>
      <p:sp>
        <p:nvSpPr>
          <p:cNvPr id="298" name="Shape 298"/>
          <p:cNvSpPr/>
          <p:nvPr/>
        </p:nvSpPr>
        <p:spPr>
          <a:xfrm>
            <a:off x="455296" y="3435349"/>
            <a:ext cx="12192002" cy="473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bins=</a:t>
            </a:r>
            <a:r>
              <a:rPr>
                <a:solidFill>
                  <a:schemeClr val="accent3"/>
                </a:solidFill>
              </a:rPr>
              <a:t>pd.qcut</a:t>
            </a:r>
            <a:r>
              <a:t>(titanic_df[‘age’], </a:t>
            </a:r>
            <a:r>
              <a:rPr>
                <a:solidFill>
                  <a:schemeClr val="accent3"/>
                </a:solidFill>
              </a:rPr>
              <a:t>3</a:t>
            </a:r>
            <a:r>
              <a:t>)</a:t>
            </a:r>
          </a:p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titanic_df.pivot_table("survived", index=bins, columns="class")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Intervals are bad labels</a:t>
            </a:r>
          </a:p>
        </p:txBody>
      </p:sp>
      <p:sp>
        <p:nvSpPr>
          <p:cNvPr id="301" name="Shape 301"/>
          <p:cNvSpPr/>
          <p:nvPr>
            <p:ph type="body" idx="1"/>
          </p:nvPr>
        </p:nvSpPr>
        <p:spPr>
          <a:xfrm>
            <a:off x="406400" y="3953767"/>
            <a:ext cx="12192000" cy="4523253"/>
          </a:xfrm>
          <a:prstGeom prst="rect">
            <a:avLst/>
          </a:prstGeom>
        </p:spPr>
        <p:txBody>
          <a:bodyPr anchor="t"/>
          <a:lstStyle/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cap="none" spc="0" sz="55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Fetch using “(0, 18]”?</a:t>
            </a:r>
          </a:p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cap="none" spc="0" sz="55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Possible but difficult</a:t>
            </a:r>
          </a:p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cap="none" spc="0" sz="55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Better to provide labels yourself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QCut</a:t>
            </a:r>
          </a:p>
        </p:txBody>
      </p:sp>
      <p:sp>
        <p:nvSpPr>
          <p:cNvPr id="304" name="Shape 304"/>
          <p:cNvSpPr/>
          <p:nvPr/>
        </p:nvSpPr>
        <p:spPr>
          <a:xfrm>
            <a:off x="455296" y="4476750"/>
            <a:ext cx="12192002" cy="265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bins=</a:t>
            </a:r>
            <a:r>
              <a:rPr>
                <a:solidFill>
                  <a:schemeClr val="accent3"/>
                </a:solidFill>
              </a:rPr>
              <a:t>pd.qcut</a:t>
            </a:r>
            <a:r>
              <a:t>(titanic_df[‘age’], </a:t>
            </a:r>
            <a:r>
              <a:rPr>
                <a:solidFill>
                  <a:schemeClr val="accent3"/>
                </a:solidFill>
              </a:rPr>
              <a:t>3,                         labels=[‘child’,’teen’,'adult'])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Creating a new Column</a:t>
            </a:r>
          </a:p>
        </p:txBody>
      </p:sp>
      <p:sp>
        <p:nvSpPr>
          <p:cNvPr id="212" name="Shape 212"/>
          <p:cNvSpPr/>
          <p:nvPr/>
        </p:nvSpPr>
        <p:spPr>
          <a:xfrm>
            <a:off x="434394" y="4286249"/>
            <a:ext cx="12136011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df[‘profit’] = 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df[‘revenue’] - df[‘expenses’]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Dataframe from columns</a:t>
            </a:r>
          </a:p>
        </p:txBody>
      </p:sp>
      <p:sp>
        <p:nvSpPr>
          <p:cNvPr id="215" name="Shape 215"/>
          <p:cNvSpPr/>
          <p:nvPr/>
        </p:nvSpPr>
        <p:spPr>
          <a:xfrm>
            <a:off x="531687" y="4684700"/>
            <a:ext cx="12946700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df[[‘revenue’, ‘profit’]]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Group By</a:t>
            </a:r>
          </a:p>
        </p:txBody>
      </p:sp>
      <p:sp>
        <p:nvSpPr>
          <p:cNvPr id="218" name="Shape 218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Buckets rows by column value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Combines buckets using a ufunc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7945" y="5541"/>
            <a:ext cx="13040690" cy="97805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.loc vs .iloc</a:t>
            </a:r>
          </a:p>
        </p:txBody>
      </p:sp>
      <p:sp>
        <p:nvSpPr>
          <p:cNvPr id="223" name="Shape 223"/>
          <p:cNvSpPr/>
          <p:nvPr>
            <p:ph type="body" idx="1"/>
          </p:nvPr>
        </p:nvSpPr>
        <p:spPr>
          <a:xfrm>
            <a:off x="406400" y="3953767"/>
            <a:ext cx="12192000" cy="4746745"/>
          </a:xfrm>
          <a:prstGeom prst="rect">
            <a:avLst/>
          </a:prstGeom>
        </p:spPr>
        <p:txBody>
          <a:bodyPr/>
          <a:lstStyle/>
          <a:p>
            <a:pPr marL="677731" indent="-677731" defTabSz="560831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144"/>
            </a:pPr>
            <a:r>
              <a:t>.loc grabs via explicit index (e.g. Date)</a:t>
            </a:r>
          </a:p>
          <a:p>
            <a:pPr marL="677731" indent="-677731" defTabSz="560831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144"/>
            </a:pPr>
            <a:r>
              <a:t>.iloc grabs via normal, list-like index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Clear notation</a:t>
            </a:r>
          </a:p>
        </p:txBody>
      </p:sp>
      <p:sp>
        <p:nvSpPr>
          <p:cNvPr id="226" name="Shape 226"/>
          <p:cNvSpPr/>
          <p:nvPr/>
        </p:nvSpPr>
        <p:spPr>
          <a:xfrm>
            <a:off x="455296" y="4826000"/>
            <a:ext cx="121920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my_awesome_df</a:t>
            </a:r>
            <a:r>
              <a:rPr>
                <a:solidFill>
                  <a:schemeClr val="accent3"/>
                </a:solidFill>
              </a:rPr>
              <a:t>.loc</a:t>
            </a:r>
            <a:r>
              <a:t>[“2012-02”]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