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87" name="Shape 187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lIns="50800" tIns="50800" rIns="50800" bIns="50800" anchor="ctr">
            <a:spAutoFit/>
          </a:bodyPr>
          <a:lstStyle>
            <a:lvl1pPr marL="0" indent="0" defTabSz="457200">
              <a:spcBef>
                <a:spcPts val="0"/>
              </a:spcBef>
              <a:buSzTx/>
              <a:buFontTx/>
              <a:buNone/>
              <a:defRPr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89" name="Shape 189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7" name="Shape 197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98" name="Shape 198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hape 20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8" name="Shape 20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9" name="Shape 209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6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7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8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</a:t>
            </a:r>
          </a:p>
        </p:txBody>
      </p:sp>
      <p:sp>
        <p:nvSpPr>
          <p:cNvPr id="221" name="Shape 2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 in Python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Open Source</a:t>
            </a:r>
          </a:p>
        </p:txBody>
      </p:sp>
      <p:sp>
        <p:nvSpPr>
          <p:cNvPr id="250" name="Shape 250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Contributors all over the world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Now faster than proprietary software!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23" y="14378"/>
            <a:ext cx="12942754" cy="9724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Cross-pollination</a:t>
            </a:r>
          </a:p>
        </p:txBody>
      </p:sp>
      <p:sp>
        <p:nvSpPr>
          <p:cNvPr id="255" name="Shape 255"/>
          <p:cNvSpPr/>
          <p:nvPr>
            <p:ph type="body" idx="1"/>
          </p:nvPr>
        </p:nvSpPr>
        <p:spPr>
          <a:xfrm>
            <a:off x="541866" y="3626003"/>
            <a:ext cx="12192001" cy="5843457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Web development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Data science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Automation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Information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9123" t="0" r="39123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8" name="Shape 2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Data Science</a:t>
            </a:r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Growth of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307" y="-1265309"/>
            <a:ext cx="11323525" cy="1132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1028968" y="3347504"/>
            <a:ext cx="10946863" cy="3058592"/>
          </a:xfrm>
          <a:prstGeom prst="rect">
            <a:avLst/>
          </a:prstGeom>
        </p:spPr>
        <p:txBody>
          <a:bodyPr/>
          <a:lstStyle/>
          <a:p>
            <a:pPr algn="r" defTabSz="303783">
              <a:defRPr sz="11439"/>
            </a:pPr>
            <a:r>
              <a:rPr>
                <a:solidFill>
                  <a:srgbClr val="FFFFFF"/>
                </a:solidFill>
              </a:rPr>
              <a:t>Python’s data Science </a:t>
            </a:r>
            <a:r>
              <a:rPr>
                <a:solidFill>
                  <a:schemeClr val="accent5"/>
                </a:solidFill>
              </a:rPr>
              <a:t>Toolset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xfrm>
            <a:off x="406400" y="2819400"/>
            <a:ext cx="12192000" cy="452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JupYter NotebookS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Jupyter Notebook</a:t>
            </a:r>
          </a:p>
        </p:txBody>
      </p:sp>
      <p:sp>
        <p:nvSpPr>
          <p:cNvPr id="270" name="Shape 270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0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Name comes from Julia/Python/R</a:t>
            </a:r>
          </a:p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cap="none" spc="0" sz="4802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Standard format for sharing data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Jupyter-notebook-for-python-2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2" y="373481"/>
            <a:ext cx="12997816" cy="9006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78489"/>
            <a:ext cx="13004801" cy="899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xfrm>
            <a:off x="406400" y="3920066"/>
            <a:ext cx="1219200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1604867" y="3347504"/>
            <a:ext cx="9795066" cy="3058592"/>
          </a:xfrm>
          <a:prstGeom prst="rect">
            <a:avLst/>
          </a:prstGeom>
        </p:spPr>
        <p:txBody>
          <a:bodyPr/>
          <a:lstStyle/>
          <a:p>
            <a:pPr algn="r" defTabSz="303783">
              <a:defRPr sz="11439"/>
            </a:pPr>
            <a:r>
              <a:rPr>
                <a:solidFill>
                  <a:srgbClr val="FFFFFF"/>
                </a:solidFill>
              </a:rPr>
              <a:t>What makes Python </a:t>
            </a:r>
            <a:r>
              <a:rPr>
                <a:solidFill>
                  <a:schemeClr val="accent5"/>
                </a:solidFill>
              </a:rPr>
              <a:t>different?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406400" y="3547499"/>
            <a:ext cx="12192000" cy="497599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61787" y="-1"/>
            <a:ext cx="148590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406400" y="3547499"/>
            <a:ext cx="12192000" cy="497599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Handles (low) millions of rows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Column-oriented workflow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Huge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0987" t="0" r="26529" b="0"/>
          <a:stretch>
            <a:fillRect/>
          </a:stretch>
        </p:blipFill>
        <p:spPr>
          <a:xfrm>
            <a:off x="0" y="1244707"/>
            <a:ext cx="5486400" cy="7264186"/>
          </a:xfrm>
          <a:prstGeom prst="rect">
            <a:avLst/>
          </a:prstGeom>
        </p:spPr>
      </p:pic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11220"/>
            </a:lvl1pPr>
          </a:lstStyle>
          <a:p>
            <a:pPr/>
            <a:r>
              <a:t>Data Analysis </a:t>
            </a:r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exploration and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235" t="0" r="31235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10880"/>
            </a:lvl1pPr>
          </a:lstStyle>
          <a:p>
            <a:pPr/>
            <a:r>
              <a:t>Cleaning Data</a:t>
            </a:r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708" t="0" r="44791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pPr/>
            <a:r>
              <a:t>we can be Fast</a:t>
            </a:r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it matters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body" idx="13"/>
          </p:nvPr>
        </p:nvSpPr>
        <p:spPr>
          <a:xfrm>
            <a:off x="6134100" y="1425689"/>
            <a:ext cx="6705600" cy="5816601"/>
          </a:xfrm>
          <a:prstGeom prst="rect">
            <a:avLst/>
          </a:prstGeom>
        </p:spPr>
        <p:txBody>
          <a:bodyPr/>
          <a:lstStyle>
            <a:lvl1pPr>
              <a:defRPr cap="none" sz="9000"/>
            </a:lvl1pPr>
          </a:lstStyle>
          <a:p>
            <a:pPr/>
            <a:r>
              <a:t>Every problem in computer science can be solved by another layer of indirection</a:t>
            </a:r>
          </a:p>
        </p:txBody>
      </p:sp>
      <p:pic>
        <p:nvPicPr>
          <p:cNvPr id="301" name="pasted-image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0199" y="1460500"/>
            <a:ext cx="5486401" cy="6858001"/>
          </a:xfrm>
          <a:prstGeom prst="rect">
            <a:avLst/>
          </a:prstGeom>
        </p:spPr>
      </p:pic>
      <p:sp>
        <p:nvSpPr>
          <p:cNvPr id="302" name="Shape 302"/>
          <p:cNvSpPr/>
          <p:nvPr>
            <p:ph type="body" idx="15"/>
          </p:nvPr>
        </p:nvSpPr>
        <p:spPr>
          <a:xfrm>
            <a:off x="6134100" y="7409323"/>
            <a:ext cx="6705600" cy="863604"/>
          </a:xfrm>
          <a:prstGeom prst="rect">
            <a:avLst/>
          </a:prstGeom>
        </p:spPr>
        <p:txBody>
          <a:bodyPr/>
          <a:lstStyle/>
          <a:p>
            <a:pPr/>
            <a:r>
              <a:t>- David Wheeler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" y="774210"/>
            <a:ext cx="12534900" cy="8205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406400" y="3920066"/>
            <a:ext cx="1219200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MatPlotlib</a:t>
            </a:r>
          </a:p>
        </p:txBody>
      </p:sp>
      <p:sp>
        <p:nvSpPr>
          <p:cNvPr id="309" name="Shape 309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Originally a copy from MATLAB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Oldest, most popular graphing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1028968" y="3347504"/>
            <a:ext cx="10946863" cy="3058592"/>
          </a:xfrm>
          <a:prstGeom prst="rect">
            <a:avLst/>
          </a:prstGeom>
        </p:spPr>
        <p:txBody>
          <a:bodyPr/>
          <a:lstStyle/>
          <a:p>
            <a:pPr algn="r" defTabSz="303783">
              <a:defRPr sz="11439"/>
            </a:pPr>
            <a:r>
              <a:rPr>
                <a:solidFill>
                  <a:srgbClr val="FFFFFF"/>
                </a:solidFill>
              </a:rPr>
              <a:t>Python’s data Science </a:t>
            </a:r>
            <a:r>
              <a:rPr>
                <a:solidFill>
                  <a:schemeClr val="accent5"/>
                </a:solidFill>
              </a:rPr>
              <a:t>Toolset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creen Shot 2018-11-08 at 8.08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702" y="786178"/>
            <a:ext cx="13004801" cy="8845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creen Shot 2018-11-08 at 7.55.5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37" t="0" r="637" b="0"/>
          <a:stretch>
            <a:fillRect/>
          </a:stretch>
        </p:blipFill>
        <p:spPr>
          <a:xfrm>
            <a:off x="126136" y="536014"/>
            <a:ext cx="13004801" cy="926726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lorenz_attractor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867" t="6795" r="2867" b="679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vector_fiel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06400" y="3920066"/>
            <a:ext cx="1219200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Sci-Kit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Sci-Kit Learn</a:t>
            </a:r>
          </a:p>
        </p:txBody>
      </p:sp>
      <p:sp>
        <p:nvSpPr>
          <p:cNvPr id="322" name="Shape 322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All-in-one machine learning package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Beginner-friendly and well-documented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325" name="Shape 325"/>
          <p:cNvSpPr/>
          <p:nvPr/>
        </p:nvSpPr>
        <p:spPr>
          <a:xfrm>
            <a:off x="546594" y="4381499"/>
            <a:ext cx="13599923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[‘crime_rate’, ‘tax_rate’]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model.fit(df[columns],df[‘price])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328" name="Shape 328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model.predict(df[columns])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36681"/>
            <a:ext cx="13004801" cy="5762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398" t="0" r="58268" b="0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Code</a:t>
            </a:r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Short,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Code vs UI</a:t>
            </a:r>
          </a:p>
        </p:txBody>
      </p:sp>
      <p:sp>
        <p:nvSpPr>
          <p:cNvPr id="232" name="Shape 232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Harder for beginners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Easier for complex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5" name="Shape 23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901700"/>
            <a:ext cx="13004800" cy="1155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3832" y="0"/>
            <a:ext cx="1101713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Short and Readable</a:t>
            </a:r>
          </a:p>
        </p:txBody>
      </p:sp>
      <p:sp>
        <p:nvSpPr>
          <p:cNvPr id="243" name="Shape 243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Human productivity &gt; computer speed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We read code 10X more than we write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2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046" t="0" r="34046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Open Source</a:t>
            </a:r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Broad community 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