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CE0F1"/>
          </a:solidFill>
        </a:fill>
      </a:tcStyle>
    </a:wholeTbl>
    <a:band2H>
      <a:tcTxStyle b="def" i="def"/>
      <a:tcStyle>
        <a:tcBdr/>
        <a:fill>
          <a:solidFill>
            <a:srgbClr val="E7F0F8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D9E8D1"/>
          </a:solidFill>
        </a:fill>
      </a:tcStyle>
    </a:wholeTbl>
    <a:band2H>
      <a:tcTxStyle b="def" i="def"/>
      <a:tcStyle>
        <a:tcBdr/>
        <a:fill>
          <a:solidFill>
            <a:srgbClr val="EDF4E9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EACBD1"/>
          </a:solidFill>
        </a:fill>
      </a:tcStyle>
    </a:wholeTbl>
    <a:band2H>
      <a:tcTxStyle b="def" i="def"/>
      <a:tcStyle>
        <a:tcBdr/>
        <a:fill>
          <a:solidFill>
            <a:srgbClr val="F5E7E9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838787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838787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838787">
              <a:alpha val="20000"/>
            </a:srgbClr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508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254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/Relationships>
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2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671859"/>
          <c:y val="0.0858924"/>
          <c:w val="0.927814"/>
          <c:h val="0.7753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6000" u="none">
                    <a:solidFill>
                      <a:srgbClr val="FFFFFF"/>
                    </a:solidFill>
                    <a:latin typeface="DIN Condensed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Sheet1!$B$1:$D$1</c:f>
              <c:strCache>
                <c:ptCount val="3"/>
                <c:pt idx="0">
                  <c:v>Me Talking</c:v>
                </c:pt>
                <c:pt idx="1">
                  <c:v>Exercises</c:v>
                </c:pt>
                <c:pt idx="2">
                  <c:v>Breaks</c:v>
                </c:pt>
              </c:strCache>
            </c:strRef>
          </c:cat>
          <c:val>
            <c:numRef>
              <c:f>Sheet1!$B$2:$D$2</c:f>
              <c:numCache>
                <c:ptCount val="3"/>
                <c:pt idx="0">
                  <c:v>100.000000</c:v>
                </c:pt>
                <c:pt idx="1">
                  <c:v>0.000000</c:v>
                </c:pt>
                <c:pt idx="2">
                  <c:v>0.000000</c:v>
                </c:pt>
              </c:numCache>
            </c:numRef>
          </c:val>
        </c:ser>
        <c:gapWidth val="40"/>
        <c:overlap val="-1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838787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4600" u="none">
                <a:solidFill>
                  <a:srgbClr val="838787"/>
                </a:solidFill>
                <a:latin typeface="DIN Condensed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A6AAA9">
                  <a:alpha val="50000"/>
                </a:srgbClr>
              </a:solidFill>
              <a:prstDash val="solid"/>
              <a:miter lim="400000"/>
            </a:ln>
          </c:spPr>
        </c:majorGridlines>
        <c:numFmt formatCode="0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3600" u="none">
                <a:solidFill>
                  <a:srgbClr val="838787"/>
                </a:solidFill>
                <a:latin typeface="DIN Condensed"/>
              </a:defRPr>
            </a:pPr>
          </a:p>
        </c:txPr>
        <c:crossAx val="2094734552"/>
        <c:crosses val="autoZero"/>
        <c:crossBetween val="between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671859"/>
          <c:y val="0.0858924"/>
          <c:w val="0.927814"/>
          <c:h val="0.7753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6000" u="none">
                    <a:solidFill>
                      <a:srgbClr val="FFFFFF"/>
                    </a:solidFill>
                    <a:latin typeface="DIN Condensed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Sheet1!$B$1:$D$1</c:f>
              <c:strCache>
                <c:ptCount val="3"/>
                <c:pt idx="0">
                  <c:v>Me Talking</c:v>
                </c:pt>
                <c:pt idx="1">
                  <c:v>Exercises</c:v>
                </c:pt>
                <c:pt idx="2">
                  <c:v>Breaks</c:v>
                </c:pt>
              </c:strCache>
            </c:strRef>
          </c:cat>
          <c:val>
            <c:numRef>
              <c:f>Sheet1!$B$2:$D$2</c:f>
              <c:numCache>
                <c:ptCount val="3"/>
                <c:pt idx="0">
                  <c:v>100.000000</c:v>
                </c:pt>
                <c:pt idx="1">
                  <c:v>0.000000</c:v>
                </c:pt>
                <c:pt idx="2">
                  <c:v>0.000000</c:v>
                </c:pt>
              </c:numCache>
            </c:numRef>
          </c:val>
        </c:ser>
        <c:gapWidth val="40"/>
        <c:overlap val="-1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838787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4600" u="none">
                <a:solidFill>
                  <a:srgbClr val="838787"/>
                </a:solidFill>
                <a:latin typeface="DIN Condensed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A6AAA9">
                  <a:alpha val="50000"/>
                </a:srgbClr>
              </a:solidFill>
              <a:prstDash val="solid"/>
              <a:miter lim="400000"/>
            </a:ln>
          </c:spPr>
        </c:majorGridlines>
        <c:numFmt formatCode="0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3600" u="none">
                <a:solidFill>
                  <a:srgbClr val="838787"/>
                </a:solidFill>
                <a:latin typeface="DIN Condensed"/>
              </a:defRPr>
            </a:pPr>
          </a:p>
        </c:txPr>
        <c:crossAx val="2094734552"/>
        <c:crosses val="autoZero"/>
        <c:crossBetween val="between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9" name="Shape 18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12" name="Shape 12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cap="all" sz="17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" name="Shape 13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/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106" name="Shape 106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hape 107"/>
          <p:cNvSpPr/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08" name="Shape 108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6" name="Shape 116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7" name="Shape 117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8" name="Shape 118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126" name="Shape 126"/>
          <p:cNvSpPr/>
          <p:nvPr/>
        </p:nvSpPr>
        <p:spPr>
          <a:xfrm>
            <a:off x="469900" y="2362200"/>
            <a:ext cx="12065001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127" name="Shape 127"/>
          <p:cNvSpPr/>
          <p:nvPr>
            <p:ph type="body" sz="quarter" idx="1"/>
          </p:nvPr>
        </p:nvSpPr>
        <p:spPr>
          <a:xfrm>
            <a:off x="889000" y="2908300"/>
            <a:ext cx="11226800" cy="1297945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/>
          <p:nvPr>
            <p:ph type="body" sz="quarter" idx="13"/>
          </p:nvPr>
        </p:nvSpPr>
        <p:spPr>
          <a:xfrm>
            <a:off x="406400" y="7789333"/>
            <a:ext cx="12192000" cy="863605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0" indent="0" algn="r" defTabSz="578358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5940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</a:p>
        </p:txBody>
      </p:sp>
      <p:sp>
        <p:nvSpPr>
          <p:cNvPr id="129" name="Shape 129"/>
          <p:cNvSpPr/>
          <p:nvPr>
            <p:ph type="body" sz="quarter" idx="14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0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130" name="Shape 130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body" sz="quarter" idx="1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hape 138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9" name="Shape 139"/>
          <p:cNvSpPr/>
          <p:nvPr>
            <p:ph type="body" sz="quarter" idx="14"/>
          </p:nvPr>
        </p:nvSpPr>
        <p:spPr>
          <a:xfrm>
            <a:off x="5892800" y="7789333"/>
            <a:ext cx="6705600" cy="863605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0" indent="0" defTabSz="452627">
              <a:spcBef>
                <a:spcPts val="0"/>
              </a:spcBef>
              <a:buSzTx/>
              <a:buFontTx/>
              <a:buNone/>
              <a:defRPr sz="5940">
                <a:solidFill>
                  <a:srgbClr val="232323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</a:p>
        </p:txBody>
      </p:sp>
      <p:sp>
        <p:nvSpPr>
          <p:cNvPr id="140" name="Shape 140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8" name="Shape 148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0" name="Shape 17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1" name="Shape 17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9" name="Shape 179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80" name="Shape 180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1" name="Shape 181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>
            <a:lvl1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2" name="Shape 182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406400" y="6140894"/>
            <a:ext cx="12192000" cy="264"/>
          </a:xfrm>
          <a:prstGeom prst="rect">
            <a:avLst/>
          </a:prstGeom>
          <a:ln w="38100">
            <a:solidFill>
              <a:srgbClr val="A6AAA9"/>
            </a:solidFill>
          </a:ln>
        </p:spPr>
        <p:txBody>
          <a:bodyPr lIns="50800" tIns="50800" rIns="50800" bIns="50800" anchor="ctr"/>
          <a:lstStyle>
            <a:lvl1pPr marL="444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cap="all" sz="17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" name="Shape 24"/>
          <p:cNvSpPr/>
          <p:nvPr>
            <p:ph type="body" sz="quarter" idx="14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25" name="Shape 25"/>
          <p:cNvSpPr/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33" name="Shape 3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cap="all" sz="17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hape 3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hape 35"/>
          <p:cNvSpPr/>
          <p:nvPr>
            <p:ph type="sldNum" sz="quarter" idx="2"/>
          </p:nvPr>
        </p:nvSpPr>
        <p:spPr>
          <a:xfrm>
            <a:off x="12161860" y="4191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cap="all" sz="17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3" name="Shape 43"/>
          <p:cNvSpPr/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V="1">
            <a:off x="5892800" y="6141011"/>
            <a:ext cx="6705600" cy="146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51" name="Shape 51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2" name="Shape 52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cap="all" sz="17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3" name="Shape 53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hape 54"/>
          <p:cNvSpPr/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62" name="Shape 62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72" name="Shape 72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hape 7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Shape 74"/>
          <p:cNvSpPr/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83" name="Shape 83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5" name="Shape 85"/>
          <p:cNvSpPr/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94" name="Shape 94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/>
          <p:nvPr>
            <p:ph type="pic" sz="half" idx="13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6" name="Shape 96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7" name="Shape 97"/>
          <p:cNvSpPr/>
          <p:nvPr>
            <p:ph type="body" sz="half" idx="14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650238" y="390595"/>
            <a:ext cx="11704324" cy="162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650238" y="2275838"/>
            <a:ext cx="11704324" cy="6436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98692" y="9114113"/>
            <a:ext cx="355869" cy="371347"/>
          </a:xfrm>
          <a:prstGeom prst="rect">
            <a:avLst/>
          </a:prstGeom>
          <a:ln w="12700">
            <a:miter lim="400000"/>
          </a:ln>
        </p:spPr>
        <p:txBody>
          <a:bodyPr wrap="none" lIns="65022" tIns="65022" rIns="65022" bIns="65022" anchor="ctr">
            <a:spAutoFit/>
          </a:bodyPr>
          <a:lstStyle>
            <a:lvl1pPr algn="r" defTabSz="650240">
              <a:spcBef>
                <a:spcPts val="0"/>
              </a:spcBef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 xmlns:p14="http://schemas.microsoft.com/office/powerpoint/2010/main" spd="med" advClick="1"/>
  <p:txStyles>
    <p:titleStyle>
      <a:lvl1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71487" marR="0" indent="-471487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906234" marR="0" indent="-449034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333500" marR="0" indent="-41910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874520" marR="0" indent="-502919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331720" marR="0" indent="-50292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797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242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86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131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jpe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3.jpeg"/><Relationship Id="rId4" Type="http://schemas.openxmlformats.org/officeDocument/2006/relationships/image" Target="../media/image4.jpe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3.jpeg"/><Relationship Id="rId4" Type="http://schemas.openxmlformats.org/officeDocument/2006/relationships/image" Target="../media/image9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3.jpeg"/><Relationship Id="rId4" Type="http://schemas.openxmlformats.org/officeDocument/2006/relationships/image" Target="../media/image10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2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e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3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3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4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e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e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4.png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4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4.png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4.png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7.png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8.png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4.png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4.png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4.png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Bootcamp</a:t>
            </a:r>
          </a:p>
        </p:txBody>
      </p:sp>
      <p:sp>
        <p:nvSpPr>
          <p:cNvPr id="192" name="Shape 192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Machine Learning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body" sz="half" idx="1"/>
          </p:nvPr>
        </p:nvSpPr>
        <p:spPr>
          <a:xfrm>
            <a:off x="5892800" y="1496417"/>
            <a:ext cx="6705600" cy="4057717"/>
          </a:xfrm>
          <a:prstGeom prst="rect">
            <a:avLst/>
          </a:prstGeom>
        </p:spPr>
        <p:txBody>
          <a:bodyPr/>
          <a:lstStyle>
            <a:lvl1pPr defTabSz="385572">
              <a:defRPr sz="6204"/>
            </a:lvl1pPr>
          </a:lstStyle>
          <a:p>
            <a:pPr/>
            <a:r>
              <a:t>“The field of study that gives computers the ability to learn without being explicitly programmed”</a:t>
            </a:r>
          </a:p>
        </p:txBody>
      </p:sp>
      <p:pic>
        <p:nvPicPr>
          <p:cNvPr id="225" name="pasted-image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51470" t="0" r="16775" b="0"/>
          <a:stretch>
            <a:fillRect/>
          </a:stretch>
        </p:blipFill>
        <p:spPr>
          <a:xfrm>
            <a:off x="0" y="0"/>
            <a:ext cx="5486400" cy="9753600"/>
          </a:xfrm>
          <a:prstGeom prst="rect">
            <a:avLst/>
          </a:prstGeom>
        </p:spPr>
      </p:pic>
      <p:sp>
        <p:nvSpPr>
          <p:cNvPr id="226" name="Shape 226"/>
          <p:cNvSpPr/>
          <p:nvPr/>
        </p:nvSpPr>
        <p:spPr>
          <a:xfrm>
            <a:off x="5773585" y="6276762"/>
            <a:ext cx="7184669" cy="789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cap="all" sz="5400">
                <a:solidFill>
                  <a:srgbClr val="FFFFFF"/>
                </a:solidFill>
              </a:defRPr>
            </a:lvl1pPr>
          </a:lstStyle>
          <a:p>
            <a:pPr/>
            <a:r>
              <a:t>- Arthur Samuel, 1959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29" name="pasted-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898650"/>
            <a:ext cx="13004800" cy="5956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455675">
              <a:defRPr sz="13259"/>
            </a:pPr>
          </a:p>
        </p:txBody>
      </p:sp>
      <p:sp>
        <p:nvSpPr>
          <p:cNvPr id="232" name="Shape 232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3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2345267"/>
            <a:ext cx="13004801" cy="12954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type="title"/>
          </p:nvPr>
        </p:nvSpPr>
        <p:spPr>
          <a:xfrm>
            <a:off x="1905037" y="3330273"/>
            <a:ext cx="12310459" cy="3602707"/>
          </a:xfrm>
          <a:prstGeom prst="rect">
            <a:avLst/>
          </a:prstGeom>
        </p:spPr>
        <p:txBody>
          <a:bodyPr/>
          <a:lstStyle>
            <a:lvl1pPr defTabSz="467359">
              <a:defRPr sz="13600"/>
            </a:lvl1pPr>
          </a:lstStyle>
          <a:p>
            <a:pPr/>
            <a:r>
              <a:t>What machine learning isn't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pasted-image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341" t="10364" r="0" b="0"/>
          <a:stretch>
            <a:fillRect/>
          </a:stretch>
        </p:blipFill>
        <p:spPr>
          <a:xfrm>
            <a:off x="-40085" y="-169334"/>
            <a:ext cx="13265357" cy="7761574"/>
          </a:xfrm>
          <a:prstGeom prst="rect">
            <a:avLst/>
          </a:prstGeom>
        </p:spPr>
      </p:pic>
      <p:sp>
        <p:nvSpPr>
          <p:cNvPr id="238" name="Shape 238"/>
          <p:cNvSpPr/>
          <p:nvPr/>
        </p:nvSpPr>
        <p:spPr>
          <a:xfrm>
            <a:off x="-4548381" y="4713617"/>
            <a:ext cx="413005" cy="35560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  <p:sp>
        <p:nvSpPr>
          <p:cNvPr id="239" name="Shape 239"/>
          <p:cNvSpPr/>
          <p:nvPr/>
        </p:nvSpPr>
        <p:spPr>
          <a:xfrm>
            <a:off x="439585" y="8291828"/>
            <a:ext cx="12125630" cy="789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cap="all" sz="5400">
                <a:solidFill>
                  <a:srgbClr val="FFFFFF"/>
                </a:solidFill>
              </a:defRPr>
            </a:lvl1pPr>
          </a:lstStyle>
          <a:p>
            <a:pPr/>
            <a:r>
              <a:t>Intelligence = search algorithm (1956 - 1974)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/>
        </p:nvSpPr>
        <p:spPr>
          <a:xfrm>
            <a:off x="-4548381" y="4713617"/>
            <a:ext cx="413005" cy="35560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  <p:sp>
        <p:nvSpPr>
          <p:cNvPr id="242" name="Shape 242"/>
          <p:cNvSpPr/>
          <p:nvPr/>
        </p:nvSpPr>
        <p:spPr>
          <a:xfrm>
            <a:off x="710518" y="7800339"/>
            <a:ext cx="12125631" cy="756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cap="all" sz="5200">
                <a:solidFill>
                  <a:srgbClr val="FFFFFF"/>
                </a:solidFill>
              </a:defRPr>
            </a:lvl1pPr>
          </a:lstStyle>
          <a:p>
            <a:pPr/>
            <a:r>
              <a:t>Intelligence = Rules + Deductive Logic (1980 - 1987)</a:t>
            </a:r>
          </a:p>
        </p:txBody>
      </p:sp>
      <p:sp>
        <p:nvSpPr>
          <p:cNvPr id="243" name="Shape 243"/>
          <p:cNvSpPr/>
          <p:nvPr/>
        </p:nvSpPr>
        <p:spPr>
          <a:xfrm>
            <a:off x="-973876" y="4098197"/>
            <a:ext cx="9511793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https://www.google.com/url?sa=i&amp;source=images&amp;cd=&amp;ved=2ahUKEwi-kIfs_cHkAhWQxVkKHYNjDYQQjRx6BAgBEAQ&amp;url=https%3A%2F%2Fwww.itgsnews.com%2Fcreating-expert-system-with-clips%2F&amp;psig=AOvVaw2rT1XziARmYSMHLyhFbWN6&amp;ust=1568058074270738</a:t>
            </a:r>
          </a:p>
        </p:txBody>
      </p:sp>
      <p:pic>
        <p:nvPicPr>
          <p:cNvPr id="24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416" y="1527108"/>
            <a:ext cx="13017632" cy="51045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/>
        </p:nvSpPr>
        <p:spPr>
          <a:xfrm>
            <a:off x="-4548381" y="4713617"/>
            <a:ext cx="413005" cy="35560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  <p:sp>
        <p:nvSpPr>
          <p:cNvPr id="247" name="Shape 247"/>
          <p:cNvSpPr/>
          <p:nvPr/>
        </p:nvSpPr>
        <p:spPr>
          <a:xfrm>
            <a:off x="710518" y="7783828"/>
            <a:ext cx="12125631" cy="789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cap="all" sz="5400">
                <a:solidFill>
                  <a:srgbClr val="FFFFFF"/>
                </a:solidFill>
              </a:defRPr>
            </a:lvl1pPr>
          </a:lstStyle>
          <a:p>
            <a:pPr/>
            <a:r>
              <a:t>Intelligence = Pattern Recognition (1993 - today)</a:t>
            </a:r>
          </a:p>
        </p:txBody>
      </p:sp>
      <p:sp>
        <p:nvSpPr>
          <p:cNvPr id="248" name="Shape 248"/>
          <p:cNvSpPr/>
          <p:nvPr/>
        </p:nvSpPr>
        <p:spPr>
          <a:xfrm>
            <a:off x="-973876" y="4098197"/>
            <a:ext cx="9511793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https://www.google.com/url?sa=i&amp;source=images&amp;cd=&amp;ved=2ahUKEwi-kIfs_cHkAhWQxVkKHYNjDYQQjRx6BAgBEAQ&amp;url=https%3A%2F%2Fwww.itgsnews.com%2Fcreating-expert-system-with-clips%2F&amp;psig=AOvVaw2rT1XziARmYSMHLyhFbWN6&amp;ust=1568058074270738</a:t>
            </a:r>
          </a:p>
        </p:txBody>
      </p:sp>
      <p:pic>
        <p:nvPicPr>
          <p:cNvPr id="24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416" y="1527108"/>
            <a:ext cx="13017632" cy="5104553"/>
          </a:xfrm>
          <a:prstGeom prst="rect">
            <a:avLst/>
          </a:prstGeom>
          <a:ln w="12700">
            <a:miter lim="400000"/>
          </a:ln>
        </p:spPr>
      </p:pic>
      <p:pic>
        <p:nvPicPr>
          <p:cNvPr id="250" name="pasted-image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69349" y="2056870"/>
            <a:ext cx="3797301" cy="2133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pasted-image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66743" y="764395"/>
            <a:ext cx="13138286" cy="60963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type="title"/>
          </p:nvPr>
        </p:nvSpPr>
        <p:spPr>
          <a:xfrm>
            <a:off x="406400" y="1651000"/>
            <a:ext cx="12192000" cy="157420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Machine Learning: Why Now?</a:t>
            </a:r>
          </a:p>
        </p:txBody>
      </p:sp>
      <p:sp>
        <p:nvSpPr>
          <p:cNvPr id="254" name="Shape 254"/>
          <p:cNvSpPr/>
          <p:nvPr>
            <p:ph type="body" idx="1"/>
          </p:nvPr>
        </p:nvSpPr>
        <p:spPr>
          <a:xfrm>
            <a:off x="406400" y="3420532"/>
            <a:ext cx="12192000" cy="6108702"/>
          </a:xfrm>
          <a:prstGeom prst="rect">
            <a:avLst/>
          </a:prstGeom>
        </p:spPr>
        <p:txBody>
          <a:bodyPr anchor="t"/>
          <a:lstStyle/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5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Ideas are not new! Started in 1950s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5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Computers have gotten fast and cheap enough for Big Data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5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 few new concepts (e.g. back-propagation)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type="title"/>
          </p:nvPr>
        </p:nvSpPr>
        <p:spPr>
          <a:xfrm>
            <a:off x="347170" y="4244673"/>
            <a:ext cx="12310460" cy="3602707"/>
          </a:xfrm>
          <a:prstGeom prst="rect">
            <a:avLst/>
          </a:prstGeom>
        </p:spPr>
        <p:txBody>
          <a:bodyPr/>
          <a:lstStyle>
            <a:lvl1pPr defTabSz="490727">
              <a:defRPr sz="14280"/>
            </a:lvl1pPr>
          </a:lstStyle>
          <a:p>
            <a:pPr/>
            <a:r>
              <a:t>What’s it good for?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/>
        </p:nvSpPr>
        <p:spPr>
          <a:xfrm>
            <a:off x="-4548381" y="4713617"/>
            <a:ext cx="413005" cy="35560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  <p:sp>
        <p:nvSpPr>
          <p:cNvPr id="259" name="Shape 259"/>
          <p:cNvSpPr/>
          <p:nvPr/>
        </p:nvSpPr>
        <p:spPr>
          <a:xfrm>
            <a:off x="3301318" y="7792295"/>
            <a:ext cx="12125631" cy="1043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cap="all" sz="7400">
                <a:solidFill>
                  <a:srgbClr val="FFFFFF"/>
                </a:solidFill>
              </a:defRPr>
            </a:lvl1pPr>
          </a:lstStyle>
          <a:p>
            <a:pPr/>
            <a:r>
              <a:t>Self-Driving Cars</a:t>
            </a:r>
          </a:p>
        </p:txBody>
      </p:sp>
      <p:sp>
        <p:nvSpPr>
          <p:cNvPr id="260" name="Shape 260"/>
          <p:cNvSpPr/>
          <p:nvPr/>
        </p:nvSpPr>
        <p:spPr>
          <a:xfrm>
            <a:off x="-973876" y="4098197"/>
            <a:ext cx="9511793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https://www.google.com/url?sa=i&amp;source=images&amp;cd=&amp;ved=2ahUKEwi-kIfs_cHkAhWQxVkKHYNjDYQQjRx6BAgBEAQ&amp;url=https%3A%2F%2Fwww.itgsnews.com%2Fcreating-expert-system-with-clips%2F&amp;psig=AOvVaw2rT1XziARmYSMHLyhFbWN6&amp;ust=1568058074270738</a:t>
            </a:r>
          </a:p>
        </p:txBody>
      </p:sp>
      <p:pic>
        <p:nvPicPr>
          <p:cNvPr id="26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416" y="1527108"/>
            <a:ext cx="13017632" cy="5104553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pasted-image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69349" y="2056870"/>
            <a:ext cx="3797301" cy="2133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3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21283" y="316110"/>
            <a:ext cx="13147726" cy="68299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title"/>
          </p:nvPr>
        </p:nvSpPr>
        <p:spPr>
          <a:xfrm>
            <a:off x="406400" y="1651000"/>
            <a:ext cx="12192000" cy="157420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Rob Carrington</a:t>
            </a:r>
          </a:p>
        </p:txBody>
      </p:sp>
      <p:sp>
        <p:nvSpPr>
          <p:cNvPr id="195" name="Shape 195"/>
          <p:cNvSpPr/>
          <p:nvPr>
            <p:ph type="body" idx="1"/>
          </p:nvPr>
        </p:nvSpPr>
        <p:spPr>
          <a:xfrm>
            <a:off x="406400" y="4301066"/>
            <a:ext cx="12192000" cy="6108702"/>
          </a:xfrm>
          <a:prstGeom prst="rect">
            <a:avLst/>
          </a:prstGeom>
        </p:spPr>
        <p:txBody>
          <a:bodyPr anchor="t"/>
          <a:lstStyle/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5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4 years as a Python developer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5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Worked in FinTech (@Q2eBanking)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/>
        </p:nvSpPr>
        <p:spPr>
          <a:xfrm>
            <a:off x="-4548381" y="4713617"/>
            <a:ext cx="413005" cy="35560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  <p:sp>
        <p:nvSpPr>
          <p:cNvPr id="266" name="Shape 266"/>
          <p:cNvSpPr/>
          <p:nvPr/>
        </p:nvSpPr>
        <p:spPr>
          <a:xfrm>
            <a:off x="-973876" y="4098197"/>
            <a:ext cx="9511793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https://www.google.com/url?sa=i&amp;source=images&amp;cd=&amp;ved=2ahUKEwi-kIfs_cHkAhWQxVkKHYNjDYQQjRx6BAgBEAQ&amp;url=https%3A%2F%2Fwww.itgsnews.com%2Fcreating-expert-system-with-clips%2F&amp;psig=AOvVaw2rT1XziARmYSMHLyhFbWN6&amp;ust=1568058074270738</a:t>
            </a:r>
          </a:p>
        </p:txBody>
      </p:sp>
      <p:pic>
        <p:nvPicPr>
          <p:cNvPr id="267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416" y="1527108"/>
            <a:ext cx="13017632" cy="5104553"/>
          </a:xfrm>
          <a:prstGeom prst="rect">
            <a:avLst/>
          </a:prstGeom>
          <a:ln w="12700">
            <a:miter lim="400000"/>
          </a:ln>
        </p:spPr>
      </p:pic>
      <p:pic>
        <p:nvPicPr>
          <p:cNvPr id="268" name="pasted-image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69349" y="2056870"/>
            <a:ext cx="3797301" cy="2133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9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162849" y="831595"/>
            <a:ext cx="13330498" cy="74984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72" name="pasted-image.jpeg"/>
          <p:cNvPicPr>
            <a:picLocks noChangeAspect="1"/>
          </p:cNvPicPr>
          <p:nvPr/>
        </p:nvPicPr>
        <p:blipFill>
          <a:blip r:embed="rId2">
            <a:extLst/>
          </a:blip>
          <a:srcRect l="0" t="8369" r="0" b="5625"/>
          <a:stretch>
            <a:fillRect/>
          </a:stretch>
        </p:blipFill>
        <p:spPr>
          <a:xfrm>
            <a:off x="-1" y="-11642"/>
            <a:ext cx="13004801" cy="7741908"/>
          </a:xfrm>
          <a:prstGeom prst="rect">
            <a:avLst/>
          </a:prstGeom>
          <a:ln w="12700">
            <a:miter lim="400000"/>
          </a:ln>
        </p:spPr>
      </p:pic>
      <p:sp>
        <p:nvSpPr>
          <p:cNvPr id="273" name="Shape 273"/>
          <p:cNvSpPr/>
          <p:nvPr/>
        </p:nvSpPr>
        <p:spPr>
          <a:xfrm>
            <a:off x="2911851" y="8164828"/>
            <a:ext cx="12125631" cy="1043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cap="all" sz="7400">
                <a:solidFill>
                  <a:srgbClr val="FFFFFF"/>
                </a:solidFill>
              </a:defRPr>
            </a:lvl1pPr>
          </a:lstStyle>
          <a:p>
            <a:pPr/>
            <a:r>
              <a:t>Medical Diagnostics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7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101600"/>
            <a:ext cx="12700000" cy="7620000"/>
          </a:xfrm>
          <a:prstGeom prst="rect">
            <a:avLst/>
          </a:prstGeom>
          <a:ln w="12700">
            <a:miter lim="400000"/>
          </a:ln>
        </p:spPr>
      </p:pic>
      <p:sp>
        <p:nvSpPr>
          <p:cNvPr id="277" name="Shape 277"/>
          <p:cNvSpPr/>
          <p:nvPr/>
        </p:nvSpPr>
        <p:spPr>
          <a:xfrm>
            <a:off x="2911851" y="8198695"/>
            <a:ext cx="12125631" cy="1043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cap="all" sz="7400">
                <a:solidFill>
                  <a:srgbClr val="FFFFFF"/>
                </a:solidFill>
              </a:defRPr>
            </a:lvl1pPr>
          </a:lstStyle>
          <a:p>
            <a:pPr/>
            <a:r>
              <a:t>Models for Predictions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type="title"/>
          </p:nvPr>
        </p:nvSpPr>
        <p:spPr>
          <a:xfrm>
            <a:off x="2943130" y="3921286"/>
            <a:ext cx="7118541" cy="2486761"/>
          </a:xfrm>
          <a:prstGeom prst="rect">
            <a:avLst/>
          </a:prstGeom>
        </p:spPr>
        <p:txBody>
          <a:bodyPr/>
          <a:lstStyle/>
          <a:p>
            <a:pPr/>
            <a:r>
              <a:t>Concepts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type="title"/>
          </p:nvPr>
        </p:nvSpPr>
        <p:spPr>
          <a:xfrm>
            <a:off x="654851" y="1134532"/>
            <a:ext cx="11254831" cy="1960664"/>
          </a:xfrm>
          <a:prstGeom prst="rect">
            <a:avLst/>
          </a:prstGeom>
        </p:spPr>
        <p:txBody>
          <a:bodyPr/>
          <a:lstStyle>
            <a:lvl1pPr defTabSz="438150">
              <a:defRPr sz="9000"/>
            </a:lvl1pPr>
          </a:lstStyle>
          <a:p>
            <a:pPr/>
            <a:r>
              <a:t>Supervised vs Unsupervised</a:t>
            </a:r>
          </a:p>
        </p:txBody>
      </p:sp>
      <p:sp>
        <p:nvSpPr>
          <p:cNvPr id="282" name="Shape 282"/>
          <p:cNvSpPr/>
          <p:nvPr>
            <p:ph type="body" idx="4294967295"/>
          </p:nvPr>
        </p:nvSpPr>
        <p:spPr>
          <a:xfrm>
            <a:off x="558800" y="3060930"/>
            <a:ext cx="12192000" cy="6311307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61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Supervised: model trained and evaluated based on previous “right answers”</a:t>
            </a:r>
          </a:p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61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Unsupervised: Finds patterns, with no right/wrong answers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9987" y="2083262"/>
            <a:ext cx="11832292" cy="50878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type="title"/>
          </p:nvPr>
        </p:nvSpPr>
        <p:spPr>
          <a:xfrm>
            <a:off x="654851" y="1134532"/>
            <a:ext cx="11254831" cy="1960664"/>
          </a:xfrm>
          <a:prstGeom prst="rect">
            <a:avLst/>
          </a:prstGeom>
        </p:spPr>
        <p:txBody>
          <a:bodyPr/>
          <a:lstStyle>
            <a:lvl1pPr defTabSz="408940">
              <a:defRPr sz="8400"/>
            </a:lvl1pPr>
          </a:lstStyle>
          <a:p>
            <a:pPr/>
            <a:r>
              <a:t>Regressions vs Classification</a:t>
            </a:r>
          </a:p>
        </p:txBody>
      </p:sp>
      <p:sp>
        <p:nvSpPr>
          <p:cNvPr id="287" name="Shape 287"/>
          <p:cNvSpPr/>
          <p:nvPr>
            <p:ph type="body" idx="4294967295"/>
          </p:nvPr>
        </p:nvSpPr>
        <p:spPr>
          <a:xfrm>
            <a:off x="558800" y="3060930"/>
            <a:ext cx="12192000" cy="6311307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61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Regression outputs a </a:t>
            </a:r>
            <a:r>
              <a:rPr>
                <a:solidFill>
                  <a:schemeClr val="accent3"/>
                </a:solidFill>
              </a:rPr>
              <a:t>number</a:t>
            </a:r>
          </a:p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61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Classification outputs a </a:t>
            </a:r>
            <a:r>
              <a:rPr>
                <a:solidFill>
                  <a:schemeClr val="accent3"/>
                </a:solidFill>
              </a:rPr>
              <a:t>label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classification.jpg"/>
          <p:cNvPicPr>
            <a:picLocks noChangeAspect="1"/>
          </p:cNvPicPr>
          <p:nvPr/>
        </p:nvPicPr>
        <p:blipFill>
          <a:blip r:embed="rId2">
            <a:extLst/>
          </a:blip>
          <a:srcRect l="5805" t="0" r="10515" b="0"/>
          <a:stretch>
            <a:fillRect/>
          </a:stretch>
        </p:blipFill>
        <p:spPr>
          <a:xfrm>
            <a:off x="2248" y="1465824"/>
            <a:ext cx="13237438" cy="67346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0038" y="2190556"/>
            <a:ext cx="15998073" cy="53724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0038" y="2190556"/>
            <a:ext cx="15998073" cy="5372488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Shape 294"/>
          <p:cNvSpPr/>
          <p:nvPr/>
        </p:nvSpPr>
        <p:spPr>
          <a:xfrm>
            <a:off x="160543" y="4610099"/>
            <a:ext cx="299770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samples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title"/>
          </p:nvPr>
        </p:nvSpPr>
        <p:spPr>
          <a:xfrm>
            <a:off x="406400" y="1651000"/>
            <a:ext cx="12192000" cy="157420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Q2</a:t>
            </a:r>
          </a:p>
        </p:txBody>
      </p:sp>
      <p:pic>
        <p:nvPicPr>
          <p:cNvPr id="198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95600" y="6752232"/>
            <a:ext cx="7213600" cy="1752602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Shape 199"/>
          <p:cNvSpPr/>
          <p:nvPr/>
        </p:nvSpPr>
        <p:spPr>
          <a:xfrm>
            <a:off x="7733903" y="4089400"/>
            <a:ext cx="4496794" cy="15748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pic>
        <p:nvPicPr>
          <p:cNvPr id="200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37329" y="4160954"/>
            <a:ext cx="3352803" cy="1447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image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47413" y="3879177"/>
            <a:ext cx="5870983" cy="20113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0038" y="2190556"/>
            <a:ext cx="15998073" cy="5372488"/>
          </a:xfrm>
          <a:prstGeom prst="rect">
            <a:avLst/>
          </a:prstGeom>
          <a:ln w="12700">
            <a:miter lim="400000"/>
          </a:ln>
        </p:spPr>
      </p:pic>
      <p:sp>
        <p:nvSpPr>
          <p:cNvPr id="297" name="Shape 297"/>
          <p:cNvSpPr/>
          <p:nvPr/>
        </p:nvSpPr>
        <p:spPr>
          <a:xfrm>
            <a:off x="6519010" y="1101460"/>
            <a:ext cx="291922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features</a:t>
            </a:r>
          </a:p>
        </p:txBody>
      </p:sp>
      <p:sp>
        <p:nvSpPr>
          <p:cNvPr id="298" name="Shape 298"/>
          <p:cNvSpPr/>
          <p:nvPr/>
        </p:nvSpPr>
        <p:spPr>
          <a:xfrm>
            <a:off x="160543" y="4610099"/>
            <a:ext cx="299770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samples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dataset_diagram.png"/>
          <p:cNvPicPr>
            <a:picLocks noChangeAspect="1"/>
          </p:cNvPicPr>
          <p:nvPr/>
        </p:nvPicPr>
        <p:blipFill>
          <a:blip r:embed="rId2">
            <a:extLst/>
          </a:blip>
          <a:srcRect l="17235" t="0" r="5501" b="0"/>
          <a:stretch>
            <a:fillRect/>
          </a:stretch>
        </p:blipFill>
        <p:spPr>
          <a:xfrm>
            <a:off x="2050388" y="1108868"/>
            <a:ext cx="8390013" cy="75357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303" name="pasted-image.jpeg"/>
          <p:cNvPicPr>
            <a:picLocks noChangeAspect="1"/>
          </p:cNvPicPr>
          <p:nvPr/>
        </p:nvPicPr>
        <p:blipFill>
          <a:blip r:embed="rId2">
            <a:extLst/>
          </a:blip>
          <a:srcRect l="4056" t="48434" r="9588" b="0"/>
          <a:stretch>
            <a:fillRect/>
          </a:stretch>
        </p:blipFill>
        <p:spPr>
          <a:xfrm>
            <a:off x="341312" y="2887001"/>
            <a:ext cx="12322208" cy="33700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455675">
              <a:defRPr sz="13259"/>
            </a:pPr>
          </a:p>
        </p:txBody>
      </p:sp>
      <p:sp>
        <p:nvSpPr>
          <p:cNvPr id="306" name="Shape 306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307" name="pasted-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4529" y="2398910"/>
            <a:ext cx="12275679" cy="6911821"/>
          </a:xfrm>
          <a:prstGeom prst="rect">
            <a:avLst/>
          </a:prstGeom>
          <a:ln w="12700">
            <a:miter lim="400000"/>
          </a:ln>
        </p:spPr>
      </p:pic>
      <p:sp>
        <p:nvSpPr>
          <p:cNvPr id="308" name="Shape 308"/>
          <p:cNvSpPr/>
          <p:nvPr/>
        </p:nvSpPr>
        <p:spPr>
          <a:xfrm>
            <a:off x="2810251" y="917362"/>
            <a:ext cx="12125631" cy="1043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cap="all" sz="7400">
                <a:solidFill>
                  <a:srgbClr val="FFFFFF"/>
                </a:solidFill>
              </a:defRPr>
            </a:lvl1pPr>
          </a:lstStyle>
          <a:p>
            <a:pPr/>
            <a:r>
              <a:t>Wait! How do we test?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03750" y="3810000"/>
            <a:ext cx="3797300" cy="2133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11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" y="1219064"/>
            <a:ext cx="13004801" cy="73154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type="title"/>
          </p:nvPr>
        </p:nvSpPr>
        <p:spPr>
          <a:xfrm>
            <a:off x="4546637" y="3906006"/>
            <a:ext cx="12310459" cy="3602708"/>
          </a:xfrm>
          <a:prstGeom prst="rect">
            <a:avLst/>
          </a:prstGeom>
        </p:spPr>
        <p:txBody>
          <a:bodyPr/>
          <a:lstStyle/>
          <a:p>
            <a:pPr/>
            <a:r>
              <a:t>Quiz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type="title"/>
          </p:nvPr>
        </p:nvSpPr>
        <p:spPr>
          <a:xfrm>
            <a:off x="1117600" y="3005666"/>
            <a:ext cx="12192000" cy="4521201"/>
          </a:xfrm>
          <a:prstGeom prst="rect">
            <a:avLst/>
          </a:prstGeom>
        </p:spPr>
        <p:txBody>
          <a:bodyPr/>
          <a:lstStyle/>
          <a:p>
            <a:pPr/>
            <a:r>
              <a:t>Hands on </a:t>
            </a:r>
          </a:p>
          <a:p>
            <a:pPr/>
            <a:r>
              <a:t>with Python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pasted-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1366" y="2010404"/>
            <a:ext cx="12302068" cy="8261243"/>
          </a:xfrm>
          <a:prstGeom prst="rect">
            <a:avLst/>
          </a:prstGeom>
          <a:ln w="12700">
            <a:miter lim="400000"/>
          </a:ln>
        </p:spPr>
      </p:pic>
      <p:sp>
        <p:nvSpPr>
          <p:cNvPr id="318" name="Shape 318"/>
          <p:cNvSpPr/>
          <p:nvPr/>
        </p:nvSpPr>
        <p:spPr>
          <a:xfrm>
            <a:off x="3369052" y="697228"/>
            <a:ext cx="12125630" cy="1043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cap="all" sz="7400">
                <a:solidFill>
                  <a:srgbClr val="FFFFFF"/>
                </a:solidFill>
              </a:defRPr>
            </a:lvl1pPr>
          </a:lstStyle>
          <a:p>
            <a:pPr/>
            <a:r>
              <a:t>Setting the table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Pandas</a:t>
            </a:r>
          </a:p>
        </p:txBody>
      </p:sp>
      <p:sp>
        <p:nvSpPr>
          <p:cNvPr id="321" name="Shape 321"/>
          <p:cNvSpPr/>
          <p:nvPr>
            <p:ph type="body" sz="half" idx="1"/>
          </p:nvPr>
        </p:nvSpPr>
        <p:spPr>
          <a:xfrm>
            <a:off x="406400" y="3903099"/>
            <a:ext cx="12192000" cy="2809780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Short for “panel data”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DataFrame concept from 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Dataframe</a:t>
            </a:r>
          </a:p>
        </p:txBody>
      </p:sp>
      <p:sp>
        <p:nvSpPr>
          <p:cNvPr id="324" name="Shape 324"/>
          <p:cNvSpPr/>
          <p:nvPr>
            <p:ph type="body" idx="1"/>
          </p:nvPr>
        </p:nvSpPr>
        <p:spPr>
          <a:xfrm>
            <a:off x="406400" y="3953767"/>
            <a:ext cx="12192000" cy="4612257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Similar to a spreadsheet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Columns are Numpy arrays with special index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title"/>
          </p:nvPr>
        </p:nvSpPr>
        <p:spPr>
          <a:xfrm>
            <a:off x="406400" y="1651000"/>
            <a:ext cx="12192000" cy="157420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Projects</a:t>
            </a:r>
          </a:p>
        </p:txBody>
      </p:sp>
      <p:sp>
        <p:nvSpPr>
          <p:cNvPr id="204" name="Shape 204"/>
          <p:cNvSpPr/>
          <p:nvPr>
            <p:ph type="body" idx="1"/>
          </p:nvPr>
        </p:nvSpPr>
        <p:spPr>
          <a:xfrm>
            <a:off x="406400" y="4301066"/>
            <a:ext cx="12192000" cy="6108702"/>
          </a:xfrm>
          <a:prstGeom prst="rect">
            <a:avLst/>
          </a:prstGeom>
        </p:spPr>
        <p:txBody>
          <a:bodyPr anchor="t"/>
          <a:lstStyle/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5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Recommendation System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5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Audience Segmentation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5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Predicting Overdrafts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importing Pandas</a:t>
            </a:r>
          </a:p>
        </p:txBody>
      </p:sp>
      <p:sp>
        <p:nvSpPr>
          <p:cNvPr id="327" name="Shape 327"/>
          <p:cNvSpPr/>
          <p:nvPr/>
        </p:nvSpPr>
        <p:spPr>
          <a:xfrm>
            <a:off x="455296" y="4826000"/>
            <a:ext cx="1219200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import pandas as pd</a:t>
            </a:r>
          </a:p>
          <a:p>
            <a:pPr>
              <a:defRPr sz="51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creating a Dataframe</a:t>
            </a:r>
          </a:p>
        </p:txBody>
      </p:sp>
      <p:sp>
        <p:nvSpPr>
          <p:cNvPr id="330" name="Shape 330"/>
          <p:cNvSpPr/>
          <p:nvPr/>
        </p:nvSpPr>
        <p:spPr>
          <a:xfrm>
            <a:off x="481291" y="4826000"/>
            <a:ext cx="13004801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df = </a:t>
            </a:r>
            <a:r>
              <a:rPr>
                <a:solidFill>
                  <a:schemeClr val="accent3"/>
                </a:solidFill>
              </a:rPr>
              <a:t>pd.read_csv</a:t>
            </a:r>
            <a:r>
              <a:t>(“file_name”)</a:t>
            </a:r>
          </a:p>
          <a:p>
            <a:pPr>
              <a:defRPr sz="51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Grabbing a Column</a:t>
            </a:r>
          </a:p>
        </p:txBody>
      </p:sp>
      <p:sp>
        <p:nvSpPr>
          <p:cNvPr id="333" name="Shape 333"/>
          <p:cNvSpPr/>
          <p:nvPr/>
        </p:nvSpPr>
        <p:spPr>
          <a:xfrm>
            <a:off x="552927" y="4826000"/>
            <a:ext cx="1213601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df</a:t>
            </a:r>
            <a:r>
              <a:rPr>
                <a:solidFill>
                  <a:schemeClr val="accent3"/>
                </a:solidFill>
              </a:rPr>
              <a:t>[‘profit’]</a:t>
            </a:r>
            <a:endParaRPr>
              <a:solidFill>
                <a:schemeClr val="accent3"/>
              </a:solidFill>
            </a:endParaRPr>
          </a:p>
          <a:p>
            <a:pPr>
              <a:defRPr sz="51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Dataframe from columns</a:t>
            </a:r>
          </a:p>
        </p:txBody>
      </p:sp>
      <p:sp>
        <p:nvSpPr>
          <p:cNvPr id="336" name="Shape 336"/>
          <p:cNvSpPr/>
          <p:nvPr/>
        </p:nvSpPr>
        <p:spPr>
          <a:xfrm>
            <a:off x="434394" y="4826000"/>
            <a:ext cx="12946701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columns = [‘revenue’, ‘profit’]</a:t>
            </a:r>
          </a:p>
          <a:p>
            <a:pPr>
              <a:defRPr sz="51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df[columns]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Dropping Columns</a:t>
            </a:r>
          </a:p>
        </p:txBody>
      </p:sp>
      <p:sp>
        <p:nvSpPr>
          <p:cNvPr id="339" name="Shape 339"/>
          <p:cNvSpPr/>
          <p:nvPr/>
        </p:nvSpPr>
        <p:spPr>
          <a:xfrm>
            <a:off x="510396" y="4859069"/>
            <a:ext cx="11141553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rgbClr val="A7A7A7"/>
                </a:solidFill>
              </a:rPr>
              <a:t>df</a:t>
            </a:r>
            <a:r>
              <a:rPr>
                <a:solidFill>
                  <a:schemeClr val="accent3"/>
                </a:solidFill>
              </a:rPr>
              <a:t>.drop(</a:t>
            </a:r>
            <a:r>
              <a:rPr>
                <a:solidFill>
                  <a:srgbClr val="A7A7A7"/>
                </a:solidFill>
              </a:rPr>
              <a:t>[‘revenue’],</a:t>
            </a:r>
            <a:r>
              <a:rPr>
                <a:solidFill>
                  <a:schemeClr val="accent3"/>
                </a:solidFill>
              </a:rPr>
              <a:t> axis=1)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Dividing your data</a:t>
            </a:r>
          </a:p>
        </p:txBody>
      </p:sp>
      <p:sp>
        <p:nvSpPr>
          <p:cNvPr id="342" name="Shape 342"/>
          <p:cNvSpPr/>
          <p:nvPr/>
        </p:nvSpPr>
        <p:spPr>
          <a:xfrm>
            <a:off x="510396" y="3931969"/>
            <a:ext cx="11141553" cy="273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rgbClr val="A7A7A7"/>
                </a:solidFill>
              </a:rPr>
              <a:t>from sklearn.model_selection import </a:t>
            </a:r>
            <a:r>
              <a:rPr>
                <a:solidFill>
                  <a:schemeClr val="accent3"/>
                </a:solidFill>
              </a:rPr>
              <a:t>train_test_split</a:t>
            </a:r>
            <a:endParaRPr>
              <a:solidFill>
                <a:srgbClr val="A7A7A7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dataset_diagram.png"/>
          <p:cNvPicPr>
            <a:picLocks noChangeAspect="1"/>
          </p:cNvPicPr>
          <p:nvPr/>
        </p:nvPicPr>
        <p:blipFill>
          <a:blip r:embed="rId2">
            <a:extLst/>
          </a:blip>
          <a:srcRect l="17235" t="0" r="5501" b="0"/>
          <a:stretch>
            <a:fillRect/>
          </a:stretch>
        </p:blipFill>
        <p:spPr>
          <a:xfrm>
            <a:off x="2050388" y="1108868"/>
            <a:ext cx="8390013" cy="75357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03750" y="3810000"/>
            <a:ext cx="3797300" cy="2133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47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" y="1219064"/>
            <a:ext cx="13004801" cy="73154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Dividing your data</a:t>
            </a:r>
          </a:p>
        </p:txBody>
      </p:sp>
      <p:sp>
        <p:nvSpPr>
          <p:cNvPr id="350" name="Shape 350"/>
          <p:cNvSpPr/>
          <p:nvPr/>
        </p:nvSpPr>
        <p:spPr>
          <a:xfrm>
            <a:off x="510396" y="4471719"/>
            <a:ext cx="11984008" cy="165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rgbClr val="A7A7A7"/>
                </a:solidFill>
              </a:rPr>
              <a:t>X_train, X_test, y_train, y_test = </a:t>
            </a:r>
            <a:r>
              <a:rPr>
                <a:solidFill>
                  <a:schemeClr val="accent3"/>
                </a:solidFill>
              </a:rPr>
              <a:t>train_test_split(X, y)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type="title"/>
          </p:nvPr>
        </p:nvSpPr>
        <p:spPr>
          <a:xfrm>
            <a:off x="2802101" y="4038600"/>
            <a:ext cx="7400598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title"/>
          </p:nvPr>
        </p:nvSpPr>
        <p:spPr>
          <a:xfrm>
            <a:off x="2909630" y="846665"/>
            <a:ext cx="7185540" cy="1960665"/>
          </a:xfrm>
          <a:prstGeom prst="rect">
            <a:avLst/>
          </a:prstGeom>
        </p:spPr>
        <p:txBody>
          <a:bodyPr/>
          <a:lstStyle>
            <a:lvl1pPr>
              <a:defRPr sz="12000"/>
            </a:lvl1pPr>
          </a:lstStyle>
          <a:p>
            <a:pPr/>
            <a:r>
              <a:t>Class Goals</a:t>
            </a:r>
          </a:p>
        </p:txBody>
      </p:sp>
      <p:sp>
        <p:nvSpPr>
          <p:cNvPr id="207" name="Shape 207"/>
          <p:cNvSpPr/>
          <p:nvPr>
            <p:ph type="body" idx="4294967295"/>
          </p:nvPr>
        </p:nvSpPr>
        <p:spPr>
          <a:xfrm>
            <a:off x="541866" y="3653596"/>
            <a:ext cx="12192001" cy="6311307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61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Intro to essential ML concepts</a:t>
            </a:r>
          </a:p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61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Hands-on practice building models from clean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Sci-Kit Learn</a:t>
            </a:r>
          </a:p>
        </p:txBody>
      </p:sp>
      <p:sp>
        <p:nvSpPr>
          <p:cNvPr id="355" name="Shape 355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585955" indent="-585955" defTabSz="484886">
              <a:spcBef>
                <a:spcPts val="2300"/>
              </a:spcBef>
              <a:buClrTx/>
              <a:buSzPct val="40000"/>
              <a:buFontTx/>
              <a:buBlip>
                <a:blip r:embed="rId2"/>
              </a:buBlip>
              <a:defRPr sz="5312"/>
            </a:pPr>
            <a:r>
              <a:t>All-in-one machine learning package</a:t>
            </a:r>
          </a:p>
          <a:p>
            <a:pPr marL="585955" indent="-585955" defTabSz="484886">
              <a:lnSpc>
                <a:spcPct val="200000"/>
              </a:lnSpc>
              <a:spcBef>
                <a:spcPts val="2300"/>
              </a:spcBef>
              <a:buClrTx/>
              <a:buSzPct val="40000"/>
              <a:buFontTx/>
              <a:buBlip>
                <a:blip r:embed="rId2"/>
              </a:buBlip>
              <a:defRPr sz="5312"/>
            </a:pPr>
            <a:r>
              <a:t>Built on Numpy and matplotlib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358" name="Shape 3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67359">
              <a:spcBef>
                <a:spcPts val="2200"/>
              </a:spcBef>
              <a:defRPr sz="4800"/>
            </a:pPr>
          </a:p>
        </p:txBody>
      </p:sp>
      <p:sp>
        <p:nvSpPr>
          <p:cNvPr id="359" name="Shape 3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36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0000" y="0"/>
            <a:ext cx="1554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Imported as sklearn</a:t>
            </a:r>
          </a:p>
        </p:txBody>
      </p:sp>
      <p:sp>
        <p:nvSpPr>
          <p:cNvPr id="363" name="Shape 363"/>
          <p:cNvSpPr/>
          <p:nvPr/>
        </p:nvSpPr>
        <p:spPr>
          <a:xfrm>
            <a:off x="434394" y="4826000"/>
            <a:ext cx="12136011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import sklearn</a:t>
            </a:r>
          </a:p>
          <a:p>
            <a:pPr>
              <a:defRPr sz="51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Imported as sklearn</a:t>
            </a:r>
          </a:p>
        </p:txBody>
      </p:sp>
      <p:sp>
        <p:nvSpPr>
          <p:cNvPr id="366" name="Shape 366"/>
          <p:cNvSpPr/>
          <p:nvPr/>
        </p:nvSpPr>
        <p:spPr>
          <a:xfrm>
            <a:off x="434394" y="4286249"/>
            <a:ext cx="12136011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from sklearn.linear_model </a:t>
            </a:r>
          </a:p>
          <a:p>
            <a:pPr>
              <a:defRPr sz="51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import </a:t>
            </a:r>
            <a:r>
              <a:rPr>
                <a:solidFill>
                  <a:schemeClr val="accent3"/>
                </a:solidFill>
              </a:rPr>
              <a:t>LinearRegression</a:t>
            </a:r>
          </a:p>
          <a:p>
            <a:pPr>
              <a:defRPr sz="51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Linear Regression</a:t>
            </a:r>
          </a:p>
        </p:txBody>
      </p:sp>
      <p:sp>
        <p:nvSpPr>
          <p:cNvPr id="369" name="Shape 369"/>
          <p:cNvSpPr/>
          <p:nvPr/>
        </p:nvSpPr>
        <p:spPr>
          <a:xfrm>
            <a:off x="656526" y="4571724"/>
            <a:ext cx="12136011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5"/>
                </a:solidFill>
              </a:rPr>
              <a:t>y</a:t>
            </a:r>
            <a:r>
              <a:t> = 2</a:t>
            </a:r>
            <a:r>
              <a:rPr>
                <a:solidFill>
                  <a:schemeClr val="accent3"/>
                </a:solidFill>
              </a:rPr>
              <a:t>x</a:t>
            </a:r>
            <a:r>
              <a:rPr baseline="-5999">
                <a:solidFill>
                  <a:schemeClr val="accent3"/>
                </a:solidFill>
              </a:rPr>
              <a:t>0</a:t>
            </a:r>
            <a:r>
              <a:t> + 3</a:t>
            </a:r>
            <a:r>
              <a:rPr>
                <a:solidFill>
                  <a:schemeClr val="accent3"/>
                </a:solidFill>
              </a:rPr>
              <a:t>x</a:t>
            </a:r>
            <a:r>
              <a:rPr baseline="-5999">
                <a:solidFill>
                  <a:schemeClr val="accent3"/>
                </a:solidFill>
              </a:rPr>
              <a:t>1 </a:t>
            </a:r>
            <a:r>
              <a:t>+ … + 1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Training a Model</a:t>
            </a:r>
          </a:p>
        </p:txBody>
      </p:sp>
      <p:sp>
        <p:nvSpPr>
          <p:cNvPr id="372" name="Shape 372"/>
          <p:cNvSpPr/>
          <p:nvPr/>
        </p:nvSpPr>
        <p:spPr>
          <a:xfrm>
            <a:off x="546594" y="4889499"/>
            <a:ext cx="13599923" cy="182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7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model = LinearRegression()</a:t>
            </a:r>
          </a:p>
          <a:p>
            <a:pPr>
              <a:defRPr sz="47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model.fit(X_train,y_train)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Using a Model</a:t>
            </a:r>
          </a:p>
        </p:txBody>
      </p:sp>
      <p:sp>
        <p:nvSpPr>
          <p:cNvPr id="375" name="Shape 375"/>
          <p:cNvSpPr/>
          <p:nvPr/>
        </p:nvSpPr>
        <p:spPr>
          <a:xfrm>
            <a:off x="526400" y="5397500"/>
            <a:ext cx="1359992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7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y_predicted = model.predict(X_test)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Evaluating a Model</a:t>
            </a:r>
          </a:p>
        </p:txBody>
      </p:sp>
      <p:sp>
        <p:nvSpPr>
          <p:cNvPr id="378" name="Shape 378"/>
          <p:cNvSpPr/>
          <p:nvPr/>
        </p:nvSpPr>
        <p:spPr>
          <a:xfrm>
            <a:off x="526400" y="5397500"/>
            <a:ext cx="1359992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7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model.score(X_test, y_test)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Mean absolute error</a:t>
            </a:r>
          </a:p>
        </p:txBody>
      </p:sp>
      <p:sp>
        <p:nvSpPr>
          <p:cNvPr id="381" name="Shape 381"/>
          <p:cNvSpPr/>
          <p:nvPr/>
        </p:nvSpPr>
        <p:spPr>
          <a:xfrm>
            <a:off x="265493" y="3949699"/>
            <a:ext cx="12473814" cy="370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from sklearn.metrics \</a:t>
            </a:r>
          </a:p>
          <a:p>
            <a:pPr>
              <a:defRPr sz="4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import mean_absolute_error</a:t>
            </a:r>
          </a:p>
          <a:p>
            <a:pPr>
              <a:defRPr sz="4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  <a:p>
            <a:pPr>
              <a:defRPr sz="4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3"/>
                </a:solidFill>
              </a:rPr>
              <a:t>mean_absolute_error</a:t>
            </a:r>
            <a:r>
              <a:t>(y_predicted, y_test)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R2 Score</a:t>
            </a:r>
          </a:p>
        </p:txBody>
      </p:sp>
      <p:sp>
        <p:nvSpPr>
          <p:cNvPr id="384" name="Shape 384"/>
          <p:cNvSpPr/>
          <p:nvPr>
            <p:ph type="body" idx="1"/>
          </p:nvPr>
        </p:nvSpPr>
        <p:spPr>
          <a:xfrm>
            <a:off x="406400" y="2570901"/>
            <a:ext cx="12192000" cy="6465998"/>
          </a:xfrm>
          <a:prstGeom prst="rect">
            <a:avLst/>
          </a:prstGeom>
        </p:spPr>
        <p:txBody>
          <a:bodyPr/>
          <a:lstStyle/>
          <a:p>
            <a:pPr marL="607134" indent="-607134" defTabSz="502412">
              <a:spcBef>
                <a:spcPts val="2400"/>
              </a:spcBef>
              <a:buClrTx/>
              <a:buSzPct val="40000"/>
              <a:buFontTx/>
              <a:buBlip>
                <a:blip r:embed="rId2"/>
              </a:buBlip>
              <a:defRPr sz="5504"/>
            </a:pPr>
          </a:p>
          <a:p>
            <a:pPr marL="607134" indent="-607134" defTabSz="502412">
              <a:spcBef>
                <a:spcPts val="2400"/>
              </a:spcBef>
              <a:buClrTx/>
              <a:buSzPct val="40000"/>
              <a:buFontTx/>
              <a:buBlip>
                <a:blip r:embed="rId2"/>
              </a:buBlip>
              <a:defRPr sz="5504"/>
            </a:pPr>
            <a:r>
              <a:t>How much error does your model have vs “just guess the mean”? </a:t>
            </a:r>
          </a:p>
          <a:p>
            <a:pPr marL="607134" indent="-607134" defTabSz="502412">
              <a:spcBef>
                <a:spcPts val="2400"/>
              </a:spcBef>
              <a:buClrTx/>
              <a:buSzPct val="40000"/>
              <a:buFontTx/>
              <a:buBlip>
                <a:blip r:embed="rId2"/>
              </a:buBlip>
              <a:defRPr sz="5504"/>
            </a:pPr>
            <a:r>
              <a:t>1.0 is a perfect model, 0.0 is exactly as bad as “just guess the mean”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title"/>
          </p:nvPr>
        </p:nvSpPr>
        <p:spPr>
          <a:xfrm>
            <a:off x="2909630" y="846665"/>
            <a:ext cx="7185540" cy="1960665"/>
          </a:xfrm>
          <a:prstGeom prst="rect">
            <a:avLst/>
          </a:prstGeom>
        </p:spPr>
        <p:txBody>
          <a:bodyPr/>
          <a:lstStyle>
            <a:lvl1pPr>
              <a:defRPr sz="12000"/>
            </a:lvl1pPr>
          </a:lstStyle>
          <a:p>
            <a:pPr/>
            <a:r>
              <a:t>Class format</a:t>
            </a:r>
          </a:p>
        </p:txBody>
      </p:sp>
      <p:sp>
        <p:nvSpPr>
          <p:cNvPr id="210" name="Shape 210"/>
          <p:cNvSpPr/>
          <p:nvPr>
            <p:ph type="body" idx="4294967295"/>
          </p:nvPr>
        </p:nvSpPr>
        <p:spPr>
          <a:xfrm>
            <a:off x="406400" y="2840796"/>
            <a:ext cx="12192000" cy="6311307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61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10 minutes for lesson &amp; demo</a:t>
            </a:r>
          </a:p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61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15 minutes for exercise</a:t>
            </a:r>
          </a:p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61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Pause to review &amp; ask questions</a:t>
            </a:r>
          </a:p>
          <a:p>
            <a:pPr marL="677731" indent="-677731" defTabSz="560830">
              <a:lnSpc>
                <a:spcPct val="200000"/>
              </a:lnSpc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61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Rinse and repeat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387" name="Shape 3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67359">
              <a:spcBef>
                <a:spcPts val="2200"/>
              </a:spcBef>
              <a:defRPr sz="4800"/>
            </a:pPr>
          </a:p>
        </p:txBody>
      </p:sp>
      <p:sp>
        <p:nvSpPr>
          <p:cNvPr id="388" name="Shape 38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38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100" y="50800"/>
            <a:ext cx="12674600" cy="9652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>
            <p:ph type="title"/>
          </p:nvPr>
        </p:nvSpPr>
        <p:spPr>
          <a:xfrm>
            <a:off x="2802101" y="4038600"/>
            <a:ext cx="7400598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>
            <p:ph type="title"/>
          </p:nvPr>
        </p:nvSpPr>
        <p:spPr>
          <a:xfrm>
            <a:off x="1360652" y="4113807"/>
            <a:ext cx="10283496" cy="1932386"/>
          </a:xfrm>
          <a:prstGeom prst="rect">
            <a:avLst/>
          </a:prstGeom>
        </p:spPr>
        <p:txBody>
          <a:bodyPr/>
          <a:lstStyle>
            <a:lvl1pPr>
              <a:defRPr sz="13000"/>
            </a:lvl1pPr>
          </a:lstStyle>
          <a:p>
            <a:pPr/>
            <a:r>
              <a:t>One-Hot Encoding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The Problem</a:t>
            </a:r>
          </a:p>
        </p:txBody>
      </p:sp>
      <p:sp>
        <p:nvSpPr>
          <p:cNvPr id="396" name="Shape 396"/>
          <p:cNvSpPr/>
          <p:nvPr>
            <p:ph type="body" idx="1"/>
          </p:nvPr>
        </p:nvSpPr>
        <p:spPr>
          <a:xfrm>
            <a:off x="406400" y="3497772"/>
            <a:ext cx="12192000" cy="5610529"/>
          </a:xfrm>
          <a:prstGeom prst="rect">
            <a:avLst/>
          </a:prstGeom>
        </p:spPr>
        <p:txBody>
          <a:bodyPr/>
          <a:lstStyle/>
          <a:p>
            <a:pPr marL="698910" indent="-698910" defTabSz="578358">
              <a:spcBef>
                <a:spcPts val="2700"/>
              </a:spcBef>
              <a:buClrTx/>
              <a:buSzPct val="40000"/>
              <a:buFontTx/>
              <a:buBlip>
                <a:blip r:embed="rId2"/>
              </a:buBlip>
              <a:defRPr sz="6336"/>
            </a:pPr>
            <a:r>
              <a:t>Linear models use multiplication (with coefficient)</a:t>
            </a:r>
          </a:p>
          <a:p>
            <a:pPr marL="698910" indent="-698910" defTabSz="578358">
              <a:spcBef>
                <a:spcPts val="2700"/>
              </a:spcBef>
              <a:buClrTx/>
              <a:buSzPct val="40000"/>
              <a:buFontTx/>
              <a:buBlip>
                <a:blip r:embed="rId2"/>
              </a:buBlip>
              <a:defRPr sz="6336"/>
            </a:pPr>
            <a:r>
              <a:t>We can’t multiply categorical data   :(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Simple Encoding Doesn’t work</a:t>
            </a:r>
          </a:p>
        </p:txBody>
      </p:sp>
      <p:sp>
        <p:nvSpPr>
          <p:cNvPr id="399" name="Shape 399"/>
          <p:cNvSpPr/>
          <p:nvPr>
            <p:ph type="body" idx="1"/>
          </p:nvPr>
        </p:nvSpPr>
        <p:spPr>
          <a:xfrm>
            <a:off x="406400" y="3497772"/>
            <a:ext cx="12192000" cy="5610529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What if we re-label each category as 0,1, 2, .. etc?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Model thinks we’re adding more and more of same thing!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One-hot encoding</a:t>
            </a:r>
          </a:p>
        </p:txBody>
      </p:sp>
      <p:sp>
        <p:nvSpPr>
          <p:cNvPr id="402" name="Shape 402"/>
          <p:cNvSpPr/>
          <p:nvPr>
            <p:ph type="body" idx="1"/>
          </p:nvPr>
        </p:nvSpPr>
        <p:spPr>
          <a:xfrm>
            <a:off x="224565" y="3362306"/>
            <a:ext cx="12555671" cy="5610529"/>
          </a:xfrm>
          <a:prstGeom prst="rect">
            <a:avLst/>
          </a:prstGeom>
        </p:spPr>
        <p:txBody>
          <a:bodyPr/>
          <a:lstStyle/>
          <a:p>
            <a:pPr marL="649492" indent="-649492" defTabSz="537463"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88"/>
            </a:pPr>
            <a:r>
              <a:t>Creates a 1-or-0 column for each unique value in categorical </a:t>
            </a:r>
          </a:p>
          <a:p>
            <a:pPr marL="649492" indent="-649492" defTabSz="537463"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88"/>
            </a:pPr>
            <a:r>
              <a:t>Per row, only one of the new columns will have a 1, hence 1-hot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How the math works:</a:t>
            </a:r>
          </a:p>
        </p:txBody>
      </p:sp>
      <p:sp>
        <p:nvSpPr>
          <p:cNvPr id="405" name="Shape 405"/>
          <p:cNvSpPr/>
          <p:nvPr/>
        </p:nvSpPr>
        <p:spPr>
          <a:xfrm>
            <a:off x="656526" y="4571724"/>
            <a:ext cx="12136011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5"/>
                </a:solidFill>
              </a:rPr>
              <a:t>y</a:t>
            </a:r>
            <a:r>
              <a:t> = … + 3</a:t>
            </a:r>
            <a:r>
              <a:rPr>
                <a:solidFill>
                  <a:schemeClr val="accent3"/>
                </a:solidFill>
              </a:rPr>
              <a:t>x</a:t>
            </a:r>
            <a:r>
              <a:rPr baseline="-5999">
                <a:solidFill>
                  <a:schemeClr val="accent3"/>
                </a:solidFill>
              </a:rPr>
              <a:t>n </a:t>
            </a:r>
            <a:r>
              <a:t>+ 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How the math works:</a:t>
            </a:r>
          </a:p>
        </p:txBody>
      </p:sp>
      <p:sp>
        <p:nvSpPr>
          <p:cNvPr id="408" name="Shape 408"/>
          <p:cNvSpPr/>
          <p:nvPr/>
        </p:nvSpPr>
        <p:spPr>
          <a:xfrm>
            <a:off x="656526" y="4571724"/>
            <a:ext cx="12136011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5"/>
                </a:solidFill>
              </a:rPr>
              <a:t>y</a:t>
            </a:r>
            <a:r>
              <a:t> = … + 3</a:t>
            </a:r>
            <a:r>
              <a:rPr>
                <a:solidFill>
                  <a:schemeClr val="accent3"/>
                </a:solidFill>
              </a:rPr>
              <a:t>(1)</a:t>
            </a:r>
            <a:r>
              <a:rPr baseline="-5999">
                <a:solidFill>
                  <a:schemeClr val="accent3"/>
                </a:solidFill>
              </a:rPr>
              <a:t> </a:t>
            </a:r>
            <a:r>
              <a:t>+ 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How the math works:</a:t>
            </a:r>
          </a:p>
        </p:txBody>
      </p:sp>
      <p:sp>
        <p:nvSpPr>
          <p:cNvPr id="411" name="Shape 411"/>
          <p:cNvSpPr/>
          <p:nvPr/>
        </p:nvSpPr>
        <p:spPr>
          <a:xfrm>
            <a:off x="656526" y="4571724"/>
            <a:ext cx="12136011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5"/>
                </a:solidFill>
              </a:rPr>
              <a:t>y</a:t>
            </a:r>
            <a:r>
              <a:t> = … + 3</a:t>
            </a:r>
            <a:r>
              <a:rPr>
                <a:solidFill>
                  <a:schemeClr val="accent3"/>
                </a:solidFill>
              </a:rPr>
              <a:t>(0)</a:t>
            </a:r>
            <a:r>
              <a:rPr baseline="-5999">
                <a:solidFill>
                  <a:schemeClr val="accent3"/>
                </a:solidFill>
              </a:rPr>
              <a:t> </a:t>
            </a:r>
            <a:r>
              <a:t>+ 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How the math works:</a:t>
            </a:r>
          </a:p>
        </p:txBody>
      </p:sp>
      <p:sp>
        <p:nvSpPr>
          <p:cNvPr id="414" name="Shape 414"/>
          <p:cNvSpPr/>
          <p:nvPr/>
        </p:nvSpPr>
        <p:spPr>
          <a:xfrm>
            <a:off x="656526" y="4571724"/>
            <a:ext cx="12136011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5"/>
                </a:solidFill>
              </a:rPr>
              <a:t>y</a:t>
            </a:r>
            <a:r>
              <a:t> = … + 3</a:t>
            </a:r>
            <a:r>
              <a:rPr>
                <a:solidFill>
                  <a:schemeClr val="accent3"/>
                </a:solidFill>
              </a:rPr>
              <a:t>(0)</a:t>
            </a:r>
            <a:r>
              <a:rPr baseline="-5999">
                <a:solidFill>
                  <a:schemeClr val="accent3"/>
                </a:solidFill>
              </a:rPr>
              <a:t> </a:t>
            </a:r>
            <a:r>
              <a:t>+ ..</a:t>
            </a:r>
          </a:p>
        </p:txBody>
      </p:sp>
      <p:sp>
        <p:nvSpPr>
          <p:cNvPr id="415" name="Shape 415"/>
          <p:cNvSpPr/>
          <p:nvPr/>
        </p:nvSpPr>
        <p:spPr>
          <a:xfrm>
            <a:off x="509574" y="7119195"/>
            <a:ext cx="11985652" cy="1170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cap="all" sz="8400">
                <a:solidFill>
                  <a:srgbClr val="FFFFFF"/>
                </a:solidFill>
              </a:defRPr>
            </a:lvl1pPr>
          </a:lstStyle>
          <a:p>
            <a:pPr/>
            <a:r>
              <a:t>Adds a fixed amount, or doesn’t!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455675">
              <a:defRPr sz="13259"/>
            </a:pPr>
          </a:p>
        </p:txBody>
      </p:sp>
      <p:sp>
        <p:nvSpPr>
          <p:cNvPr id="213" name="Shape 213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1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431800"/>
            <a:ext cx="12700000" cy="889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>
            <p:ph type="title"/>
          </p:nvPr>
        </p:nvSpPr>
        <p:spPr>
          <a:xfrm>
            <a:off x="2802101" y="4038600"/>
            <a:ext cx="7400598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type="title"/>
          </p:nvPr>
        </p:nvSpPr>
        <p:spPr>
          <a:xfrm>
            <a:off x="3315263" y="677332"/>
            <a:ext cx="7189310" cy="1960665"/>
          </a:xfrm>
          <a:prstGeom prst="rect">
            <a:avLst/>
          </a:prstGeom>
        </p:spPr>
        <p:txBody>
          <a:bodyPr/>
          <a:lstStyle>
            <a:lvl1pPr>
              <a:defRPr sz="12000"/>
            </a:lvl1pPr>
          </a:lstStyle>
          <a:p>
            <a:pPr/>
            <a:r>
              <a:t>Class format</a:t>
            </a:r>
          </a:p>
        </p:txBody>
      </p:sp>
      <p:graphicFrame>
        <p:nvGraphicFramePr>
          <p:cNvPr id="217" name="Chart 217"/>
          <p:cNvGraphicFramePr/>
          <p:nvPr/>
        </p:nvGraphicFramePr>
        <p:xfrm>
          <a:off x="406399" y="2552999"/>
          <a:ext cx="12131042" cy="6771982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type="title"/>
          </p:nvPr>
        </p:nvSpPr>
        <p:spPr>
          <a:xfrm>
            <a:off x="3321613" y="681565"/>
            <a:ext cx="7202010" cy="1960665"/>
          </a:xfrm>
          <a:prstGeom prst="rect">
            <a:avLst/>
          </a:prstGeom>
        </p:spPr>
        <p:txBody>
          <a:bodyPr/>
          <a:lstStyle>
            <a:lvl1pPr>
              <a:defRPr sz="12000"/>
            </a:lvl1pPr>
          </a:lstStyle>
          <a:p>
            <a:pPr/>
            <a:r>
              <a:t>Class format</a:t>
            </a:r>
          </a:p>
        </p:txBody>
      </p:sp>
      <p:graphicFrame>
        <p:nvGraphicFramePr>
          <p:cNvPr id="220" name="Chart 220"/>
          <p:cNvGraphicFramePr/>
          <p:nvPr/>
        </p:nvGraphicFramePr>
        <p:xfrm>
          <a:off x="406399" y="2552999"/>
          <a:ext cx="12131042" cy="6771982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221" name="Shape 221"/>
          <p:cNvSpPr/>
          <p:nvPr/>
        </p:nvSpPr>
        <p:spPr>
          <a:xfrm rot="2859210">
            <a:off x="4851946" y="4656485"/>
            <a:ext cx="5136051" cy="438152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222" name="Shape 222"/>
          <p:cNvSpPr/>
          <p:nvPr/>
        </p:nvSpPr>
        <p:spPr>
          <a:xfrm rot="18911602">
            <a:off x="4826000" y="4606925"/>
            <a:ext cx="5139401" cy="43815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222222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