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" name="Shape 12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6" name="Shape 116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29" name="Shape 129"/>
          <p:cNvSpPr/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0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9" name="Shape 179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>
            <a:spAutoFit/>
          </a:bodyPr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87" name="Shape 187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 marL="0" indent="0" defTabSz="457200">
              <a:spcBef>
                <a:spcPts val="0"/>
              </a:spcBef>
              <a:buSzTx/>
              <a:buFontTx/>
              <a:buNone/>
              <a:defRPr sz="600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89" name="Shape 189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97" name="Shape 197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98" name="Shape 198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Shape 20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8" name="Shape 208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09" name="Shape 209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1" name="Shape 211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51" name="Shape 51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" name="Shape 52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2" name="Shape 7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 xmlns:p14="http://schemas.microsoft.com/office/powerpoint/2010/main" spd="med" advClick="1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5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6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7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8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Science</a:t>
            </a:r>
          </a:p>
        </p:txBody>
      </p:sp>
      <p:sp>
        <p:nvSpPr>
          <p:cNvPr id="221" name="Shape 22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Getting Started 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9123" t="0" r="39123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48" name="Shape 2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Data Science</a:t>
            </a:r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Growth of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52" name="Shape 25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625600"/>
            <a:ext cx="13004800" cy="1300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xfrm>
            <a:off x="406400" y="2819399"/>
            <a:ext cx="12192001" cy="4521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JupYter NotebookS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Jupyter Notebook</a:t>
            </a:r>
          </a:p>
        </p:txBody>
      </p:sp>
      <p:sp>
        <p:nvSpPr>
          <p:cNvPr id="258" name="Shape 258"/>
          <p:cNvSpPr/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39643" indent="-539643" defTabSz="446561">
              <a:lnSpc>
                <a:spcPct val="100000"/>
              </a:lnSpc>
              <a:spcBef>
                <a:spcPts val="2000"/>
              </a:spcBef>
              <a:buSzPct val="40000"/>
              <a:buBlip>
                <a:blip r:embed="rId2"/>
              </a:buBlip>
              <a:defRPr cap="none" spc="0" sz="4802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Name comes from Julia/Python/R</a:t>
            </a:r>
          </a:p>
          <a:p>
            <a:pPr marL="539643" indent="-539643" defTabSz="446561">
              <a:lnSpc>
                <a:spcPct val="100000"/>
              </a:lnSpc>
              <a:spcBef>
                <a:spcPts val="2000"/>
              </a:spcBef>
              <a:buSzPct val="40000"/>
              <a:buBlip>
                <a:blip r:embed="rId2"/>
              </a:buBlip>
              <a:defRPr cap="none" spc="0" sz="4802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Standard format for sharing data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Jupyter-notebook-for-python-26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2" y="373481"/>
            <a:ext cx="12997816" cy="9006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378489"/>
            <a:ext cx="13004801" cy="8996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title"/>
          </p:nvPr>
        </p:nvSpPr>
        <p:spPr>
          <a:xfrm>
            <a:off x="406400" y="3920066"/>
            <a:ext cx="12192000" cy="4521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Pandas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Pandas</a:t>
            </a:r>
          </a:p>
        </p:txBody>
      </p:sp>
      <p:sp>
        <p:nvSpPr>
          <p:cNvPr id="266" name="Shape 266"/>
          <p:cNvSpPr/>
          <p:nvPr>
            <p:ph type="body" idx="1"/>
          </p:nvPr>
        </p:nvSpPr>
        <p:spPr>
          <a:xfrm>
            <a:off x="406400" y="3547499"/>
            <a:ext cx="12192000" cy="4975990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Short for “panel data”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Similar to spreadsheet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DataFrame concept from 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69" name="Shape 2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270" name="Shape 2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7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61787" y="-1"/>
            <a:ext cx="14859001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Pandas</a:t>
            </a:r>
          </a:p>
        </p:txBody>
      </p:sp>
      <p:sp>
        <p:nvSpPr>
          <p:cNvPr id="274" name="Shape 274"/>
          <p:cNvSpPr/>
          <p:nvPr>
            <p:ph type="body" idx="1"/>
          </p:nvPr>
        </p:nvSpPr>
        <p:spPr>
          <a:xfrm>
            <a:off x="406400" y="3547499"/>
            <a:ext cx="12192000" cy="4975990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Handles (low) millions of rows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Column-oriented workflow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Huge community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0987" t="0" r="26529" b="0"/>
          <a:stretch>
            <a:fillRect/>
          </a:stretch>
        </p:blipFill>
        <p:spPr>
          <a:xfrm>
            <a:off x="0" y="1244707"/>
            <a:ext cx="5486401" cy="7264186"/>
          </a:xfrm>
          <a:prstGeom prst="rect">
            <a:avLst/>
          </a:prstGeom>
        </p:spPr>
      </p:pic>
      <p:sp>
        <p:nvSpPr>
          <p:cNvPr id="277" name="Shape 2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11220"/>
            </a:lvl1pPr>
          </a:lstStyle>
          <a:p>
            <a:pPr/>
            <a:r>
              <a:t>Data Analysis </a:t>
            </a:r>
          </a:p>
        </p:txBody>
      </p:sp>
      <p:sp>
        <p:nvSpPr>
          <p:cNvPr id="278" name="Shape 2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exploration and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xfrm>
            <a:off x="1604867" y="3633420"/>
            <a:ext cx="9795066" cy="2486761"/>
          </a:xfrm>
          <a:prstGeom prst="rect">
            <a:avLst/>
          </a:prstGeom>
        </p:spPr>
        <p:txBody>
          <a:bodyPr/>
          <a:lstStyle/>
          <a:p>
            <a:pPr/>
            <a:r>
              <a:t>Why Python?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1235" t="0" r="31235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81" name="Shape 2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3887">
              <a:defRPr sz="10880"/>
            </a:lvl1pPr>
          </a:lstStyle>
          <a:p>
            <a:pPr/>
            <a:r>
              <a:t>Cleaning Data</a:t>
            </a:r>
          </a:p>
        </p:txBody>
      </p:sp>
      <p:sp>
        <p:nvSpPr>
          <p:cNvPr id="282" name="Shape 2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7708" t="0" r="44791" b="0"/>
          <a:stretch>
            <a:fillRect/>
          </a:stretch>
        </p:blipFill>
        <p:spPr>
          <a:xfrm>
            <a:off x="-1" y="0"/>
            <a:ext cx="5486401" cy="9753600"/>
          </a:xfrm>
          <a:prstGeom prst="rect">
            <a:avLst/>
          </a:prstGeom>
        </p:spPr>
      </p:pic>
      <p:sp>
        <p:nvSpPr>
          <p:cNvPr id="285" name="Shape 2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pPr/>
            <a:r>
              <a:t>we can be Fast</a:t>
            </a:r>
          </a:p>
        </p:txBody>
      </p:sp>
      <p:sp>
        <p:nvSpPr>
          <p:cNvPr id="286" name="Shape 2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it matters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body" idx="13"/>
          </p:nvPr>
        </p:nvSpPr>
        <p:spPr>
          <a:xfrm>
            <a:off x="6134100" y="1425689"/>
            <a:ext cx="6705600" cy="5816601"/>
          </a:xfrm>
          <a:prstGeom prst="rect">
            <a:avLst/>
          </a:prstGeom>
        </p:spPr>
        <p:txBody>
          <a:bodyPr/>
          <a:lstStyle>
            <a:lvl1pPr>
              <a:defRPr cap="none" sz="9000"/>
            </a:lvl1pPr>
          </a:lstStyle>
          <a:p>
            <a:pPr/>
            <a:r>
              <a:t>Every problem in computer science can be solved by another layer of indirection</a:t>
            </a:r>
          </a:p>
        </p:txBody>
      </p:sp>
      <p:pic>
        <p:nvPicPr>
          <p:cNvPr id="289" name="pasted-image.jpe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30199" y="1460500"/>
            <a:ext cx="5486401" cy="6858001"/>
          </a:xfrm>
          <a:prstGeom prst="rect">
            <a:avLst/>
          </a:prstGeom>
        </p:spPr>
      </p:pic>
      <p:sp>
        <p:nvSpPr>
          <p:cNvPr id="290" name="Shape 290"/>
          <p:cNvSpPr/>
          <p:nvPr>
            <p:ph type="body" idx="15"/>
          </p:nvPr>
        </p:nvSpPr>
        <p:spPr>
          <a:xfrm>
            <a:off x="6134100" y="7409323"/>
            <a:ext cx="6705600" cy="863604"/>
          </a:xfrm>
          <a:prstGeom prst="rect">
            <a:avLst/>
          </a:prstGeom>
        </p:spPr>
        <p:txBody>
          <a:bodyPr/>
          <a:lstStyle/>
          <a:p>
            <a:pPr/>
            <a:r>
              <a:t>- David Wheeler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pasted-imag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949" y="774210"/>
            <a:ext cx="12534901" cy="82051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title"/>
          </p:nvPr>
        </p:nvSpPr>
        <p:spPr>
          <a:xfrm>
            <a:off x="406400" y="3920066"/>
            <a:ext cx="12192000" cy="4521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MatPlotLib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MatPlotlib</a:t>
            </a:r>
          </a:p>
        </p:txBody>
      </p:sp>
      <p:sp>
        <p:nvSpPr>
          <p:cNvPr id="297" name="Shape 297"/>
          <p:cNvSpPr/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Originally a copy from MATLAB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Oldest, most popular graphing library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Screen Shot 2018-11-08 at 8.08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702" y="786178"/>
            <a:ext cx="13004801" cy="8845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creen Shot 2018-11-08 at 7.55.58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37" t="0" r="637" b="0"/>
          <a:stretch>
            <a:fillRect/>
          </a:stretch>
        </p:blipFill>
        <p:spPr>
          <a:xfrm>
            <a:off x="126136" y="536014"/>
            <a:ext cx="13004801" cy="926726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lorenz_attractor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867" t="6795" r="2867" b="6795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vector_field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image4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8398" t="0" r="58268" b="0"/>
          <a:stretch>
            <a:fillRect/>
          </a:stretch>
        </p:blipFill>
        <p:spPr>
          <a:xfrm>
            <a:off x="-38100" y="313627"/>
            <a:ext cx="5486400" cy="9126345"/>
          </a:xfrm>
          <a:prstGeom prst="rect">
            <a:avLst/>
          </a:prstGeom>
        </p:spPr>
      </p:pic>
      <p:sp>
        <p:nvSpPr>
          <p:cNvPr id="226" name="Shape 2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Code</a:t>
            </a:r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Short, Readable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type="title"/>
          </p:nvPr>
        </p:nvSpPr>
        <p:spPr>
          <a:xfrm>
            <a:off x="406400" y="3920066"/>
            <a:ext cx="12192000" cy="4521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Sci-Kit Learn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Sci-Kit Learn</a:t>
            </a:r>
          </a:p>
        </p:txBody>
      </p:sp>
      <p:sp>
        <p:nvSpPr>
          <p:cNvPr id="310" name="Shape 310"/>
          <p:cNvSpPr/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All-in-one machine learning package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Beginner-friendly and well-documented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Training a Model</a:t>
            </a:r>
          </a:p>
        </p:txBody>
      </p:sp>
      <p:sp>
        <p:nvSpPr>
          <p:cNvPr id="313" name="Shape 313"/>
          <p:cNvSpPr/>
          <p:nvPr/>
        </p:nvSpPr>
        <p:spPr>
          <a:xfrm>
            <a:off x="546594" y="4381499"/>
            <a:ext cx="13599923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7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 = LinearRegression()</a:t>
            </a:r>
          </a:p>
          <a:p>
            <a:pPr>
              <a:defRPr sz="47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columns = [‘crime_rate’, ‘tax_rate’]</a:t>
            </a:r>
          </a:p>
          <a:p>
            <a:pPr>
              <a:defRPr sz="47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model.fit(df[columns],df[‘price])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Using a Model</a:t>
            </a:r>
          </a:p>
        </p:txBody>
      </p:sp>
      <p:sp>
        <p:nvSpPr>
          <p:cNvPr id="316" name="Shape 316"/>
          <p:cNvSpPr/>
          <p:nvPr/>
        </p:nvSpPr>
        <p:spPr>
          <a:xfrm>
            <a:off x="526400" y="5397500"/>
            <a:ext cx="1359992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model.predict(df[columns])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36681"/>
            <a:ext cx="13004801" cy="5762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Code vs UI</a:t>
            </a:r>
          </a:p>
        </p:txBody>
      </p:sp>
      <p:sp>
        <p:nvSpPr>
          <p:cNvPr id="230" name="Shape 230"/>
          <p:cNvSpPr/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Harder for beginners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Easier for complex projects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Short and Readable</a:t>
            </a:r>
          </a:p>
        </p:txBody>
      </p:sp>
      <p:sp>
        <p:nvSpPr>
          <p:cNvPr id="233" name="Shape 233"/>
          <p:cNvSpPr/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Human productivity &gt; computer speed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We read code 10X more than we write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image2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4046" t="0" r="34046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36" name="Shape 2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Community</a:t>
            </a:r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broad Open-Source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Open Source</a:t>
            </a:r>
          </a:p>
        </p:txBody>
      </p:sp>
      <p:sp>
        <p:nvSpPr>
          <p:cNvPr id="240" name="Shape 240"/>
          <p:cNvSpPr/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Contributors all over the world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Now faster than proprietary software!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23" y="14378"/>
            <a:ext cx="12942754" cy="9724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Cross-pollination</a:t>
            </a:r>
          </a:p>
        </p:txBody>
      </p:sp>
      <p:sp>
        <p:nvSpPr>
          <p:cNvPr id="245" name="Shape 245"/>
          <p:cNvSpPr/>
          <p:nvPr>
            <p:ph type="body" idx="1"/>
          </p:nvPr>
        </p:nvSpPr>
        <p:spPr>
          <a:xfrm>
            <a:off x="541866" y="3626003"/>
            <a:ext cx="12192001" cy="5843457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Web development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Data science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Automation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Information Security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