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</a:t>
            </a:r>
          </a:p>
        </p:txBody>
      </p:sp>
      <p:sp>
        <p:nvSpPr>
          <p:cNvPr id="181" name="Shape 18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1"/>
          <a:stretch>
            <a:fillRect/>
          </a:stretch>
        </p:blipFill>
        <p:spPr>
          <a:xfrm>
            <a:off x="0" y="0"/>
            <a:ext cx="5486400" cy="9753601"/>
          </a:xfrm>
          <a:prstGeom prst="rect">
            <a:avLst/>
          </a:prstGeom>
        </p:spPr>
      </p:pic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00"/>
            </a:lvl1pPr>
          </a:lstStyle>
          <a:p>
            <a:pPr/>
            <a:r>
              <a:t>Visualizations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59" b="3925"/>
          <a:stretch>
            <a:fillRect/>
          </a:stretch>
        </p:blipFill>
        <p:spPr>
          <a:xfrm>
            <a:off x="0" y="0"/>
            <a:ext cx="5486401" cy="9753600"/>
          </a:xfrm>
          <a:prstGeom prst="rect">
            <a:avLst/>
          </a:prstGeom>
        </p:spPr>
      </p:pic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4">
              <a:defRPr sz="13200"/>
            </a:lvl1pPr>
          </a:lstStyle>
          <a:p>
            <a:pPr/>
            <a:r>
              <a:t>Regression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3" name="Chart 223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6" name="Chart 226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7" name="Shape 227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1" name="Shape 231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36" name="Shape 236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 are giving orders to your computer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4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39" name="Shape 239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0" name="Shape 240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3" name="Shape 243"/>
          <p:cNvSpPr/>
          <p:nvPr/>
        </p:nvSpPr>
        <p:spPr>
          <a:xfrm>
            <a:off x="5842930" y="3753694"/>
            <a:ext cx="6324448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46" name="Shape 246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47" name="Shape 247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0" name="Shape 250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1" name="Shape 251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2" name="Shape 252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6" name="Shape 256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9" name="Shape 259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1" name="Shape 261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4" name="Shape 264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6" name="Shape 266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67" name="Shape 267"/>
          <p:cNvSpPr/>
          <p:nvPr/>
        </p:nvSpPr>
        <p:spPr>
          <a:xfrm rot="14680374">
            <a:off x="9003633" y="6429049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1" name="Shape 271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4" name="Shape 274"/>
          <p:cNvSpPr/>
          <p:nvPr/>
        </p:nvSpPr>
        <p:spPr>
          <a:xfrm rot="14680374">
            <a:off x="8851233" y="6571267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204319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406400" y="30818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start with a letter or underscore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Cannot start with a number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letters, numbers and underscores allowed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1" name="Shape 281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85" name="Shape 285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9" name="Shape 289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0" name="Shape 290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95" name="Shape 29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6" name="Shape 29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18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03" name="Shape 303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4" name="Shape 304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7" name="Shape 307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12" name="Shape 31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3" name="Shape 31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6" name="Shape 316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ExpressionS</a:t>
            </a:r>
          </a:p>
        </p:txBody>
      </p:sp>
      <p:sp>
        <p:nvSpPr>
          <p:cNvPr id="323" name="Shape 323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07134" indent="-607134" defTabSz="50241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26" name="Shape 32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6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0" name="Shape 330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Equal to a single value —&gt; expression 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391413">
              <a:spcBef>
                <a:spcPts val="1800"/>
              </a:spcBef>
              <a:defRPr sz="800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39" name="Shape 33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42" name="Shape 342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45" name="Shape 345"/>
          <p:cNvSpPr/>
          <p:nvPr>
            <p:ph type="body" idx="1"/>
          </p:nvPr>
        </p:nvSpPr>
        <p:spPr>
          <a:xfrm>
            <a:off x="406400" y="3056301"/>
            <a:ext cx="12192000" cy="5932688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Addition (+)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Multiplication (*)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Division (/)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 New Friend</a:t>
            </a:r>
          </a:p>
        </p:txBody>
      </p:sp>
      <p:sp>
        <p:nvSpPr>
          <p:cNvPr id="348" name="Shape 348"/>
          <p:cNvSpPr/>
          <p:nvPr>
            <p:ph type="body" sz="half" idx="1"/>
          </p:nvPr>
        </p:nvSpPr>
        <p:spPr>
          <a:xfrm>
            <a:off x="406400" y="3733634"/>
            <a:ext cx="12192000" cy="2734140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Modulo (%)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Statement 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Expression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56" name="Shape 35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59" name="Shape 359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3" name="Shape 363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7" name="Shape 367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8" name="Shape 368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1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74" name="Shape 374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75" name="Shape 375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78" name="Shape 378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382" name="Shape 382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5" name="Shape 385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89" name="Shape 389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2" name="Shape 392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6" name="Shape 396"/>
          <p:cNvSpPr/>
          <p:nvPr/>
        </p:nvSpPr>
        <p:spPr>
          <a:xfrm>
            <a:off x="513295" y="5482166"/>
            <a:ext cx="1248489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letters of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399" name="Shape 399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2" name="Shape 402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403" name="Shape 403"/>
          <p:cNvSpPr/>
          <p:nvPr/>
        </p:nvSpPr>
        <p:spPr>
          <a:xfrm rot="16200000">
            <a:off x="7306733" y="5596466"/>
            <a:ext cx="2375298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6881480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08" name="Shape 408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letters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1" name="Shape 41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4" name="Shape 414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5" name="Shape 415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8" name="Shape 418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1" name="Shape 421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4" name="Shape 424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0" name="Shape 430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1" name="Shape 431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5" name="Shape 435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8" name="Shape 438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9" name="Shape 439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3" name="Shape 44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6" name="Shape 446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my_string[::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47" name="Shape 447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56" name="Shape 456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8.0</a:t>
            </a:r>
          </a:p>
        </p:txBody>
      </p:sp>
      <p:sp>
        <p:nvSpPr>
          <p:cNvPr id="457" name="Shape 457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61" name="Shape 461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8.0</a:t>
            </a:r>
          </a:p>
        </p:txBody>
      </p:sp>
      <p:sp>
        <p:nvSpPr>
          <p:cNvPr id="462" name="Shape 462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3" name="Shape 463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“7.0”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5" name="Shape 465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6" name="Shape 466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69" name="Shape 46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</a:t>
            </a:r>
          </a:p>
        </p:txBody>
      </p:sp>
      <p:sp>
        <p:nvSpPr>
          <p:cNvPr id="470" name="Shape 47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int(“7.0”) = 8.0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77" name="Shape 477"/>
          <p:cNvSpPr/>
          <p:nvPr>
            <p:ph type="body" idx="1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0" name="Shape 480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487" name="Shape 487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1" name="Shape 491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4" name="Shape 494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495" name="Shape 495"/>
          <p:cNvSpPr/>
          <p:nvPr/>
        </p:nvSpPr>
        <p:spPr>
          <a:xfrm rot="16200000">
            <a:off x="8772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8854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3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8"/>
          <a:stretch>
            <a:fillRect/>
          </a:stretch>
        </p:blipFill>
        <p:spPr>
          <a:xfrm>
            <a:off x="-2062" y="-11494"/>
            <a:ext cx="5659021" cy="977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08" name="Shape 208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Clr>
                <a:srgbClr val="39A3D5"/>
              </a:buClr>
              <a:buSzTx/>
              <a:buFont typeface="Avenir Next"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9" name="Shape 499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500" name="Shape 500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8600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502" name="Shape 502"/>
          <p:cNvSpPr/>
          <p:nvPr/>
        </p:nvSpPr>
        <p:spPr>
          <a:xfrm rot="16200000">
            <a:off x="3457902" y="6642843"/>
            <a:ext cx="293330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</a:t>
            </a:r>
          </a:p>
        </p:txBody>
      </p:sp>
      <p:sp>
        <p:nvSpPr>
          <p:cNvPr id="506" name="Shape 50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Performs an action</a:t>
            </a:r>
          </a:p>
          <a:p>
            <a:pPr marL="642432" indent="-642432" defTabSz="531622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Action in example: cast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09" name="Shape 509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0" name="Shape 510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13" name="Shape 513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16" name="Shape 516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17" name="Shape 517"/>
          <p:cNvSpPr/>
          <p:nvPr/>
        </p:nvSpPr>
        <p:spPr>
          <a:xfrm rot="21591301">
            <a:off x="1978286" y="6822671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3798577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21" name="Shape 521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2" name="Shape 522"/>
          <p:cNvSpPr/>
          <p:nvPr/>
        </p:nvSpPr>
        <p:spPr>
          <a:xfrm rot="16200000">
            <a:off x="1978286" y="6391993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26" name="Shape 526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27" name="Shape 527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8" name="Shape 528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32" name="Shape 53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33" name="Shape 533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34" name="Shape 534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536" name="Shape 536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540" name="Shape 540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43" name="Shape 543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Function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