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  <a:lvl2pPr marL="1673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2pPr>
            <a:lvl3pPr marL="2117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3pPr>
            <a:lvl4pPr marL="2562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4pPr>
            <a:lvl5pPr marL="3006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defRPr sz="594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</a:t>
            </a:r>
          </a:p>
        </p:txBody>
      </p:sp>
      <p:sp>
        <p:nvSpPr>
          <p:cNvPr id="213" name="Shape 2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45" name="Shape 24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[“id”, “name”, “date”]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Functions and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253" name="Shape 25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print(“Rob”)</a:t>
            </a:r>
          </a:p>
        </p:txBody>
      </p:sp>
      <p:sp>
        <p:nvSpPr>
          <p:cNvPr id="254" name="Shape 254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255" name="Shape 255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Input between parentheses</a:t>
            </a:r>
          </a:p>
        </p:txBody>
      </p:sp>
      <p:sp>
        <p:nvSpPr>
          <p:cNvPr id="257" name="Shape 257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Main input before dot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61" name="Shape 26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65" name="Shape 265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 for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“Rob”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2954799" y="4028324"/>
            <a:ext cx="7566158" cy="2659645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String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Equals</a:t>
            </a:r>
          </a:p>
        </p:txBody>
      </p:sp>
      <p:sp>
        <p:nvSpPr>
          <p:cNvPr id="280" name="Shape 280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3897980" y="4038600"/>
            <a:ext cx="6328947" cy="2682900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Booleans</a:t>
            </a:r>
          </a:p>
        </p:txBody>
      </p:sp>
      <p:sp>
        <p:nvSpPr>
          <p:cNvPr id="283" name="Shape 283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Booleans</a:t>
            </a:r>
          </a:p>
        </p:txBody>
      </p:sp>
      <p:sp>
        <p:nvSpPr>
          <p:cNvPr id="286" name="Shape 286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287" name="Shape 287"/>
          <p:cNvSpPr/>
          <p:nvPr/>
        </p:nvSpPr>
        <p:spPr>
          <a:xfrm>
            <a:off x="9906930" y="5047388"/>
            <a:ext cx="184752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288" name="Shape 288"/>
          <p:cNvSpPr/>
          <p:nvPr/>
        </p:nvSpPr>
        <p:spPr>
          <a:xfrm>
            <a:off x="3722030" y="389168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6984" t="0" r="16984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91" name="Shape 291"/>
          <p:cNvSpPr/>
          <p:nvPr>
            <p:ph type="body" sz="quarter" idx="1"/>
          </p:nvPr>
        </p:nvSpPr>
        <p:spPr>
          <a:xfrm>
            <a:off x="6189133" y="7619997"/>
            <a:ext cx="5914895" cy="863605"/>
          </a:xfrm>
          <a:prstGeom prst="rect">
            <a:avLst/>
          </a:prstGeom>
        </p:spPr>
        <p:txBody>
          <a:bodyPr anchor="ctr"/>
          <a:lstStyle>
            <a:lvl1pPr defTabSz="452627">
              <a:lnSpc>
                <a:spcPct val="100000"/>
              </a:lnSpc>
              <a:defRPr cap="none" sz="5940">
                <a:solidFill>
                  <a:srgbClr val="232323"/>
                </a:solidFill>
              </a:defRPr>
            </a:lvl1pPr>
          </a:lstStyle>
          <a:p>
            <a:pPr/>
            <a:r>
              <a:t>George Boole</a:t>
            </a:r>
          </a:p>
        </p:txBody>
      </p:sp>
      <p:sp>
        <p:nvSpPr>
          <p:cNvPr id="292" name="Shape 292"/>
          <p:cNvSpPr/>
          <p:nvPr/>
        </p:nvSpPr>
        <p:spPr>
          <a:xfrm>
            <a:off x="6107722" y="1768431"/>
            <a:ext cx="6275756" cy="481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“universal laws of thought which are …mathematical as to their form”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Operators?</a:t>
            </a:r>
          </a:p>
        </p:txBody>
      </p:sp>
      <p:sp>
        <p:nvSpPr>
          <p:cNvPr id="295" name="Shape 295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Operators?</a:t>
            </a:r>
          </a:p>
        </p:txBody>
      </p:sp>
      <p:sp>
        <p:nvSpPr>
          <p:cNvPr id="298" name="Shape 298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299" name="Shape 299"/>
          <p:cNvSpPr/>
          <p:nvPr/>
        </p:nvSpPr>
        <p:spPr>
          <a:xfrm rot="2859210">
            <a:off x="3768213" y="5333820"/>
            <a:ext cx="5136049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0" name="Shape 300"/>
          <p:cNvSpPr/>
          <p:nvPr/>
        </p:nvSpPr>
        <p:spPr>
          <a:xfrm rot="18911602">
            <a:off x="3742266" y="5284258"/>
            <a:ext cx="513940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03" name="Shape 303"/>
          <p:cNvSpPr/>
          <p:nvPr/>
        </p:nvSpPr>
        <p:spPr>
          <a:xfrm>
            <a:off x="5366194" y="3431115"/>
            <a:ext cx="2272411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</a:t>
            </a:r>
            <a:endParaRPr>
              <a:solidFill>
                <a:srgbClr val="838787"/>
              </a:solidFill>
            </a:endParaRP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and</a:t>
            </a:r>
            <a:r>
              <a:rPr>
                <a:solidFill>
                  <a:srgbClr val="838787"/>
                </a:solidFill>
              </a:rPr>
              <a:t> </a:t>
            </a:r>
            <a:endParaRPr>
              <a:solidFill>
                <a:srgbClr val="838787"/>
              </a:solidFill>
            </a:endParaRP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06" name="Shape 306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09" name="Shape 309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0" name="Shape 31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14" name="Shape 314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5" name="Shape 31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18" name="Shape 318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21" name="Shape 321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22" name="Shape 322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7572761" y="6989233"/>
            <a:ext cx="1698240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26" name="Shape 326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327" name="Shape 327"/>
          <p:cNvSpPr/>
          <p:nvPr/>
        </p:nvSpPr>
        <p:spPr>
          <a:xfrm>
            <a:off x="9852855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Lists and slicing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330" name="Shape 330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String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using 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2713201" y="39624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1522214" y="4004733"/>
            <a:ext cx="9960373" cy="2033589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What’s missing?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141687" y="5424289"/>
            <a:ext cx="4656271" cy="787865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1753491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8824679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9255673" y="545888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49" name="Shape 349"/>
          <p:cNvSpPr/>
          <p:nvPr/>
        </p:nvSpPr>
        <p:spPr>
          <a:xfrm>
            <a:off x="2334075" y="5458882"/>
            <a:ext cx="12654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50" name="Shape 350"/>
          <p:cNvSpPr/>
          <p:nvPr>
            <p:ph type="title" idx="4294967295"/>
          </p:nvPr>
        </p:nvSpPr>
        <p:spPr>
          <a:xfrm>
            <a:off x="3488828" y="1909233"/>
            <a:ext cx="6027145" cy="1417970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image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740" t="0" r="674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355" name="Shape 355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Examples of conditions</a:t>
            </a:r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xfrm>
            <a:off x="406400" y="3953767"/>
            <a:ext cx="12192000" cy="5296376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Fetching from an index</a:t>
            </a:r>
          </a:p>
        </p:txBody>
      </p:sp>
      <p:sp>
        <p:nvSpPr>
          <p:cNvPr id="221" name="Shape 22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if Statement</a:t>
            </a:r>
          </a:p>
        </p:txBody>
      </p:sp>
      <p:sp>
        <p:nvSpPr>
          <p:cNvPr id="361" name="Shape 361"/>
          <p:cNvSpPr/>
          <p:nvPr/>
        </p:nvSpPr>
        <p:spPr>
          <a:xfrm>
            <a:off x="444350" y="4000498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80241" y="5782667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1483607" y="5121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8910394" y="268492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9290218" y="3279674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Extra!</a:t>
            </a:r>
          </a:p>
        </p:txBody>
      </p:sp>
      <p:sp>
        <p:nvSpPr>
          <p:cNvPr id="367" name="Shape 367"/>
          <p:cNvSpPr/>
          <p:nvPr/>
        </p:nvSpPr>
        <p:spPr>
          <a:xfrm>
            <a:off x="1842667" y="5633408"/>
            <a:ext cx="12654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68" name="Shape 368"/>
          <p:cNvSpPr/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  <p:sp>
        <p:nvSpPr>
          <p:cNvPr id="369" name="Shape 369"/>
          <p:cNvSpPr/>
          <p:nvPr/>
        </p:nvSpPr>
        <p:spPr>
          <a:xfrm>
            <a:off x="5533595" y="5038657"/>
            <a:ext cx="2153599" cy="1989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6380017" y="5633408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371" name="Shape 371"/>
          <p:cNvSpPr/>
          <p:nvPr/>
        </p:nvSpPr>
        <p:spPr>
          <a:xfrm>
            <a:off x="8910394" y="690979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73" name="Shape 373"/>
          <p:cNvSpPr/>
          <p:nvPr/>
        </p:nvSpPr>
        <p:spPr>
          <a:xfrm>
            <a:off x="6903928" y="3727193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74" name="Shape 374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75" name="Shape 375"/>
          <p:cNvSpPr/>
          <p:nvPr/>
        </p:nvSpPr>
        <p:spPr>
          <a:xfrm rot="18900000">
            <a:off x="6712129" y="4461912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6" name="Shape 376"/>
          <p:cNvSpPr/>
          <p:nvPr/>
        </p:nvSpPr>
        <p:spPr>
          <a:xfrm rot="2700000">
            <a:off x="6699429" y="7216284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7" name="Shape 377"/>
          <p:cNvSpPr/>
          <p:nvPr/>
        </p:nvSpPr>
        <p:spPr>
          <a:xfrm rot="5400000">
            <a:off x="8773879" y="54905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if-Else Statement</a:t>
            </a:r>
          </a:p>
        </p:txBody>
      </p:sp>
      <p:sp>
        <p:nvSpPr>
          <p:cNvPr id="380" name="Shape 380"/>
          <p:cNvSpPr/>
          <p:nvPr/>
        </p:nvSpPr>
        <p:spPr>
          <a:xfrm>
            <a:off x="512083" y="3644898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1543540" y="55286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404106" y="4867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7170494" y="253674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1</a:t>
            </a:r>
          </a:p>
        </p:txBody>
      </p:sp>
      <p:sp>
        <p:nvSpPr>
          <p:cNvPr id="386" name="Shape 386"/>
          <p:cNvSpPr/>
          <p:nvPr/>
        </p:nvSpPr>
        <p:spPr>
          <a:xfrm>
            <a:off x="763167" y="5379408"/>
            <a:ext cx="12654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87" name="Shape 387"/>
          <p:cNvSpPr/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  <p:sp>
        <p:nvSpPr>
          <p:cNvPr id="388" name="Shape 388"/>
          <p:cNvSpPr/>
          <p:nvPr/>
        </p:nvSpPr>
        <p:spPr>
          <a:xfrm>
            <a:off x="3946095" y="4788875"/>
            <a:ext cx="2153599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4754417" y="5383625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390" name="Shape 390"/>
          <p:cNvSpPr/>
          <p:nvPr/>
        </p:nvSpPr>
        <p:spPr>
          <a:xfrm>
            <a:off x="7170494" y="7117208"/>
            <a:ext cx="2153599" cy="198960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7427973" y="8203026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2</a:t>
            </a:r>
          </a:p>
        </p:txBody>
      </p:sp>
      <p:sp>
        <p:nvSpPr>
          <p:cNvPr id="392" name="Shape 392"/>
          <p:cNvSpPr/>
          <p:nvPr/>
        </p:nvSpPr>
        <p:spPr>
          <a:xfrm>
            <a:off x="5316427" y="3477410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93" name="Shape 393"/>
          <p:cNvSpPr/>
          <p:nvPr/>
        </p:nvSpPr>
        <p:spPr>
          <a:xfrm>
            <a:off x="5370531" y="7120505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94" name="Shape 394"/>
          <p:cNvSpPr/>
          <p:nvPr/>
        </p:nvSpPr>
        <p:spPr>
          <a:xfrm rot="18900000">
            <a:off x="5124629" y="4212128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5" name="Shape 395"/>
          <p:cNvSpPr/>
          <p:nvPr/>
        </p:nvSpPr>
        <p:spPr>
          <a:xfrm rot="2700000">
            <a:off x="5111929" y="6966501"/>
            <a:ext cx="242662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10552927" y="463647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10810406" y="572229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98" name="Shape 398"/>
          <p:cNvSpPr/>
          <p:nvPr/>
        </p:nvSpPr>
        <p:spPr>
          <a:xfrm rot="18445215">
            <a:off x="8797080" y="7215627"/>
            <a:ext cx="2170190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9" name="Shape 399"/>
          <p:cNvSpPr/>
          <p:nvPr/>
        </p:nvSpPr>
        <p:spPr>
          <a:xfrm rot="2228135">
            <a:off x="8881467" y="3788874"/>
            <a:ext cx="188508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if-elif-Else Statement</a:t>
            </a:r>
          </a:p>
        </p:txBody>
      </p:sp>
      <p:sp>
        <p:nvSpPr>
          <p:cNvPr id="402" name="Shape 402"/>
          <p:cNvSpPr/>
          <p:nvPr/>
        </p:nvSpPr>
        <p:spPr>
          <a:xfrm>
            <a:off x="721137" y="3236536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  <p:sp>
        <p:nvSpPr>
          <p:cNvPr id="407" name="Shape 407"/>
          <p:cNvSpPr/>
          <p:nvPr/>
        </p:nvSpPr>
        <p:spPr>
          <a:xfrm rot="2859210">
            <a:off x="3768213" y="5333820"/>
            <a:ext cx="5136049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8" name="Shape 408"/>
          <p:cNvSpPr/>
          <p:nvPr/>
        </p:nvSpPr>
        <p:spPr>
          <a:xfrm rot="18911602">
            <a:off x="3742266" y="5284258"/>
            <a:ext cx="513940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411" name="Shape 411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Fetching from an index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</a:t>
            </a:r>
          </a:p>
        </p:txBody>
      </p:sp>
      <p:sp>
        <p:nvSpPr>
          <p:cNvPr id="225" name="Shape 225"/>
          <p:cNvSpPr/>
          <p:nvPr/>
        </p:nvSpPr>
        <p:spPr>
          <a:xfrm>
            <a:off x="2486189" y="5578351"/>
            <a:ext cx="572995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“first element”</a:t>
            </a:r>
          </a:p>
        </p:txBody>
      </p:sp>
      <p:sp>
        <p:nvSpPr>
          <p:cNvPr id="226" name="Shape 226"/>
          <p:cNvSpPr/>
          <p:nvPr/>
        </p:nvSpPr>
        <p:spPr>
          <a:xfrm rot="21591301">
            <a:off x="635582" y="5884512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9" name="Shape 22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232" name="Shape 232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  <p:sp>
        <p:nvSpPr>
          <p:cNvPr id="233" name="Shape 233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37" name="Shape 23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</a:t>
            </a:r>
            <a:r>
              <a:rPr>
                <a:solidFill>
                  <a:schemeClr val="accent3"/>
                </a:solidFill>
              </a:rPr>
              <a:t>start_index</a:t>
            </a:r>
            <a:r>
              <a:t>: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end_index</a:t>
            </a:r>
            <a:r>
              <a:t>:</a:t>
            </a:r>
            <a:r>
              <a:rPr>
                <a:solidFill>
                  <a:srgbClr val="A6AAA9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40" name="Shape 240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reverse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