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03" name="Shape 203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  <p:sp>
        <p:nvSpPr>
          <p:cNvPr id="207" name="Shape 207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0, 1, 2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11" name="Shape 211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215" name="Shape 21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range(3,0,-1)</a:t>
            </a:r>
          </a:p>
        </p:txBody>
      </p:sp>
      <p:sp>
        <p:nvSpPr>
          <p:cNvPr id="220" name="Shape 220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3, 2, 1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is Not A List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Convert Range to list</a:t>
            </a:r>
          </a:p>
        </p:txBody>
      </p:sp>
      <p:sp>
        <p:nvSpPr>
          <p:cNvPr id="227" name="Shape 227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list(range(3))</a:t>
            </a:r>
          </a:p>
        </p:txBody>
      </p:sp>
      <p:sp>
        <p:nvSpPr>
          <p:cNvPr id="228" name="Shape 228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[0, 1, 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232" name="Shape 23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37" name="Shape 237"/>
          <p:cNvSpPr/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41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45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newchalleng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1" name="Shape 25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4" name="Shape 254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7" name="Shape 257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58" name="Shape 258"/>
          <p:cNvSpPr/>
          <p:nvPr/>
        </p:nvSpPr>
        <p:spPr>
          <a:xfrm rot="12786029">
            <a:off x="6664552" y="5895469"/>
            <a:ext cx="217560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8826826" y="6146857"/>
            <a:ext cx="4040125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dictionary</a:t>
            </a:r>
          </a:p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62" name="Shape 262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65" name="Shape 265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66" name="Shape 266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0" name="Shape 270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3" name="Shape 273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this”+ 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82" name="Shape 182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6" name="Shape 276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value in </a:t>
            </a:r>
            <a:r>
              <a:rPr>
                <a:solidFill>
                  <a:schemeClr val="accent3"/>
                </a:solidFill>
              </a:rPr>
              <a:t>my_dict.values()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9" name="Shape 279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108176231_2889x1907_2_gradiatio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84" name="Shape 284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Classes and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 vs object</a:t>
            </a:r>
          </a:p>
        </p:txBody>
      </p:sp>
      <p:sp>
        <p:nvSpPr>
          <p:cNvPr id="288" name="Shape 28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class is a “blueprint” with empty slots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object is one occurrence, slots filled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291" name="Shape 29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93015" indent="-593015" defTabSz="490727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Like dictionary with guaranteed keys</a:t>
            </a:r>
          </a:p>
          <a:p>
            <a:pPr marL="593015" indent="-593015" defTabSz="490727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Can create methods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294" name="Shape 294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297" name="Shape 29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“Hi I’m 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300" name="Shape 30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Store data and methods together 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Can make code more intuitive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03" name="Shape 30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class</a:t>
            </a:r>
            <a:r>
              <a:t>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85" name="Shape 185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06" name="Shape 30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</a:t>
            </a:r>
            <a:r>
              <a:rPr>
                <a:solidFill>
                  <a:schemeClr val="accent3"/>
                </a:solidFill>
              </a:rPr>
              <a:t>Person</a:t>
            </a:r>
            <a:r>
              <a:t>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09" name="Shape 30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def</a:t>
            </a:r>
            <a:r>
              <a:t>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What is “self”??</a:t>
            </a:r>
          </a:p>
        </p:txBody>
      </p:sp>
      <p:sp>
        <p:nvSpPr>
          <p:cNvPr id="312" name="Shape 31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15358" indent="-515358" defTabSz="426466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Class is the cookie-cutter, self is the cookie</a:t>
            </a:r>
          </a:p>
          <a:p>
            <a:pPr marL="515358" indent="-515358" defTabSz="426466">
              <a:lnSpc>
                <a:spcPct val="200000"/>
              </a:lnSpc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First argument in any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15" name="Shape 315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18" name="Shape 31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19" name="Shape 319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7332119" y="2994518"/>
            <a:ext cx="40751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23" name="Shape 32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24" name="Shape 324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7332119" y="2994518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28" name="Shape 32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29" name="Shape 329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5900312" y="2488172"/>
            <a:ext cx="301371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33" name="Shape 33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4" name="Shape 334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5900312" y="2488172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38" name="Shape 33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1" name="Shape 34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42" name="Shape 342"/>
          <p:cNvSpPr/>
          <p:nvPr/>
        </p:nvSpPr>
        <p:spPr>
          <a:xfrm rot="12786029">
            <a:off x="5689039" y="7101561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7104112" y="7123965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88" name="Shape 188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6" name="Shape 34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47" name="Shape 347"/>
          <p:cNvSpPr/>
          <p:nvPr/>
        </p:nvSpPr>
        <p:spPr>
          <a:xfrm rot="12786029">
            <a:off x="4321002" y="7202898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5736075" y="7225301"/>
            <a:ext cx="72793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self[“name”] =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1" name="Shape 351"/>
          <p:cNvSpPr/>
          <p:nvPr/>
        </p:nvSpPr>
        <p:spPr>
          <a:xfrm>
            <a:off x="541866" y="3545416"/>
            <a:ext cx="121920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…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say_name(self):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 sz="4400"/>
              <a:t>print(self.name) 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4" name="Shape 354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7" name="Shape 35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58" name="Shape 358"/>
          <p:cNvSpPr/>
          <p:nvPr/>
        </p:nvSpPr>
        <p:spPr>
          <a:xfrm rot="12786029">
            <a:off x="3560981" y="5282358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4976054" y="5304761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2" name="Shape 362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5" name="Shape 365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66" name="Shape 366"/>
          <p:cNvSpPr/>
          <p:nvPr/>
        </p:nvSpPr>
        <p:spPr>
          <a:xfrm rot="10800000">
            <a:off x="6172200" y="46651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8018864" y="4728633"/>
            <a:ext cx="28712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72" name="Shape 372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For-loops</a:t>
            </a:r>
          </a:p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5" name="Shape 375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8" name="Shape 378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91" name="Shape 191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1" name="Shape 381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4" name="Shape 384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85" name="Shape 385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9" name="Shape 389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92" name="Shape 392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5" name="Shape 395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8" name="Shape 398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01" name="Shape 401"/>
          <p:cNvSpPr/>
          <p:nvPr/>
        </p:nvSpPr>
        <p:spPr>
          <a:xfrm>
            <a:off x="541866" y="3196166"/>
            <a:ext cx="1219200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75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94" name="Shape 194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</a:t>
            </a:r>
            <a:r>
              <a:rPr>
                <a:solidFill>
                  <a:schemeClr val="accent3"/>
                </a:solidFill>
              </a:rPr>
              <a:t>“fish”</a:t>
            </a:r>
            <a:r>
              <a:t>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“fish”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197" name="Shape 197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00" name="Shape 20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