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Noble Desktop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Uses of SQL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406400" y="403854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“Know your numbers” for any aspect of your business</a:t>
            </a:r>
          </a:p>
          <a:p>
            <a:pPr>
              <a:defRPr sz="5400"/>
            </a:pPr>
            <a:r>
              <a:t>Ensure backups are working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xfrm>
            <a:off x="2056093" y="3979487"/>
            <a:ext cx="8892615" cy="1794626"/>
          </a:xfrm>
          <a:prstGeom prst="rect">
            <a:avLst/>
          </a:prstGeom>
        </p:spPr>
        <p:txBody>
          <a:bodyPr/>
          <a:lstStyle>
            <a:lvl1pPr defTabSz="455675">
              <a:defRPr sz="13259"/>
            </a:lvl1pPr>
          </a:lstStyle>
          <a:p>
            <a:pPr/>
            <a:r>
              <a:t>Course 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2668331" y="846666"/>
            <a:ext cx="7185538" cy="1960663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sp>
        <p:nvSpPr>
          <p:cNvPr id="233" name="Shape 233"/>
          <p:cNvSpPr/>
          <p:nvPr>
            <p:ph type="body" idx="4294967295"/>
          </p:nvPr>
        </p:nvSpPr>
        <p:spPr>
          <a:xfrm>
            <a:off x="406400" y="2840797"/>
            <a:ext cx="12192000" cy="6311306"/>
          </a:xfrm>
          <a:prstGeom prst="rect">
            <a:avLst/>
          </a:prstGeom>
        </p:spPr>
        <p:txBody>
          <a:bodyPr/>
          <a:lstStyle/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15 minutes for lesson &amp; demo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15 minutes for exercise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Pause to review &amp; ask questions</a:t>
            </a:r>
          </a:p>
          <a:p>
            <a:pPr marL="677731" indent="-677731" defTabSz="560831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Rinse and repeat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Sessions 1 &amp; 2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406400" y="3610041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Connecting to a Database</a:t>
            </a:r>
          </a:p>
          <a:p>
            <a:pPr>
              <a:defRPr sz="5400"/>
            </a:pPr>
            <a:r>
              <a:t>Navigating the DBeaver GUI</a:t>
            </a:r>
          </a:p>
          <a:p>
            <a:pPr>
              <a:defRPr sz="5400"/>
            </a:pPr>
            <a:r>
              <a:t>Querying with basic filters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Sessions 3 &amp; 4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xfrm>
            <a:off x="406400" y="403854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Group by queries</a:t>
            </a:r>
          </a:p>
          <a:p>
            <a:pPr>
              <a:defRPr sz="5400"/>
            </a:pPr>
            <a:r>
              <a:t>Primary and foreign keys</a:t>
            </a:r>
          </a:p>
          <a:p>
            <a:pPr>
              <a:defRPr sz="5400"/>
            </a:pPr>
            <a:r>
              <a:t>Inner and outer joins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Sessions 5 &amp; 6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xfrm>
            <a:off x="406400" y="403854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Adding data to a database</a:t>
            </a:r>
          </a:p>
          <a:p>
            <a:pPr>
              <a:defRPr sz="5400"/>
            </a:pPr>
            <a:r>
              <a:t>Creating tables and views</a:t>
            </a:r>
          </a:p>
          <a:p>
            <a:pPr>
              <a:defRPr sz="5400"/>
            </a:pPr>
            <a:r>
              <a:t>Updates and deletes</a:t>
            </a:r>
          </a:p>
          <a:p>
            <a:pPr>
              <a:defRPr sz="5400"/>
            </a:pPr>
            <a:r>
              <a:t>Exporting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Out of scope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406400" y="403854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Database architecture</a:t>
            </a:r>
          </a:p>
          <a:p>
            <a:pPr>
              <a:defRPr sz="5400"/>
            </a:pPr>
            <a:r>
              <a:t>Performance optimization</a:t>
            </a:r>
          </a:p>
          <a:p>
            <a:pPr>
              <a:defRPr sz="5400"/>
            </a:pPr>
            <a:r>
              <a:t>Theoretical foundations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2373706" y="3191852"/>
            <a:ext cx="8257387" cy="4091485"/>
          </a:xfrm>
          <a:prstGeom prst="rect">
            <a:avLst/>
          </a:prstGeom>
        </p:spPr>
        <p:txBody>
          <a:bodyPr/>
          <a:lstStyle>
            <a:lvl1pPr defTabSz="479044">
              <a:defRPr sz="13939"/>
            </a:lvl1pPr>
          </a:lstStyle>
          <a:p>
            <a:pPr/>
            <a:r>
              <a:t>Connecting To a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365679" y="4402842"/>
            <a:ext cx="13556037" cy="4521201"/>
          </a:xfrm>
          <a:prstGeom prst="rect">
            <a:avLst/>
          </a:prstGeom>
        </p:spPr>
        <p:txBody>
          <a:bodyPr/>
          <a:lstStyle/>
          <a:p>
            <a:pPr>
              <a:defRPr sz="11500"/>
            </a:pPr>
            <a:r>
              <a:rPr>
                <a:solidFill>
                  <a:srgbClr val="A6AAA9"/>
                </a:solidFill>
              </a:rPr>
              <a:t>This</a:t>
            </a:r>
            <a:r>
              <a:t> </a:t>
            </a:r>
            <a:r>
              <a:t>will</a:t>
            </a:r>
            <a:r>
              <a:t> </a:t>
            </a:r>
            <a:r>
              <a:rPr>
                <a:solidFill>
                  <a:srgbClr val="A6AAA9"/>
                </a:solidFill>
              </a:rPr>
              <a:t>be on the test!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638" y="-1"/>
            <a:ext cx="10461524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9846" t="0" r="2984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</a:t>
            </a:r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Benefits of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High-Level view</a:t>
            </a:r>
          </a:p>
        </p:txBody>
      </p:sp>
      <p:pic>
        <p:nvPicPr>
          <p:cNvPr id="2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319" y="3883735"/>
            <a:ext cx="4063843" cy="384033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5010535" y="5168900"/>
            <a:ext cx="2983730" cy="914869"/>
          </a:xfrm>
          <a:prstGeom prst="leftRightArrow">
            <a:avLst>
              <a:gd name="adj1" fmla="val 32000"/>
              <a:gd name="adj2" fmla="val 6108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xfrm>
            <a:off x="1403097" y="7951023"/>
            <a:ext cx="2484287" cy="126195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Client</a:t>
            </a:r>
          </a:p>
        </p:txBody>
      </p:sp>
      <p:sp>
        <p:nvSpPr>
          <p:cNvPr id="257" name="Shape 257"/>
          <p:cNvSpPr/>
          <p:nvPr/>
        </p:nvSpPr>
        <p:spPr>
          <a:xfrm>
            <a:off x="7903574" y="7951023"/>
            <a:ext cx="4644747" cy="12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spcBef>
                <a:spcPts val="2800"/>
              </a:spcBef>
              <a:defRPr sz="6400"/>
            </a:lvl1pPr>
          </a:lstStyle>
          <a:p>
            <a:pPr/>
            <a:r>
              <a:t>Server/Host</a:t>
            </a:r>
          </a:p>
        </p:txBody>
      </p:sp>
      <p:sp>
        <p:nvSpPr>
          <p:cNvPr id="258" name="Shape 258"/>
          <p:cNvSpPr/>
          <p:nvPr/>
        </p:nvSpPr>
        <p:spPr>
          <a:xfrm>
            <a:off x="5493080" y="4293442"/>
            <a:ext cx="201864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A6AAA9"/>
                </a:solidFill>
              </a:defRPr>
            </a:lvl1pPr>
          </a:lstStyle>
          <a:p>
            <a:pPr/>
            <a:r>
              <a:t>Network</a:t>
            </a:r>
          </a:p>
        </p:txBody>
      </p:sp>
      <p:pic>
        <p:nvPicPr>
          <p:cNvPr id="2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7638" y="2684216"/>
            <a:ext cx="4063843" cy="4986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High-Level view</a:t>
            </a:r>
          </a:p>
        </p:txBody>
      </p:sp>
      <p:pic>
        <p:nvPicPr>
          <p:cNvPr id="2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3897" y="1938818"/>
            <a:ext cx="9511717" cy="7287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High-Level view</a:t>
            </a:r>
          </a:p>
        </p:txBody>
      </p:sp>
      <p:pic>
        <p:nvPicPr>
          <p:cNvPr id="2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319" y="3883735"/>
            <a:ext cx="4063843" cy="384033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/>
          <p:nvPr/>
        </p:nvSpPr>
        <p:spPr>
          <a:xfrm>
            <a:off x="5010535" y="5168900"/>
            <a:ext cx="2983730" cy="914869"/>
          </a:xfrm>
          <a:prstGeom prst="leftRightArrow">
            <a:avLst>
              <a:gd name="adj1" fmla="val 32000"/>
              <a:gd name="adj2" fmla="val 6108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Shape 267"/>
          <p:cNvSpPr/>
          <p:nvPr>
            <p:ph type="body" sz="quarter" idx="1"/>
          </p:nvPr>
        </p:nvSpPr>
        <p:spPr>
          <a:xfrm>
            <a:off x="1403097" y="7951023"/>
            <a:ext cx="2484287" cy="126195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pPr/>
            <a:r>
              <a:t>Client</a:t>
            </a:r>
          </a:p>
        </p:txBody>
      </p:sp>
      <p:sp>
        <p:nvSpPr>
          <p:cNvPr id="268" name="Shape 268"/>
          <p:cNvSpPr/>
          <p:nvPr/>
        </p:nvSpPr>
        <p:spPr>
          <a:xfrm>
            <a:off x="7903574" y="7951023"/>
            <a:ext cx="4644747" cy="12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spcBef>
                <a:spcPts val="2800"/>
              </a:spcBef>
              <a:defRPr sz="6400"/>
            </a:lvl1pPr>
          </a:lstStyle>
          <a:p>
            <a:pPr/>
            <a:r>
              <a:t>Server/Host</a:t>
            </a:r>
          </a:p>
        </p:txBody>
      </p:sp>
      <p:sp>
        <p:nvSpPr>
          <p:cNvPr id="269" name="Shape 269"/>
          <p:cNvSpPr/>
          <p:nvPr/>
        </p:nvSpPr>
        <p:spPr>
          <a:xfrm>
            <a:off x="5493080" y="4293442"/>
            <a:ext cx="201864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solidFill>
                  <a:srgbClr val="A6AAA9"/>
                </a:solidFill>
              </a:defRPr>
            </a:lvl1pPr>
          </a:lstStyle>
          <a:p>
            <a:pPr/>
            <a:r>
              <a:t>Network</a:t>
            </a:r>
          </a:p>
        </p:txBody>
      </p:sp>
      <p:pic>
        <p:nvPicPr>
          <p:cNvPr id="27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7638" y="2684216"/>
            <a:ext cx="4063843" cy="4986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High-Level view</a:t>
            </a:r>
          </a:p>
        </p:txBody>
      </p:sp>
      <p:pic>
        <p:nvPicPr>
          <p:cNvPr id="2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319" y="3883735"/>
            <a:ext cx="4063843" cy="3840330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5010535" y="5168900"/>
            <a:ext cx="2983730" cy="914869"/>
          </a:xfrm>
          <a:prstGeom prst="leftRightArrow">
            <a:avLst>
              <a:gd name="adj1" fmla="val 32000"/>
              <a:gd name="adj2" fmla="val 6108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5" name="Shape 275"/>
          <p:cNvSpPr/>
          <p:nvPr>
            <p:ph type="body" sz="quarter" idx="1"/>
          </p:nvPr>
        </p:nvSpPr>
        <p:spPr>
          <a:xfrm>
            <a:off x="873683" y="7808188"/>
            <a:ext cx="3543115" cy="126195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6400">
                <a:solidFill>
                  <a:schemeClr val="accent5"/>
                </a:solidFill>
              </a:defRPr>
            </a:lvl1pPr>
          </a:lstStyle>
          <a:p>
            <a:pPr/>
            <a:r>
              <a:t>DBeaver</a:t>
            </a:r>
          </a:p>
        </p:txBody>
      </p:sp>
      <p:sp>
        <p:nvSpPr>
          <p:cNvPr id="276" name="Shape 276"/>
          <p:cNvSpPr/>
          <p:nvPr/>
        </p:nvSpPr>
        <p:spPr>
          <a:xfrm>
            <a:off x="7903574" y="7951023"/>
            <a:ext cx="4644747" cy="12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spcBef>
                <a:spcPts val="2800"/>
              </a:spcBef>
              <a:defRPr sz="6400"/>
            </a:lvl1pPr>
          </a:lstStyle>
          <a:p>
            <a:pPr/>
            <a:r>
              <a:t>Server/Host</a:t>
            </a:r>
          </a:p>
        </p:txBody>
      </p:sp>
      <p:sp>
        <p:nvSpPr>
          <p:cNvPr id="277" name="Shape 277"/>
          <p:cNvSpPr/>
          <p:nvPr/>
        </p:nvSpPr>
        <p:spPr>
          <a:xfrm>
            <a:off x="5743651" y="4584699"/>
            <a:ext cx="15174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A6AAA9"/>
                </a:solidFill>
              </a:defRPr>
            </a:lvl1pPr>
          </a:lstStyle>
          <a:p>
            <a:pPr/>
            <a:r>
              <a:t>Network</a:t>
            </a:r>
          </a:p>
        </p:txBody>
      </p:sp>
      <p:pic>
        <p:nvPicPr>
          <p:cNvPr id="27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7638" y="2684216"/>
            <a:ext cx="4063843" cy="4986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96569" y="4546396"/>
            <a:ext cx="1261950" cy="1261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High-Level view</a:t>
            </a:r>
          </a:p>
        </p:txBody>
      </p:sp>
      <p:pic>
        <p:nvPicPr>
          <p:cNvPr id="28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319" y="3883735"/>
            <a:ext cx="4063843" cy="384033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5010535" y="5168900"/>
            <a:ext cx="2983730" cy="914869"/>
          </a:xfrm>
          <a:prstGeom prst="leftRightArrow">
            <a:avLst>
              <a:gd name="adj1" fmla="val 32000"/>
              <a:gd name="adj2" fmla="val 6108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xfrm>
            <a:off x="873683" y="7808188"/>
            <a:ext cx="3543115" cy="126195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6400">
                <a:solidFill>
                  <a:schemeClr val="accent5"/>
                </a:solidFill>
              </a:defRPr>
            </a:lvl1pPr>
          </a:lstStyle>
          <a:p>
            <a:pPr/>
            <a:r>
              <a:t>DBeaver</a:t>
            </a:r>
          </a:p>
        </p:txBody>
      </p:sp>
      <p:sp>
        <p:nvSpPr>
          <p:cNvPr id="285" name="Shape 285"/>
          <p:cNvSpPr/>
          <p:nvPr/>
        </p:nvSpPr>
        <p:spPr>
          <a:xfrm>
            <a:off x="5743651" y="4584699"/>
            <a:ext cx="15174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A6AAA9"/>
                </a:solidFill>
              </a:defRPr>
            </a:lvl1pPr>
          </a:lstStyle>
          <a:p>
            <a:pPr/>
            <a:r>
              <a:t>Network</a:t>
            </a:r>
          </a:p>
        </p:txBody>
      </p:sp>
      <p:pic>
        <p:nvPicPr>
          <p:cNvPr id="28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7638" y="2684216"/>
            <a:ext cx="4063843" cy="4986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96569" y="4546396"/>
            <a:ext cx="1261950" cy="1261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28803" y="4520071"/>
            <a:ext cx="2699600" cy="2785497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8690904" y="7808188"/>
            <a:ext cx="3337312" cy="12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</a:defRPr>
            </a:lvl1pPr>
          </a:lstStyle>
          <a:p>
            <a:pPr/>
            <a:r>
              <a:t>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High-level view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xfrm>
            <a:off x="406400" y="3492183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Client</a:t>
            </a:r>
          </a:p>
          <a:p>
            <a:pPr>
              <a:defRPr sz="5400"/>
            </a:pPr>
            <a:r>
              <a:t>Server/Host</a:t>
            </a:r>
          </a:p>
          <a:p>
            <a:pPr>
              <a:defRPr sz="5400"/>
            </a:pPr>
            <a:r>
              <a:t>DBeaver</a:t>
            </a:r>
          </a:p>
          <a:p>
            <a:pPr>
              <a:defRPr sz="5400"/>
            </a:pPr>
            <a:r>
              <a:t>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Server view</a:t>
            </a:r>
          </a:p>
        </p:txBody>
      </p:sp>
      <p:pic>
        <p:nvPicPr>
          <p:cNvPr id="295" name="pasted-image-filtered.png"/>
          <p:cNvPicPr>
            <a:picLocks noChangeAspect="1"/>
          </p:cNvPicPr>
          <p:nvPr/>
        </p:nvPicPr>
        <p:blipFill>
          <a:blip r:embed="rId2">
            <a:alphaModFix amt="39445"/>
            <a:extLst/>
          </a:blip>
          <a:srcRect l="0" t="0" r="0" b="0"/>
          <a:stretch>
            <a:fillRect/>
          </a:stretch>
        </p:blipFill>
        <p:spPr>
          <a:xfrm>
            <a:off x="5360495" y="1232112"/>
            <a:ext cx="5325990" cy="8233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Server view</a:t>
            </a:r>
          </a:p>
        </p:txBody>
      </p:sp>
      <p:pic>
        <p:nvPicPr>
          <p:cNvPr id="298" name="pasted-image-filtered.png"/>
          <p:cNvPicPr>
            <a:picLocks noChangeAspect="1"/>
          </p:cNvPicPr>
          <p:nvPr/>
        </p:nvPicPr>
        <p:blipFill>
          <a:blip r:embed="rId2">
            <a:alphaModFix amt="39445"/>
            <a:extLst/>
          </a:blip>
          <a:srcRect l="0" t="0" r="0" b="0"/>
          <a:stretch>
            <a:fillRect/>
          </a:stretch>
        </p:blipFill>
        <p:spPr>
          <a:xfrm>
            <a:off x="5360495" y="1232112"/>
            <a:ext cx="5325990" cy="823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4201" y="1939403"/>
            <a:ext cx="3574082" cy="3687803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hape 300"/>
          <p:cNvSpPr/>
          <p:nvPr>
            <p:ph type="body" sz="quarter" idx="1"/>
          </p:nvPr>
        </p:nvSpPr>
        <p:spPr>
          <a:xfrm>
            <a:off x="671326" y="2979085"/>
            <a:ext cx="3543115" cy="246194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6400">
                <a:solidFill>
                  <a:schemeClr val="accent5"/>
                </a:solidFill>
              </a:defRPr>
            </a:lvl1pPr>
          </a:lstStyle>
          <a:p>
            <a:pPr/>
            <a:r>
              <a:t>Postgres instance</a:t>
            </a:r>
          </a:p>
        </p:txBody>
      </p:sp>
      <p:sp>
        <p:nvSpPr>
          <p:cNvPr id="301" name="Shape 301"/>
          <p:cNvSpPr/>
          <p:nvPr/>
        </p:nvSpPr>
        <p:spPr>
          <a:xfrm>
            <a:off x="4313836" y="3236537"/>
            <a:ext cx="213555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Server view</a:t>
            </a:r>
          </a:p>
        </p:txBody>
      </p:sp>
      <p:pic>
        <p:nvPicPr>
          <p:cNvPr id="304" name="pasted-image-filtered.png"/>
          <p:cNvPicPr>
            <a:picLocks noChangeAspect="1"/>
          </p:cNvPicPr>
          <p:nvPr/>
        </p:nvPicPr>
        <p:blipFill>
          <a:blip r:embed="rId2">
            <a:alphaModFix amt="39445"/>
            <a:extLst/>
          </a:blip>
          <a:srcRect l="0" t="0" r="0" b="0"/>
          <a:stretch>
            <a:fillRect/>
          </a:stretch>
        </p:blipFill>
        <p:spPr>
          <a:xfrm>
            <a:off x="5360495" y="1232112"/>
            <a:ext cx="5325990" cy="823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4201" y="1939403"/>
            <a:ext cx="3574082" cy="3687803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>
            <a:off x="1044341" y="4419365"/>
            <a:ext cx="2983730" cy="914870"/>
          </a:xfrm>
          <a:prstGeom prst="leftRightArrow">
            <a:avLst>
              <a:gd name="adj1" fmla="val 32000"/>
              <a:gd name="adj2" fmla="val 6108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1777457" y="3775272"/>
            <a:ext cx="151749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A6AAA9"/>
                </a:solidFill>
              </a:defRPr>
            </a:lvl1pPr>
          </a:lstStyle>
          <a:p>
            <a:pPr/>
            <a:r>
              <a:t>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Server view</a:t>
            </a:r>
          </a:p>
        </p:txBody>
      </p:sp>
      <p:pic>
        <p:nvPicPr>
          <p:cNvPr id="310" name="pasted-image-filtered.png"/>
          <p:cNvPicPr>
            <a:picLocks noChangeAspect="1"/>
          </p:cNvPicPr>
          <p:nvPr/>
        </p:nvPicPr>
        <p:blipFill>
          <a:blip r:embed="rId2">
            <a:alphaModFix amt="39445"/>
            <a:extLst/>
          </a:blip>
          <a:srcRect l="0" t="0" r="0" b="0"/>
          <a:stretch>
            <a:fillRect/>
          </a:stretch>
        </p:blipFill>
        <p:spPr>
          <a:xfrm>
            <a:off x="5360495" y="1232112"/>
            <a:ext cx="5325990" cy="823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4201" y="1939403"/>
            <a:ext cx="3574082" cy="3687803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hape 312"/>
          <p:cNvSpPr/>
          <p:nvPr/>
        </p:nvSpPr>
        <p:spPr>
          <a:xfrm>
            <a:off x="417034" y="4277715"/>
            <a:ext cx="2983731" cy="914870"/>
          </a:xfrm>
          <a:prstGeom prst="leftRightArrow">
            <a:avLst>
              <a:gd name="adj1" fmla="val 32000"/>
              <a:gd name="adj2" fmla="val 6108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3" name="Shape 313"/>
          <p:cNvSpPr/>
          <p:nvPr>
            <p:ph type="body" sz="quarter" idx="1"/>
          </p:nvPr>
        </p:nvSpPr>
        <p:spPr>
          <a:xfrm>
            <a:off x="3524557" y="1633540"/>
            <a:ext cx="3543116" cy="246194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6400">
                <a:solidFill>
                  <a:schemeClr val="accent5"/>
                </a:solidFill>
              </a:defRPr>
            </a:lvl1pPr>
          </a:lstStyle>
          <a:p>
            <a:pPr/>
            <a:r>
              <a:t>Port</a:t>
            </a:r>
          </a:p>
        </p:txBody>
      </p:sp>
      <p:pic>
        <p:nvPicPr>
          <p:cNvPr id="314" name="phone clipart_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0540" y="3961975"/>
            <a:ext cx="1961866" cy="1546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755962" y="4021299"/>
            <a:ext cx="11492876" cy="3544939"/>
          </a:xfrm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pPr/>
            <a:r>
              <a:t>1. SQL is evergreen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hueOff val="262910"/>
            <a:satOff val="3867"/>
            <a:lumOff val="-1803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body" idx="13"/>
          </p:nvPr>
        </p:nvSpPr>
        <p:spPr>
          <a:xfrm>
            <a:off x="6236806" y="1836165"/>
            <a:ext cx="6705601" cy="7277101"/>
          </a:xfrm>
          <a:prstGeom prst="rect">
            <a:avLst/>
          </a:prstGeom>
        </p:spPr>
        <p:txBody>
          <a:bodyPr/>
          <a:lstStyle/>
          <a:p>
            <a:pPr/>
            <a:r>
              <a:t>“Port 5432?” </a:t>
            </a:r>
          </a:p>
          <a:p>
            <a:pPr/>
          </a:p>
          <a:p>
            <a:pPr/>
            <a:r>
              <a:t>“Yes, I’ll connect you to Postgres right away.”</a:t>
            </a:r>
          </a:p>
        </p:txBody>
      </p:sp>
      <p:pic>
        <p:nvPicPr>
          <p:cNvPr id="317" name="pasted-image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1875" t="0" r="21875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Server view</a:t>
            </a:r>
          </a:p>
        </p:txBody>
      </p:sp>
      <p:pic>
        <p:nvPicPr>
          <p:cNvPr id="320" name="pasted-image-filtered.png"/>
          <p:cNvPicPr>
            <a:picLocks noChangeAspect="1"/>
          </p:cNvPicPr>
          <p:nvPr/>
        </p:nvPicPr>
        <p:blipFill>
          <a:blip r:embed="rId2">
            <a:alphaModFix amt="39445"/>
            <a:extLst/>
          </a:blip>
          <a:srcRect l="0" t="0" r="0" b="0"/>
          <a:stretch>
            <a:fillRect/>
          </a:stretch>
        </p:blipFill>
        <p:spPr>
          <a:xfrm>
            <a:off x="5360495" y="1232112"/>
            <a:ext cx="5325990" cy="823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4201" y="1939403"/>
            <a:ext cx="3574082" cy="3687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7586" y="6074789"/>
            <a:ext cx="1967487" cy="2171522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hape 323"/>
          <p:cNvSpPr/>
          <p:nvPr>
            <p:ph type="body" sz="quarter" idx="1"/>
          </p:nvPr>
        </p:nvSpPr>
        <p:spPr>
          <a:xfrm>
            <a:off x="1420046" y="6481476"/>
            <a:ext cx="3995968" cy="13581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6400">
                <a:solidFill>
                  <a:schemeClr val="accent5"/>
                </a:solidFill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324" name="Shape 324"/>
          <p:cNvSpPr/>
          <p:nvPr/>
        </p:nvSpPr>
        <p:spPr>
          <a:xfrm>
            <a:off x="5503157" y="6560446"/>
            <a:ext cx="164728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Server view</a:t>
            </a:r>
          </a:p>
        </p:txBody>
      </p:sp>
      <p:pic>
        <p:nvPicPr>
          <p:cNvPr id="327" name="pasted-image-filtered.png"/>
          <p:cNvPicPr>
            <a:picLocks noChangeAspect="1"/>
          </p:cNvPicPr>
          <p:nvPr/>
        </p:nvPicPr>
        <p:blipFill>
          <a:blip r:embed="rId2">
            <a:alphaModFix amt="39445"/>
            <a:extLst/>
          </a:blip>
          <a:srcRect l="0" t="0" r="0" b="0"/>
          <a:stretch>
            <a:fillRect/>
          </a:stretch>
        </p:blipFill>
        <p:spPr>
          <a:xfrm>
            <a:off x="5360495" y="1232112"/>
            <a:ext cx="5325990" cy="823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4201" y="1939403"/>
            <a:ext cx="3574082" cy="3687803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>
            <p:ph type="body" sz="quarter" idx="1"/>
          </p:nvPr>
        </p:nvSpPr>
        <p:spPr>
          <a:xfrm>
            <a:off x="1076039" y="6481476"/>
            <a:ext cx="3995969" cy="1358149"/>
          </a:xfrm>
          <a:prstGeom prst="rect">
            <a:avLst/>
          </a:prstGeom>
        </p:spPr>
        <p:txBody>
          <a:bodyPr anchor="b"/>
          <a:lstStyle>
            <a:lvl1pPr marL="0" indent="0" defTabSz="578358">
              <a:spcBef>
                <a:spcPts val="2700"/>
              </a:spcBef>
              <a:buClrTx/>
              <a:buSzTx/>
              <a:buFontTx/>
              <a:buNone/>
              <a:defRPr sz="6336">
                <a:solidFill>
                  <a:schemeClr val="accent5"/>
                </a:solidFill>
              </a:defRPr>
            </a:lvl1pPr>
          </a:lstStyle>
          <a:p>
            <a:pPr/>
            <a:r>
              <a:t>Databases</a:t>
            </a:r>
          </a:p>
        </p:txBody>
      </p:sp>
      <p:pic>
        <p:nvPicPr>
          <p:cNvPr id="33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7586" y="6074789"/>
            <a:ext cx="1967487" cy="2171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00546" y="6074789"/>
            <a:ext cx="1967487" cy="2171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8776" y="6074789"/>
            <a:ext cx="1967487" cy="2171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Database view</a:t>
            </a:r>
          </a:p>
        </p:txBody>
      </p:sp>
      <p:pic>
        <p:nvPicPr>
          <p:cNvPr id="335" name="pasted-image.png"/>
          <p:cNvPicPr>
            <a:picLocks noChangeAspect="1"/>
          </p:cNvPicPr>
          <p:nvPr/>
        </p:nvPicPr>
        <p:blipFill>
          <a:blip r:embed="rId2">
            <a:alphaModFix amt="30530"/>
            <a:extLst/>
          </a:blip>
          <a:stretch>
            <a:fillRect/>
          </a:stretch>
        </p:blipFill>
        <p:spPr>
          <a:xfrm>
            <a:off x="3174752" y="2634722"/>
            <a:ext cx="6655296" cy="7345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Database view</a:t>
            </a:r>
          </a:p>
        </p:txBody>
      </p:sp>
      <p:pic>
        <p:nvPicPr>
          <p:cNvPr id="338" name="pasted-image.png"/>
          <p:cNvPicPr>
            <a:picLocks noChangeAspect="1"/>
          </p:cNvPicPr>
          <p:nvPr/>
        </p:nvPicPr>
        <p:blipFill>
          <a:blip r:embed="rId2">
            <a:alphaModFix amt="30530"/>
            <a:extLst/>
          </a:blip>
          <a:stretch>
            <a:fillRect/>
          </a:stretch>
        </p:blipFill>
        <p:spPr>
          <a:xfrm>
            <a:off x="3174752" y="2634722"/>
            <a:ext cx="6655296" cy="7345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7651" y="5347986"/>
            <a:ext cx="1929497" cy="1918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/>
          <p:nvPr>
            <p:ph type="body" sz="quarter" idx="1"/>
          </p:nvPr>
        </p:nvSpPr>
        <p:spPr>
          <a:xfrm>
            <a:off x="9838090" y="4741003"/>
            <a:ext cx="3047105" cy="3132803"/>
          </a:xfrm>
          <a:prstGeom prst="rect">
            <a:avLst/>
          </a:prstGeom>
        </p:spPr>
        <p:txBody>
          <a:bodyPr anchor="b"/>
          <a:lstStyle>
            <a:lvl1pPr marL="0" indent="0" defTabSz="531622">
              <a:spcBef>
                <a:spcPts val="2500"/>
              </a:spcBef>
              <a:buClrTx/>
              <a:buSzTx/>
              <a:buFontTx/>
              <a:buNone/>
              <a:defRPr sz="5824">
                <a:solidFill>
                  <a:schemeClr val="accent5"/>
                </a:solidFill>
              </a:defRPr>
            </a:lvl1pPr>
          </a:lstStyle>
          <a:p>
            <a:pPr/>
            <a:r>
              <a:t>Table aka Relation</a:t>
            </a:r>
          </a:p>
        </p:txBody>
      </p:sp>
      <p:sp>
        <p:nvSpPr>
          <p:cNvPr id="341" name="Shape 341"/>
          <p:cNvSpPr/>
          <p:nvPr/>
        </p:nvSpPr>
        <p:spPr>
          <a:xfrm rot="10800000">
            <a:off x="7619367" y="5672404"/>
            <a:ext cx="213555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pasted-image.png"/>
          <p:cNvPicPr>
            <a:picLocks noChangeAspect="1"/>
          </p:cNvPicPr>
          <p:nvPr/>
        </p:nvPicPr>
        <p:blipFill>
          <a:blip r:embed="rId2">
            <a:alphaModFix amt="30530"/>
            <a:extLst/>
          </a:blip>
          <a:stretch>
            <a:fillRect/>
          </a:stretch>
        </p:blipFill>
        <p:spPr>
          <a:xfrm>
            <a:off x="3174752" y="2634722"/>
            <a:ext cx="6655296" cy="7345476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/>
          <p:cNvSpPr/>
          <p:nvPr/>
        </p:nvSpPr>
        <p:spPr>
          <a:xfrm>
            <a:off x="3924774" y="4848870"/>
            <a:ext cx="5155252" cy="350912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5" name="Shape 34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Database view</a:t>
            </a:r>
          </a:p>
        </p:txBody>
      </p:sp>
      <p:pic>
        <p:nvPicPr>
          <p:cNvPr id="34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4453" y="5347986"/>
            <a:ext cx="1929497" cy="1918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7379" y="5347986"/>
            <a:ext cx="1929496" cy="191883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>
            <p:ph type="body" sz="quarter" idx="1"/>
          </p:nvPr>
        </p:nvSpPr>
        <p:spPr>
          <a:xfrm>
            <a:off x="9655969" y="4741003"/>
            <a:ext cx="2958890" cy="3132803"/>
          </a:xfrm>
          <a:prstGeom prst="rect">
            <a:avLst/>
          </a:prstGeom>
        </p:spPr>
        <p:txBody>
          <a:bodyPr anchor="b"/>
          <a:lstStyle>
            <a:lvl1pPr marL="0" indent="0" defTabSz="531622">
              <a:spcBef>
                <a:spcPts val="2500"/>
              </a:spcBef>
              <a:buClrTx/>
              <a:buSzTx/>
              <a:buFontTx/>
              <a:buNone/>
              <a:defRPr sz="5824">
                <a:solidFill>
                  <a:schemeClr val="accent5"/>
                </a:solidFill>
              </a:defRPr>
            </a:lvl1pPr>
          </a:lstStyle>
          <a:p>
            <a:pPr/>
            <a:r>
              <a:t>Schema = set of tables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638" y="-1"/>
            <a:ext cx="10461524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xfrm>
            <a:off x="4621535" y="4038600"/>
            <a:ext cx="3761730" cy="4521200"/>
          </a:xfrm>
          <a:prstGeom prst="rect">
            <a:avLst/>
          </a:prstGeom>
        </p:spPr>
        <p:txBody>
          <a:bodyPr/>
          <a:lstStyle/>
          <a:p>
            <a:pPr/>
            <a:r>
              <a:t>Quiz!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154824" y="4038600"/>
            <a:ext cx="12695152" cy="45212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2800"/>
              </a:spcBef>
              <a:defRPr sz="15000"/>
            </a:lvl1pPr>
          </a:lstStyle>
          <a:p>
            <a:pPr/>
            <a:r>
              <a:t>DBeaver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DBeaver Interface</a:t>
            </a:r>
          </a:p>
        </p:txBody>
      </p:sp>
      <p:sp>
        <p:nvSpPr>
          <p:cNvPr id="357" name="Shape 357"/>
          <p:cNvSpPr/>
          <p:nvPr>
            <p:ph type="body" idx="1"/>
          </p:nvPr>
        </p:nvSpPr>
        <p:spPr>
          <a:xfrm>
            <a:off x="406400" y="3714776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Browse the tables within a database</a:t>
            </a:r>
          </a:p>
          <a:p>
            <a:pPr>
              <a:defRPr sz="5400"/>
            </a:pPr>
            <a:r>
              <a:t>Execute a query</a:t>
            </a:r>
          </a:p>
          <a:p>
            <a:pPr>
              <a:defRPr sz="5400"/>
            </a:pPr>
            <a:r>
              <a:t>See the resulting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SQL History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406400" y="403854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Original spec from 1974</a:t>
            </a:r>
          </a:p>
          <a:p>
            <a:pPr>
              <a:defRPr sz="5400"/>
            </a:pPr>
            <a:r>
              <a:t>Main features largely unchanged!</a:t>
            </a:r>
          </a:p>
          <a:p>
            <a:pPr>
              <a:defRPr sz="5400"/>
            </a:pPr>
            <a:r>
              <a:t>By contrast, JS changes every year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61" name="Shape 3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62" name="dbeaver-screensh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48" y="-1"/>
            <a:ext cx="179197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hape 363"/>
          <p:cNvSpPr/>
          <p:nvPr/>
        </p:nvSpPr>
        <p:spPr>
          <a:xfrm>
            <a:off x="11158" y="691326"/>
            <a:ext cx="3458679" cy="6108701"/>
          </a:xfrm>
          <a:prstGeom prst="rect">
            <a:avLst/>
          </a:prstGeom>
          <a:solidFill>
            <a:schemeClr val="accent4">
              <a:alpha val="4018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67" name="Shape 3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68" name="dbeaver-screensh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48" y="-1"/>
            <a:ext cx="179197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Shape 369"/>
          <p:cNvSpPr/>
          <p:nvPr/>
        </p:nvSpPr>
        <p:spPr>
          <a:xfrm>
            <a:off x="11158" y="691326"/>
            <a:ext cx="3458679" cy="6108701"/>
          </a:xfrm>
          <a:prstGeom prst="rect">
            <a:avLst/>
          </a:prstGeom>
          <a:solidFill>
            <a:schemeClr val="accent4">
              <a:alpha val="4018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5333316" y="1852537"/>
            <a:ext cx="4615624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database navigator</a:t>
            </a:r>
          </a:p>
        </p:txBody>
      </p:sp>
      <p:sp>
        <p:nvSpPr>
          <p:cNvPr id="371" name="Shape 371"/>
          <p:cNvSpPr/>
          <p:nvPr/>
        </p:nvSpPr>
        <p:spPr>
          <a:xfrm rot="10800000">
            <a:off x="3626719" y="273641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74" name="Shape 3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75" name="Shape 3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76" name="dbeaver-screensh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48" y="-1"/>
            <a:ext cx="179197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hape 377"/>
          <p:cNvSpPr/>
          <p:nvPr/>
        </p:nvSpPr>
        <p:spPr>
          <a:xfrm>
            <a:off x="3500417" y="709419"/>
            <a:ext cx="9464371" cy="4679553"/>
          </a:xfrm>
          <a:prstGeom prst="rect">
            <a:avLst/>
          </a:prstGeom>
          <a:solidFill>
            <a:schemeClr val="accent4">
              <a:alpha val="4018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80" name="Shape 3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81" name="Shape 3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82" name="dbeaver-screensh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48" y="-1"/>
            <a:ext cx="179197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Shape 383"/>
          <p:cNvSpPr/>
          <p:nvPr/>
        </p:nvSpPr>
        <p:spPr>
          <a:xfrm>
            <a:off x="3500417" y="709419"/>
            <a:ext cx="9464371" cy="4679553"/>
          </a:xfrm>
          <a:prstGeom prst="rect">
            <a:avLst/>
          </a:prstGeom>
          <a:solidFill>
            <a:schemeClr val="accent4">
              <a:alpha val="4018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496987" y="2020495"/>
            <a:ext cx="4615624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SQL editor</a:t>
            </a:r>
          </a:p>
        </p:txBody>
      </p:sp>
      <p:sp>
        <p:nvSpPr>
          <p:cNvPr id="385" name="Shape 385"/>
          <p:cNvSpPr/>
          <p:nvPr/>
        </p:nvSpPr>
        <p:spPr>
          <a:xfrm>
            <a:off x="1724565" y="4233853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88" name="Shape 3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89" name="Shape 3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90" name="dbeaver-screensh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48" y="-1"/>
            <a:ext cx="179197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/>
          <p:nvPr/>
        </p:nvSpPr>
        <p:spPr>
          <a:xfrm>
            <a:off x="3561632" y="5508904"/>
            <a:ext cx="9453530" cy="3580949"/>
          </a:xfrm>
          <a:prstGeom prst="rect">
            <a:avLst/>
          </a:prstGeom>
          <a:solidFill>
            <a:schemeClr val="accent4">
              <a:alpha val="4018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94" name="Shape 3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95" name="Shape 3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96" name="dbeaver-screensh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48" y="-1"/>
            <a:ext cx="179197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/>
          <p:nvPr/>
        </p:nvSpPr>
        <p:spPr>
          <a:xfrm>
            <a:off x="3561632" y="5508904"/>
            <a:ext cx="9453530" cy="3580949"/>
          </a:xfrm>
          <a:prstGeom prst="rect">
            <a:avLst/>
          </a:prstGeom>
          <a:solidFill>
            <a:schemeClr val="accent4">
              <a:alpha val="4018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34273" y="3848099"/>
            <a:ext cx="4615624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6000"/>
              <a:t>Results</a:t>
            </a:r>
            <a:r>
              <a:t> panel</a:t>
            </a:r>
          </a:p>
        </p:txBody>
      </p:sp>
      <p:sp>
        <p:nvSpPr>
          <p:cNvPr id="399" name="Shape 399"/>
          <p:cNvSpPr/>
          <p:nvPr/>
        </p:nvSpPr>
        <p:spPr>
          <a:xfrm>
            <a:off x="1684093" y="5953886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1466126" y="4038600"/>
            <a:ext cx="10933145" cy="4521200"/>
          </a:xfrm>
          <a:prstGeom prst="rect">
            <a:avLst/>
          </a:prstGeom>
        </p:spPr>
        <p:txBody>
          <a:bodyPr/>
          <a:lstStyle/>
          <a:p>
            <a:pPr/>
            <a:r>
              <a:t>Walkthrough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Select Statement</a:t>
            </a:r>
          </a:p>
        </p:txBody>
      </p:sp>
      <p:sp>
        <p:nvSpPr>
          <p:cNvPr id="404" name="Shape 404"/>
          <p:cNvSpPr/>
          <p:nvPr/>
        </p:nvSpPr>
        <p:spPr>
          <a:xfrm>
            <a:off x="462014" y="4438650"/>
            <a:ext cx="1179510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* FROM products;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Select Statement</a:t>
            </a:r>
          </a:p>
        </p:txBody>
      </p:sp>
      <p:sp>
        <p:nvSpPr>
          <p:cNvPr id="407" name="Shape 407"/>
          <p:cNvSpPr/>
          <p:nvPr/>
        </p:nvSpPr>
        <p:spPr>
          <a:xfrm>
            <a:off x="462014" y="4438650"/>
            <a:ext cx="1179510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* FROM products;</a:t>
            </a:r>
          </a:p>
        </p:txBody>
      </p:sp>
      <p:sp>
        <p:nvSpPr>
          <p:cNvPr id="408" name="Shape 408"/>
          <p:cNvSpPr/>
          <p:nvPr/>
        </p:nvSpPr>
        <p:spPr>
          <a:xfrm>
            <a:off x="5548373" y="7427916"/>
            <a:ext cx="255309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table</a:t>
            </a:r>
          </a:p>
        </p:txBody>
      </p:sp>
      <p:sp>
        <p:nvSpPr>
          <p:cNvPr id="409" name="Shape 409"/>
          <p:cNvSpPr/>
          <p:nvPr/>
        </p:nvSpPr>
        <p:spPr>
          <a:xfrm rot="16200000">
            <a:off x="6014530" y="603068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Select Statement with Limit</a:t>
            </a:r>
          </a:p>
        </p:txBody>
      </p:sp>
      <p:sp>
        <p:nvSpPr>
          <p:cNvPr id="412" name="Shape 412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LIMIT 100;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591974" y="3933791"/>
            <a:ext cx="11820853" cy="3259040"/>
          </a:xfrm>
          <a:prstGeom prst="rect">
            <a:avLst/>
          </a:prstGeom>
        </p:spPr>
        <p:txBody>
          <a:bodyPr/>
          <a:lstStyle>
            <a:lvl1pPr defTabSz="572516">
              <a:defRPr sz="13720"/>
            </a:lvl1pPr>
          </a:lstStyle>
          <a:p>
            <a:pPr/>
            <a:r>
              <a:t>2. SQL is consistent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Specifying Columns</a:t>
            </a:r>
          </a:p>
        </p:txBody>
      </p:sp>
      <p:sp>
        <p:nvSpPr>
          <p:cNvPr id="415" name="Shape 415"/>
          <p:cNvSpPr/>
          <p:nvPr/>
        </p:nvSpPr>
        <p:spPr>
          <a:xfrm>
            <a:off x="462014" y="4438650"/>
            <a:ext cx="121920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title, price FROM products;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Specifying Columns</a:t>
            </a:r>
          </a:p>
        </p:txBody>
      </p:sp>
      <p:sp>
        <p:nvSpPr>
          <p:cNvPr id="418" name="Shape 418"/>
          <p:cNvSpPr/>
          <p:nvPr/>
        </p:nvSpPr>
        <p:spPr>
          <a:xfrm>
            <a:off x="462014" y="4438650"/>
            <a:ext cx="121920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title, price FROM products;</a:t>
            </a:r>
          </a:p>
        </p:txBody>
      </p:sp>
      <p:sp>
        <p:nvSpPr>
          <p:cNvPr id="419" name="Shape 419"/>
          <p:cNvSpPr/>
          <p:nvPr/>
        </p:nvSpPr>
        <p:spPr>
          <a:xfrm>
            <a:off x="4663335" y="7407511"/>
            <a:ext cx="30408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column</a:t>
            </a:r>
          </a:p>
        </p:txBody>
      </p:sp>
      <p:sp>
        <p:nvSpPr>
          <p:cNvPr id="420" name="Shape 420"/>
          <p:cNvSpPr/>
          <p:nvPr/>
        </p:nvSpPr>
        <p:spPr>
          <a:xfrm rot="16200000">
            <a:off x="5373372" y="603068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Distinct </a:t>
            </a:r>
          </a:p>
        </p:txBody>
      </p:sp>
      <p:sp>
        <p:nvSpPr>
          <p:cNvPr id="423" name="Shape 423"/>
          <p:cNvSpPr/>
          <p:nvPr/>
        </p:nvSpPr>
        <p:spPr>
          <a:xfrm>
            <a:off x="304799" y="4438650"/>
            <a:ext cx="1330725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DISTINCT price FROM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xfrm>
            <a:off x="2477910" y="4180249"/>
            <a:ext cx="10933145" cy="4521201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Filtering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430" name="Shape 430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Who spent </a:t>
            </a:r>
            <a:r>
              <a:rPr>
                <a:solidFill>
                  <a:schemeClr val="accent3"/>
                </a:solidFill>
              </a:rPr>
              <a:t>more than $500? </a:t>
            </a:r>
            <a:endParaRPr>
              <a:solidFill>
                <a:schemeClr val="accent3"/>
              </a:solidFill>
            </a:endParaR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were </a:t>
            </a:r>
            <a:r>
              <a:rPr>
                <a:solidFill>
                  <a:schemeClr val="accent3"/>
                </a:solidFill>
              </a:rPr>
              <a:t>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 Type</a:t>
            </a:r>
          </a:p>
        </p:txBody>
      </p:sp>
      <p:sp>
        <p:nvSpPr>
          <p:cNvPr id="433" name="Shape 433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Assigned to each column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Determines what kinds of queries  you can 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Numeric Types</a:t>
            </a:r>
          </a:p>
        </p:txBody>
      </p:sp>
      <p:sp>
        <p:nvSpPr>
          <p:cNvPr id="436" name="Shape 436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int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smallint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float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numeric,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Numeric Filter: Less than</a:t>
            </a:r>
          </a:p>
        </p:txBody>
      </p:sp>
      <p:sp>
        <p:nvSpPr>
          <p:cNvPr id="439" name="Shape 439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</a:t>
            </a:r>
            <a:r>
              <a:t> 1000;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 defTabSz="537463">
              <a:spcBef>
                <a:spcPts val="2500"/>
              </a:spcBef>
              <a:defRPr sz="7360"/>
            </a:lvl1pPr>
          </a:lstStyle>
          <a:p>
            <a:pPr/>
            <a:r>
              <a:t>Numeric Filter: Less than or equal to</a:t>
            </a:r>
          </a:p>
        </p:txBody>
      </p:sp>
      <p:sp>
        <p:nvSpPr>
          <p:cNvPr id="442" name="Shape 442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&lt;=</a:t>
            </a:r>
            <a:r>
              <a:t> 1000;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Flavors of SQL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xfrm>
            <a:off x="406400" y="403854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“Know your numbers” for any aspect of your business</a:t>
            </a:r>
          </a:p>
          <a:p>
            <a:pPr>
              <a:defRPr sz="5400"/>
            </a:pPr>
            <a:r>
              <a:t>Fix mistakes in database</a:t>
            </a:r>
          </a:p>
          <a:p>
            <a:pPr>
              <a:defRPr sz="5400"/>
            </a:pPr>
            <a:r>
              <a:t>Create backups of your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 defTabSz="537463">
              <a:spcBef>
                <a:spcPts val="2500"/>
              </a:spcBef>
              <a:defRPr sz="7360"/>
            </a:lvl1pPr>
          </a:lstStyle>
          <a:p>
            <a:pPr/>
            <a:r>
              <a:t>Numeric Filter: Less than or equal to</a:t>
            </a:r>
          </a:p>
        </p:txBody>
      </p:sp>
      <p:sp>
        <p:nvSpPr>
          <p:cNvPr id="445" name="Shape 445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&lt;=</a:t>
            </a:r>
            <a:r>
              <a:t> 1000;</a:t>
            </a:r>
          </a:p>
        </p:txBody>
      </p:sp>
      <p:sp>
        <p:nvSpPr>
          <p:cNvPr id="446" name="Shape 446"/>
          <p:cNvSpPr/>
          <p:nvPr/>
        </p:nvSpPr>
        <p:spPr>
          <a:xfrm>
            <a:off x="2349085" y="7693527"/>
            <a:ext cx="648909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equals goes after</a:t>
            </a:r>
          </a:p>
        </p:txBody>
      </p:sp>
      <p:sp>
        <p:nvSpPr>
          <p:cNvPr id="447" name="Shape 447"/>
          <p:cNvSpPr/>
          <p:nvPr/>
        </p:nvSpPr>
        <p:spPr>
          <a:xfrm rot="16200000">
            <a:off x="4463749" y="651498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Numeric Filter: in</a:t>
            </a:r>
          </a:p>
        </p:txBody>
      </p:sp>
      <p:sp>
        <p:nvSpPr>
          <p:cNvPr id="450" name="Shape 450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(9.99, 15.99);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1421637" y="4115912"/>
            <a:ext cx="10161526" cy="2156749"/>
          </a:xfrm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pPr/>
            <a:r>
              <a:t>3. SQL is Narrow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SQL Use case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406400" y="403854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Only one purpose: querying data</a:t>
            </a:r>
          </a:p>
          <a:p>
            <a:pPr>
              <a:defRPr sz="5400"/>
            </a:pPr>
            <a:r>
              <a:t>Can be mastered in weeks</a:t>
            </a:r>
          </a:p>
          <a:p>
            <a:pPr>
              <a:defRPr sz="5400"/>
            </a:pPr>
            <a:r>
              <a:t>Learning other languages is a never-ending journey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1765643" y="3218903"/>
            <a:ext cx="11820853" cy="3315794"/>
          </a:xfrm>
          <a:prstGeom prst="rect">
            <a:avLst/>
          </a:prstGeom>
        </p:spPr>
        <p:txBody>
          <a:bodyPr/>
          <a:lstStyle/>
          <a:p>
            <a:pPr defTabSz="432308">
              <a:defRPr sz="12580"/>
            </a:pPr>
            <a:r>
              <a:t>4. SQL is essential </a:t>
            </a:r>
          </a:p>
          <a:p>
            <a:pPr defTabSz="432308">
              <a:defRPr sz="12580"/>
            </a:pPr>
            <a:r>
              <a:t>to business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