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Noble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Brian</a:t>
            </a:r>
          </a:p>
        </p:txBody>
      </p:sp>
      <p:sp>
        <p:nvSpPr>
          <p:cNvPr id="236" name="Shape 236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‘B%’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Brian</a:t>
            </a:r>
          </a:p>
        </p:txBody>
      </p:sp>
      <p:sp>
        <p:nvSpPr>
          <p:cNvPr id="239" name="Shape 239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‘B%’</a:t>
            </a:r>
          </a:p>
        </p:txBody>
      </p:sp>
      <p:sp>
        <p:nvSpPr>
          <p:cNvPr id="240" name="Shape 240"/>
          <p:cNvSpPr/>
          <p:nvPr/>
        </p:nvSpPr>
        <p:spPr>
          <a:xfrm rot="2700000">
            <a:off x="42115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Shape 241"/>
          <p:cNvSpPr/>
          <p:nvPr/>
        </p:nvSpPr>
        <p:spPr>
          <a:xfrm rot="18900000">
            <a:off x="34650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Brian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bob</a:t>
            </a:r>
          </a:p>
        </p:txBody>
      </p:sp>
      <p:sp>
        <p:nvSpPr>
          <p:cNvPr id="244" name="Shape 244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‘B%’</a:t>
            </a:r>
          </a:p>
        </p:txBody>
      </p:sp>
      <p:sp>
        <p:nvSpPr>
          <p:cNvPr id="245" name="Shape 245"/>
          <p:cNvSpPr/>
          <p:nvPr/>
        </p:nvSpPr>
        <p:spPr>
          <a:xfrm rot="2700000">
            <a:off x="42115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Shape 246"/>
          <p:cNvSpPr/>
          <p:nvPr/>
        </p:nvSpPr>
        <p:spPr>
          <a:xfrm rot="18900000">
            <a:off x="34650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Brian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bob</a:t>
            </a:r>
          </a:p>
        </p:txBody>
      </p:sp>
      <p:sp>
        <p:nvSpPr>
          <p:cNvPr id="249" name="Shape 249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‘B%’</a:t>
            </a:r>
          </a:p>
        </p:txBody>
      </p:sp>
      <p:sp>
        <p:nvSpPr>
          <p:cNvPr id="250" name="Shape 250"/>
          <p:cNvSpPr/>
          <p:nvPr/>
        </p:nvSpPr>
        <p:spPr>
          <a:xfrm rot="18900000">
            <a:off x="3272931" y="4745033"/>
            <a:ext cx="266890" cy="162801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1" name="Shape 251"/>
          <p:cNvSpPr/>
          <p:nvPr/>
        </p:nvSpPr>
        <p:spPr>
          <a:xfrm rot="2700000">
            <a:off x="3266893" y="4708201"/>
            <a:ext cx="278967" cy="17016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Shape 252"/>
          <p:cNvSpPr/>
          <p:nvPr/>
        </p:nvSpPr>
        <p:spPr>
          <a:xfrm rot="2700000">
            <a:off x="42115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Shape 253"/>
          <p:cNvSpPr/>
          <p:nvPr/>
        </p:nvSpPr>
        <p:spPr>
          <a:xfrm rot="18900000">
            <a:off x="34650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marty</a:t>
            </a:r>
          </a:p>
        </p:txBody>
      </p:sp>
      <p:sp>
        <p:nvSpPr>
          <p:cNvPr id="256" name="Shape 256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‘___ty’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marty</a:t>
            </a:r>
          </a:p>
        </p:txBody>
      </p:sp>
      <p:sp>
        <p:nvSpPr>
          <p:cNvPr id="259" name="Shape 259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‘___ty’</a:t>
            </a:r>
          </a:p>
        </p:txBody>
      </p:sp>
      <p:sp>
        <p:nvSpPr>
          <p:cNvPr id="260" name="Shape 260"/>
          <p:cNvSpPr/>
          <p:nvPr/>
        </p:nvSpPr>
        <p:spPr>
          <a:xfrm rot="2700000">
            <a:off x="45544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1" name="Shape 261"/>
          <p:cNvSpPr/>
          <p:nvPr/>
        </p:nvSpPr>
        <p:spPr>
          <a:xfrm rot="18900000">
            <a:off x="38079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marty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floaty</a:t>
            </a:r>
          </a:p>
        </p:txBody>
      </p:sp>
      <p:sp>
        <p:nvSpPr>
          <p:cNvPr id="264" name="Shape 264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‘___ty’</a:t>
            </a:r>
          </a:p>
        </p:txBody>
      </p:sp>
      <p:sp>
        <p:nvSpPr>
          <p:cNvPr id="265" name="Shape 265"/>
          <p:cNvSpPr/>
          <p:nvPr/>
        </p:nvSpPr>
        <p:spPr>
          <a:xfrm rot="2700000">
            <a:off x="45290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Shape 266"/>
          <p:cNvSpPr/>
          <p:nvPr/>
        </p:nvSpPr>
        <p:spPr>
          <a:xfrm rot="18900000">
            <a:off x="37825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marty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floaty</a:t>
            </a:r>
          </a:p>
        </p:txBody>
      </p:sp>
      <p:sp>
        <p:nvSpPr>
          <p:cNvPr id="269" name="Shape 269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‘___ty’</a:t>
            </a:r>
          </a:p>
        </p:txBody>
      </p:sp>
      <p:sp>
        <p:nvSpPr>
          <p:cNvPr id="270" name="Shape 270"/>
          <p:cNvSpPr/>
          <p:nvPr/>
        </p:nvSpPr>
        <p:spPr>
          <a:xfrm rot="2700000">
            <a:off x="45290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1" name="Shape 271"/>
          <p:cNvSpPr/>
          <p:nvPr/>
        </p:nvSpPr>
        <p:spPr>
          <a:xfrm rot="18900000">
            <a:off x="37825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Shape 272"/>
          <p:cNvSpPr/>
          <p:nvPr/>
        </p:nvSpPr>
        <p:spPr>
          <a:xfrm rot="18900000">
            <a:off x="3966702" y="4806248"/>
            <a:ext cx="266890" cy="162801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Shape 273"/>
          <p:cNvSpPr/>
          <p:nvPr/>
        </p:nvSpPr>
        <p:spPr>
          <a:xfrm rot="2700000">
            <a:off x="3960664" y="4769416"/>
            <a:ext cx="278966" cy="17016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marty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floaty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Batty</a:t>
            </a:r>
          </a:p>
        </p:txBody>
      </p:sp>
      <p:sp>
        <p:nvSpPr>
          <p:cNvPr id="276" name="Shape 276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‘___ty’</a:t>
            </a:r>
          </a:p>
        </p:txBody>
      </p:sp>
      <p:sp>
        <p:nvSpPr>
          <p:cNvPr id="277" name="Shape 277"/>
          <p:cNvSpPr/>
          <p:nvPr/>
        </p:nvSpPr>
        <p:spPr>
          <a:xfrm rot="18900000">
            <a:off x="3966702" y="4806248"/>
            <a:ext cx="266890" cy="162801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/>
          <p:nvPr/>
        </p:nvSpPr>
        <p:spPr>
          <a:xfrm rot="2700000">
            <a:off x="3960664" y="4769416"/>
            <a:ext cx="278966" cy="17016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9" name="Shape 279"/>
          <p:cNvSpPr/>
          <p:nvPr/>
        </p:nvSpPr>
        <p:spPr>
          <a:xfrm rot="2700000">
            <a:off x="45290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0" name="Shape 280"/>
          <p:cNvSpPr/>
          <p:nvPr/>
        </p:nvSpPr>
        <p:spPr>
          <a:xfrm rot="18900000">
            <a:off x="37825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marty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floaty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Batty</a:t>
            </a:r>
          </a:p>
        </p:txBody>
      </p:sp>
      <p:sp>
        <p:nvSpPr>
          <p:cNvPr id="283" name="Shape 283"/>
          <p:cNvSpPr/>
          <p:nvPr/>
        </p:nvSpPr>
        <p:spPr>
          <a:xfrm>
            <a:off x="554091" y="1729582"/>
            <a:ext cx="109259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… WHERE name LIKE ‘___ty’</a:t>
            </a:r>
          </a:p>
        </p:txBody>
      </p:sp>
      <p:sp>
        <p:nvSpPr>
          <p:cNvPr id="284" name="Shape 284"/>
          <p:cNvSpPr/>
          <p:nvPr/>
        </p:nvSpPr>
        <p:spPr>
          <a:xfrm rot="18900000">
            <a:off x="3966702" y="4806248"/>
            <a:ext cx="266890" cy="162801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5" name="Shape 285"/>
          <p:cNvSpPr/>
          <p:nvPr/>
        </p:nvSpPr>
        <p:spPr>
          <a:xfrm rot="2700000">
            <a:off x="3960664" y="4769416"/>
            <a:ext cx="278966" cy="17016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Shape 286"/>
          <p:cNvSpPr/>
          <p:nvPr/>
        </p:nvSpPr>
        <p:spPr>
          <a:xfrm rot="2700000">
            <a:off x="4529062" y="2917747"/>
            <a:ext cx="266891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7" name="Shape 287"/>
          <p:cNvSpPr/>
          <p:nvPr/>
        </p:nvSpPr>
        <p:spPr>
          <a:xfrm rot="18900000">
            <a:off x="3782558" y="3635913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8" name="Shape 288"/>
          <p:cNvSpPr/>
          <p:nvPr/>
        </p:nvSpPr>
        <p:spPr>
          <a:xfrm rot="2700000">
            <a:off x="4386227" y="6313328"/>
            <a:ext cx="266890" cy="16280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9" name="Shape 289"/>
          <p:cNvSpPr/>
          <p:nvPr/>
        </p:nvSpPr>
        <p:spPr>
          <a:xfrm rot="18900000">
            <a:off x="3639723" y="7031494"/>
            <a:ext cx="277107" cy="8533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Pattern matching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Used to filter character columns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Specify part of text, leave rest open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154824" y="4038600"/>
            <a:ext cx="12695152" cy="45212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15000"/>
            </a:lvl1pPr>
          </a:lstStyle>
          <a:p>
            <a:pPr/>
            <a:r>
              <a:t>Combining filters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94" name="Shape 294"/>
          <p:cNvSpPr/>
          <p:nvPr/>
        </p:nvSpPr>
        <p:spPr>
          <a:xfrm>
            <a:off x="462014" y="3359149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</a:t>
            </a:r>
          </a:p>
          <a:p>
            <a:pPr>
              <a:defRPr sz="51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 price &lt; 10;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97" name="Shape 297"/>
          <p:cNvSpPr/>
          <p:nvPr/>
        </p:nvSpPr>
        <p:spPr>
          <a:xfrm>
            <a:off x="462014" y="3359149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</a:t>
            </a:r>
          </a:p>
          <a:p>
            <a:pPr>
              <a:defRPr sz="51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 price &lt; 10;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300" name="Shape 300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</a:t>
            </a:r>
            <a:r>
              <a:rPr>
                <a:solidFill>
                  <a:schemeClr val="accent3"/>
                </a:solidFill>
              </a:rPr>
              <a:t>NOT</a:t>
            </a:r>
            <a:r>
              <a:t>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Aggregation Functions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406400" y="3953767"/>
            <a:ext cx="12192000" cy="610837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Boil down the resulting data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Commonly used: SUM(), MAX(), MIN(), AVG()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was </a:t>
            </a:r>
            <a:r>
              <a:rPr>
                <a:solidFill>
                  <a:schemeClr val="accent3"/>
                </a:solidFill>
              </a:rPr>
              <a:t>the most</a:t>
            </a:r>
            <a:r>
              <a:t> any user spent?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>
                <a:solidFill>
                  <a:schemeClr val="accent3"/>
                </a:solidFill>
              </a:rPr>
              <a:t>How many</a:t>
            </a:r>
            <a:r>
              <a:t>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Max</a:t>
            </a:r>
          </a:p>
        </p:txBody>
      </p:sp>
      <p:sp>
        <p:nvSpPr>
          <p:cNvPr id="311" name="Shape 311"/>
          <p:cNvSpPr/>
          <p:nvPr/>
        </p:nvSpPr>
        <p:spPr>
          <a:xfrm>
            <a:off x="462014" y="4051300"/>
            <a:ext cx="1179510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MAX(price) FROM purchase_items;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Min</a:t>
            </a:r>
          </a:p>
        </p:txBody>
      </p:sp>
      <p:sp>
        <p:nvSpPr>
          <p:cNvPr id="314" name="Shape 314"/>
          <p:cNvSpPr/>
          <p:nvPr/>
        </p:nvSpPr>
        <p:spPr>
          <a:xfrm>
            <a:off x="462014" y="4051300"/>
            <a:ext cx="1179510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MIN(price) FROM purchase_items;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317" name="Shape 317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users were</a:t>
            </a:r>
            <a:r>
              <a:rPr>
                <a:solidFill>
                  <a:schemeClr val="accent3"/>
                </a:solidFill>
              </a:rPr>
              <a:t> named “Bob”</a:t>
            </a:r>
            <a:r>
              <a:t>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</a:t>
            </a:r>
            <a:r>
              <a:rPr>
                <a:solidFill>
                  <a:schemeClr val="accent3"/>
                </a:solidFill>
              </a:rPr>
              <a:t>had AOL email addresses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320" name="Shape 320"/>
          <p:cNvSpPr/>
          <p:nvPr/>
        </p:nvSpPr>
        <p:spPr>
          <a:xfrm>
            <a:off x="441534" y="6564069"/>
            <a:ext cx="958513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Counts ALL rows! (not just unique values)</a:t>
            </a:r>
          </a:p>
        </p:txBody>
      </p:sp>
      <p:sp>
        <p:nvSpPr>
          <p:cNvPr id="321" name="Shape 321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SUM</a:t>
            </a:r>
          </a:p>
        </p:txBody>
      </p:sp>
      <p:sp>
        <p:nvSpPr>
          <p:cNvPr id="324" name="Shape 324"/>
          <p:cNvSpPr/>
          <p:nvPr/>
        </p:nvSpPr>
        <p:spPr>
          <a:xfrm>
            <a:off x="294151" y="4457699"/>
            <a:ext cx="1391064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SUM(price) from purchase_items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AVG</a:t>
            </a:r>
          </a:p>
        </p:txBody>
      </p:sp>
      <p:sp>
        <p:nvSpPr>
          <p:cNvPr id="327" name="Shape 327"/>
          <p:cNvSpPr/>
          <p:nvPr/>
        </p:nvSpPr>
        <p:spPr>
          <a:xfrm>
            <a:off x="294151" y="4457699"/>
            <a:ext cx="1391064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AVG(price) from purchase_items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Character Types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char(n)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varchar(n)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Pattern matching: wildcard</a:t>
            </a:r>
          </a:p>
        </p:txBody>
      </p:sp>
      <p:sp>
        <p:nvSpPr>
          <p:cNvPr id="216" name="Shape 216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wildcard</a:t>
            </a:r>
          </a:p>
        </p:txBody>
      </p:sp>
      <p:sp>
        <p:nvSpPr>
          <p:cNvPr id="219" name="Shape 219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  <p:sp>
        <p:nvSpPr>
          <p:cNvPr id="220" name="Shape 220"/>
          <p:cNvSpPr/>
          <p:nvPr/>
        </p:nvSpPr>
        <p:spPr>
          <a:xfrm>
            <a:off x="5387675" y="7396591"/>
            <a:ext cx="3718865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7200">
                <a:solidFill>
                  <a:schemeClr val="accent5"/>
                </a:solidFill>
              </a:defRPr>
            </a:lvl1pPr>
          </a:lstStyle>
          <a:p>
            <a:pPr/>
            <a:r>
              <a:t>wildcard</a:t>
            </a:r>
          </a:p>
        </p:txBody>
      </p:sp>
      <p:sp>
        <p:nvSpPr>
          <p:cNvPr id="221" name="Shape 221"/>
          <p:cNvSpPr/>
          <p:nvPr/>
        </p:nvSpPr>
        <p:spPr>
          <a:xfrm rot="16200000">
            <a:off x="6218580" y="641296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Pattern matching: Underscore</a:t>
            </a:r>
          </a:p>
        </p:txBody>
      </p:sp>
      <p:sp>
        <p:nvSpPr>
          <p:cNvPr id="224" name="Shape 224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‘B__’;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Underscore</a:t>
            </a:r>
          </a:p>
        </p:txBody>
      </p:sp>
      <p:sp>
        <p:nvSpPr>
          <p:cNvPr id="227" name="Shape 227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‘B__’;</a:t>
            </a:r>
          </a:p>
        </p:txBody>
      </p:sp>
      <p:sp>
        <p:nvSpPr>
          <p:cNvPr id="228" name="Shape 228"/>
          <p:cNvSpPr/>
          <p:nvPr/>
        </p:nvSpPr>
        <p:spPr>
          <a:xfrm>
            <a:off x="5387675" y="7396591"/>
            <a:ext cx="486826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7200">
                <a:solidFill>
                  <a:schemeClr val="accent5"/>
                </a:solidFill>
              </a:defRPr>
            </a:lvl1pPr>
          </a:lstStyle>
          <a:p>
            <a:pPr/>
            <a:r>
              <a:t>underscore</a:t>
            </a:r>
          </a:p>
        </p:txBody>
      </p:sp>
      <p:sp>
        <p:nvSpPr>
          <p:cNvPr id="229" name="Shape 229"/>
          <p:cNvSpPr/>
          <p:nvPr/>
        </p:nvSpPr>
        <p:spPr>
          <a:xfrm rot="16200000">
            <a:off x="6218580" y="641296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Case insensitive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ILIKE instead of LIKE</a:t>
            </a:r>
          </a:p>
        </p:txBody>
      </p:sp>
      <p:sp>
        <p:nvSpPr>
          <p:cNvPr id="233" name="Shape 233"/>
          <p:cNvSpPr/>
          <p:nvPr/>
        </p:nvSpPr>
        <p:spPr>
          <a:xfrm>
            <a:off x="604849" y="6021022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ILIKE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