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1" name="Shape 20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Shape 1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hape 112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Shape 113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hape 1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Shape 122"/>
          <p:cNvSpPr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Shape 123"/>
          <p:cNvSpPr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Shape 124"/>
          <p:cNvSpPr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Shape 133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hape 1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ctr" defTabSz="650240">
              <a:lnSpc>
                <a:spcPct val="100000"/>
              </a:lnSpc>
              <a:spcBef>
                <a:spcPts val="0"/>
              </a:spcBef>
              <a:defRPr cap="none" sz="6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5" name="Shape 165"/>
          <p:cNvSpPr/>
          <p:nvPr>
            <p:ph type="body" idx="1"/>
          </p:nvPr>
        </p:nvSpPr>
        <p:spPr>
          <a:xfrm>
            <a:off x="650239" y="2275839"/>
            <a:ext cx="11704322" cy="6436927"/>
          </a:xfrm>
          <a:prstGeom prst="rect">
            <a:avLst/>
          </a:prstGeom>
        </p:spPr>
        <p:txBody>
          <a:bodyPr lIns="65023" tIns="65023" rIns="65023" bIns="65023"/>
          <a:lstStyle>
            <a:lvl1pPr marL="471487" indent="-471487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06235" indent="-449035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9100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74520" indent="-502920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331720" indent="-502920" defTabSz="650240">
              <a:spcBef>
                <a:spcPts val="1000"/>
              </a:spcBef>
              <a:buClrTx/>
              <a:buSzPct val="100000"/>
              <a:buFont typeface="Arial"/>
              <a:buChar char="»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6" name="Shape 166"/>
          <p:cNvSpPr/>
          <p:nvPr>
            <p:ph type="sldNum" sz="quarter" idx="2"/>
          </p:nvPr>
        </p:nvSpPr>
        <p:spPr>
          <a:xfrm>
            <a:off x="11998689" y="9114112"/>
            <a:ext cx="355871" cy="371349"/>
          </a:xfrm>
          <a:prstGeom prst="rect">
            <a:avLst/>
          </a:prstGeom>
        </p:spPr>
        <p:txBody>
          <a:bodyPr lIns="65023" tIns="65023" rIns="65023" bIns="65023" anchor="ctr"/>
          <a:lstStyle>
            <a:lvl1pPr defTabSz="650240">
              <a:lnSpc>
                <a:spcPct val="100000"/>
              </a:lnSpc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74" name="Shape 174"/>
          <p:cNvSpPr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5" name="Shape 1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76" name="Shape 176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chemeClr val="accent1"/>
              </a:buClr>
              <a:buSzPct val="104999"/>
              <a:buChar char="▸"/>
            </a:pPr>
          </a:p>
        </p:txBody>
      </p:sp>
      <p:sp>
        <p:nvSpPr>
          <p:cNvPr id="177" name="Shape 17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title"/>
          </p:nvPr>
        </p:nvSpPr>
        <p:spPr>
          <a:xfrm>
            <a:off x="650238" y="390595"/>
            <a:ext cx="11704324" cy="1625602"/>
          </a:xfrm>
          <a:prstGeom prst="rect">
            <a:avLst/>
          </a:prstGeom>
        </p:spPr>
        <p:txBody>
          <a:bodyPr lIns="65022" tIns="65022" rIns="65022" bIns="65022" anchor="ctr"/>
          <a:lstStyle>
            <a:lvl1pPr algn="ctr" defTabSz="650240">
              <a:lnSpc>
                <a:spcPct val="100000"/>
              </a:lnSpc>
              <a:spcBef>
                <a:spcPts val="0"/>
              </a:spcBef>
              <a:defRPr cap="none" sz="6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5" name="Shape 185"/>
          <p:cNvSpPr/>
          <p:nvPr>
            <p:ph type="body" idx="1"/>
          </p:nvPr>
        </p:nvSpPr>
        <p:spPr>
          <a:xfrm>
            <a:off x="650238" y="2275838"/>
            <a:ext cx="11704324" cy="6436928"/>
          </a:xfrm>
          <a:prstGeom prst="rect">
            <a:avLst/>
          </a:prstGeom>
        </p:spPr>
        <p:txBody>
          <a:bodyPr lIns="65022" tIns="65022" rIns="65022" bIns="65022"/>
          <a:lstStyle>
            <a:lvl1pPr marL="471487" indent="-471487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06234" indent="-449034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9100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74520" indent="-502919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331720" indent="-502920" defTabSz="650240">
              <a:spcBef>
                <a:spcPts val="1000"/>
              </a:spcBef>
              <a:buClrTx/>
              <a:buSzPct val="100000"/>
              <a:buFont typeface="Arial"/>
              <a:buChar char="»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6" name="Shape 186"/>
          <p:cNvSpPr/>
          <p:nvPr>
            <p:ph type="sldNum" sz="quarter" idx="2"/>
          </p:nvPr>
        </p:nvSpPr>
        <p:spPr>
          <a:xfrm>
            <a:off x="11998692" y="9114113"/>
            <a:ext cx="355869" cy="371347"/>
          </a:xfrm>
          <a:prstGeom prst="rect">
            <a:avLst/>
          </a:prstGeom>
        </p:spPr>
        <p:txBody>
          <a:bodyPr lIns="65022" tIns="65022" rIns="65022" bIns="65022" anchor="ctr"/>
          <a:lstStyle>
            <a:lvl1pPr defTabSz="650240">
              <a:lnSpc>
                <a:spcPct val="100000"/>
              </a:lnSpc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Shape 23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94" name="Shape 1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Shape 3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Shape 3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Shape 52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Shape 92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Shape 93"/>
          <p:cNvSpPr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Shape 94"/>
          <p:cNvSpPr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users.id" TargetMode="Externa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SQL Bootcamp</a:t>
            </a:r>
          </a:p>
        </p:txBody>
      </p:sp>
      <p:sp>
        <p:nvSpPr>
          <p:cNvPr id="204" name="Shape 204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Noble Desktop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Aliases</a:t>
            </a:r>
          </a:p>
        </p:txBody>
      </p:sp>
      <p:sp>
        <p:nvSpPr>
          <p:cNvPr id="231" name="Shape 231"/>
          <p:cNvSpPr/>
          <p:nvPr/>
        </p:nvSpPr>
        <p:spPr>
          <a:xfrm>
            <a:off x="604849" y="3930490"/>
            <a:ext cx="11795102" cy="303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SELECT * FROM 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JOIN products as pro,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purchases as pur;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type="title"/>
          </p:nvPr>
        </p:nvSpPr>
        <p:spPr>
          <a:xfrm>
            <a:off x="2802102" y="4038600"/>
            <a:ext cx="7400596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full (outer) Join</a:t>
            </a:r>
          </a:p>
        </p:txBody>
      </p:sp>
      <p:sp>
        <p:nvSpPr>
          <p:cNvPr id="236" name="Shape 236"/>
          <p:cNvSpPr/>
          <p:nvPr>
            <p:ph type="body" idx="1"/>
          </p:nvPr>
        </p:nvSpPr>
        <p:spPr>
          <a:xfrm>
            <a:off x="406400" y="3236537"/>
            <a:ext cx="12192000" cy="5476380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Missing primary/foreign key is row is filled with nulls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Results will be size of largest table being joined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3127" y="692628"/>
            <a:ext cx="11818546" cy="91948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type="title"/>
          </p:nvPr>
        </p:nvSpPr>
        <p:spPr>
          <a:xfrm>
            <a:off x="406400" y="1651000"/>
            <a:ext cx="12192000" cy="1574205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(full) outer Join</a:t>
            </a:r>
          </a:p>
        </p:txBody>
      </p:sp>
      <p:sp>
        <p:nvSpPr>
          <p:cNvPr id="241" name="Shape 241"/>
          <p:cNvSpPr/>
          <p:nvPr/>
        </p:nvSpPr>
        <p:spPr>
          <a:xfrm>
            <a:off x="462014" y="3870082"/>
            <a:ext cx="12352095" cy="2425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SELECT name, email FROM purchases </a:t>
            </a:r>
            <a:r>
              <a:rPr>
                <a:solidFill>
                  <a:schemeClr val="accent3"/>
                </a:solidFill>
              </a:rPr>
              <a:t>FULL OUTER JOIN</a:t>
            </a:r>
            <a:r>
              <a:t> users on purchases.user_id = </a:t>
            </a: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users.id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Left (outer) Join</a:t>
            </a:r>
          </a:p>
        </p:txBody>
      </p:sp>
      <p:sp>
        <p:nvSpPr>
          <p:cNvPr id="244" name="Shape 244"/>
          <p:cNvSpPr/>
          <p:nvPr>
            <p:ph type="body" idx="1"/>
          </p:nvPr>
        </p:nvSpPr>
        <p:spPr>
          <a:xfrm>
            <a:off x="406400" y="3236537"/>
            <a:ext cx="12192000" cy="5476380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Missing primary/foreign key is row is filled with nulls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Results will be size of largest table being joined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7400" y="697065"/>
            <a:ext cx="11430000" cy="889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type="title"/>
          </p:nvPr>
        </p:nvSpPr>
        <p:spPr>
          <a:xfrm>
            <a:off x="406400" y="1651000"/>
            <a:ext cx="12192000" cy="1574205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Left (Outer) Join</a:t>
            </a:r>
          </a:p>
        </p:txBody>
      </p:sp>
      <p:sp>
        <p:nvSpPr>
          <p:cNvPr id="249" name="Shape 249"/>
          <p:cNvSpPr/>
          <p:nvPr/>
        </p:nvSpPr>
        <p:spPr>
          <a:xfrm>
            <a:off x="462014" y="3254131"/>
            <a:ext cx="12352095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8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SELECT name, email from purchases </a:t>
            </a:r>
            <a:r>
              <a:rPr>
                <a:solidFill>
                  <a:schemeClr val="accent3"/>
                </a:solidFill>
              </a:rPr>
              <a:t>LEFT OUTER JOIN </a:t>
            </a:r>
            <a:r>
              <a:t>users on purchases.user_id = users.id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RIGHT (outer) Join</a:t>
            </a:r>
          </a:p>
        </p:txBody>
      </p:sp>
      <p:sp>
        <p:nvSpPr>
          <p:cNvPr id="252" name="Shape 252"/>
          <p:cNvSpPr/>
          <p:nvPr>
            <p:ph type="body" idx="1"/>
          </p:nvPr>
        </p:nvSpPr>
        <p:spPr>
          <a:xfrm>
            <a:off x="406400" y="3236537"/>
            <a:ext cx="12192000" cy="5476380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Missing primary/foreign key is row is filled with nulls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Results will be size of largest table being joined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5962" y="1019108"/>
            <a:ext cx="11532876" cy="89725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title"/>
          </p:nvPr>
        </p:nvSpPr>
        <p:spPr>
          <a:xfrm>
            <a:off x="4291669" y="3671309"/>
            <a:ext cx="7400595" cy="4521201"/>
          </a:xfrm>
          <a:prstGeom prst="rect">
            <a:avLst/>
          </a:prstGeom>
        </p:spPr>
        <p:txBody>
          <a:bodyPr/>
          <a:lstStyle/>
          <a:p>
            <a:pPr/>
            <a:r>
              <a:t>Joins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type="title"/>
          </p:nvPr>
        </p:nvSpPr>
        <p:spPr>
          <a:xfrm>
            <a:off x="406400" y="1651000"/>
            <a:ext cx="12192000" cy="1574205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Right (Outer) Join</a:t>
            </a:r>
          </a:p>
        </p:txBody>
      </p:sp>
      <p:sp>
        <p:nvSpPr>
          <p:cNvPr id="257" name="Shape 257"/>
          <p:cNvSpPr/>
          <p:nvPr/>
        </p:nvSpPr>
        <p:spPr>
          <a:xfrm>
            <a:off x="462014" y="3254131"/>
            <a:ext cx="12352095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8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SELECT name, email from purchases </a:t>
            </a:r>
            <a:r>
              <a:rPr>
                <a:solidFill>
                  <a:schemeClr val="accent3"/>
                </a:solidFill>
              </a:rPr>
              <a:t>RIGHT OUTER JOIN </a:t>
            </a:r>
            <a:r>
              <a:t>users on purchases.user_id = users.id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type="title"/>
          </p:nvPr>
        </p:nvSpPr>
        <p:spPr>
          <a:xfrm>
            <a:off x="2802102" y="4038600"/>
            <a:ext cx="7400596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type="title"/>
          </p:nvPr>
        </p:nvSpPr>
        <p:spPr>
          <a:xfrm>
            <a:off x="1587884" y="2106898"/>
            <a:ext cx="10231553" cy="6575333"/>
          </a:xfrm>
          <a:prstGeom prst="rect">
            <a:avLst/>
          </a:prstGeom>
        </p:spPr>
        <p:txBody>
          <a:bodyPr/>
          <a:lstStyle/>
          <a:p>
            <a:pPr/>
            <a:r>
              <a:t>Conditionals and Unions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type="title"/>
          </p:nvPr>
        </p:nvSpPr>
        <p:spPr>
          <a:xfrm>
            <a:off x="406400" y="1651000"/>
            <a:ext cx="12192000" cy="1574205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Conditional</a:t>
            </a:r>
          </a:p>
        </p:txBody>
      </p:sp>
      <p:sp>
        <p:nvSpPr>
          <p:cNvPr id="264" name="Shape 264"/>
          <p:cNvSpPr/>
          <p:nvPr/>
        </p:nvSpPr>
        <p:spPr>
          <a:xfrm>
            <a:off x="462014" y="2921000"/>
            <a:ext cx="11615202" cy="576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8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select title, </a:t>
            </a:r>
          </a:p>
          <a:p>
            <a:pPr>
              <a:defRPr sz="58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	case when (price &lt; 100) </a:t>
            </a:r>
          </a:p>
          <a:p>
            <a:pPr>
              <a:defRPr sz="58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	then 'cheap'</a:t>
            </a:r>
          </a:p>
          <a:p>
            <a:pPr>
              <a:defRPr sz="58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	else 'expensive'</a:t>
            </a:r>
          </a:p>
          <a:p>
            <a:pPr>
              <a:defRPr sz="58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	end from products;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type="title"/>
          </p:nvPr>
        </p:nvSpPr>
        <p:spPr>
          <a:xfrm>
            <a:off x="406400" y="1651000"/>
            <a:ext cx="12192000" cy="1574205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union</a:t>
            </a:r>
          </a:p>
        </p:txBody>
      </p:sp>
      <p:sp>
        <p:nvSpPr>
          <p:cNvPr id="267" name="Shape 267"/>
          <p:cNvSpPr/>
          <p:nvPr/>
        </p:nvSpPr>
        <p:spPr>
          <a:xfrm>
            <a:off x="584444" y="4286249"/>
            <a:ext cx="12283945" cy="303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select email from users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union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select password from users;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Union</a:t>
            </a:r>
          </a:p>
        </p:txBody>
      </p:sp>
      <p:sp>
        <p:nvSpPr>
          <p:cNvPr id="270" name="Shape 270"/>
          <p:cNvSpPr/>
          <p:nvPr>
            <p:ph type="body" idx="1"/>
          </p:nvPr>
        </p:nvSpPr>
        <p:spPr>
          <a:xfrm>
            <a:off x="406400" y="3545667"/>
            <a:ext cx="12192000" cy="5208325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Both queries must output same number of columns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Data types of columns must be compatible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type="title"/>
          </p:nvPr>
        </p:nvSpPr>
        <p:spPr>
          <a:xfrm>
            <a:off x="406400" y="1651000"/>
            <a:ext cx="12192000" cy="1574205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Round</a:t>
            </a:r>
          </a:p>
        </p:txBody>
      </p:sp>
      <p:sp>
        <p:nvSpPr>
          <p:cNvPr id="273" name="Shape 273"/>
          <p:cNvSpPr/>
          <p:nvPr/>
        </p:nvSpPr>
        <p:spPr>
          <a:xfrm>
            <a:off x="462014" y="3898900"/>
            <a:ext cx="1179510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SELECT * FROM products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WHERE price </a:t>
            </a:r>
            <a:r>
              <a:rPr>
                <a:solidFill>
                  <a:schemeClr val="accent3"/>
                </a:solidFill>
              </a:rPr>
              <a:t>&lt;=</a:t>
            </a:r>
            <a:r>
              <a:t> 1000;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type="title"/>
          </p:nvPr>
        </p:nvSpPr>
        <p:spPr>
          <a:xfrm>
            <a:off x="406400" y="1651000"/>
            <a:ext cx="12192000" cy="1574205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Lower, Upper, INITCAP</a:t>
            </a:r>
          </a:p>
        </p:txBody>
      </p:sp>
      <p:sp>
        <p:nvSpPr>
          <p:cNvPr id="276" name="Shape 276"/>
          <p:cNvSpPr/>
          <p:nvPr/>
        </p:nvSpPr>
        <p:spPr>
          <a:xfrm>
            <a:off x="462014" y="4438650"/>
            <a:ext cx="12283945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SELECT lower(name) FROM purchases;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type="title"/>
          </p:nvPr>
        </p:nvSpPr>
        <p:spPr>
          <a:xfrm>
            <a:off x="2802102" y="4038600"/>
            <a:ext cx="7400596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Joins</a:t>
            </a:r>
          </a:p>
        </p:txBody>
      </p:sp>
      <p:sp>
        <p:nvSpPr>
          <p:cNvPr id="209" name="Shape 209"/>
          <p:cNvSpPr/>
          <p:nvPr>
            <p:ph type="body" idx="1"/>
          </p:nvPr>
        </p:nvSpPr>
        <p:spPr>
          <a:xfrm>
            <a:off x="406400" y="3953767"/>
            <a:ext cx="12192000" cy="5476380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Combine data across tables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Relies on primary/foreign keys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1534" y="5418944"/>
            <a:ext cx="3646763" cy="362661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52289" y="6079366"/>
            <a:ext cx="4100221" cy="2305771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Shape 213"/>
          <p:cNvSpPr/>
          <p:nvPr>
            <p:ph type="body" sz="half" idx="1"/>
          </p:nvPr>
        </p:nvSpPr>
        <p:spPr>
          <a:xfrm>
            <a:off x="406400" y="1515358"/>
            <a:ext cx="12192000" cy="3394351"/>
          </a:xfrm>
          <a:prstGeom prst="rect">
            <a:avLst/>
          </a:prstGeom>
        </p:spPr>
        <p:txBody>
          <a:bodyPr/>
          <a:lstStyle>
            <a:lvl1pPr marL="698910" indent="-698910" defTabSz="578358">
              <a:spcBef>
                <a:spcPts val="2700"/>
              </a:spcBef>
              <a:buClrTx/>
              <a:buSzPct val="40000"/>
              <a:buFontTx/>
              <a:buBlip>
                <a:blip r:embed="rId4"/>
              </a:buBlip>
              <a:defRPr sz="6336"/>
            </a:lvl1pPr>
          </a:lstStyle>
          <a:p>
            <a:pPr/>
            <a:r>
              <a:t>Rows are matched via primary/foreign keys and glued end-to-end</a:t>
            </a:r>
          </a:p>
        </p:txBody>
      </p:sp>
      <p:pic>
        <p:nvPicPr>
          <p:cNvPr id="21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86503" y="5418944"/>
            <a:ext cx="3646764" cy="36266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inner Join</a:t>
            </a:r>
          </a:p>
        </p:txBody>
      </p:sp>
      <p:sp>
        <p:nvSpPr>
          <p:cNvPr id="217" name="Shape 217"/>
          <p:cNvSpPr/>
          <p:nvPr>
            <p:ph type="body" idx="1"/>
          </p:nvPr>
        </p:nvSpPr>
        <p:spPr>
          <a:xfrm>
            <a:off x="406400" y="3953767"/>
            <a:ext cx="12192000" cy="5476380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If any primary/foreign key is missing, row is ignored 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Results may be smaller than either table being joined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pasted-image.png"/>
          <p:cNvPicPr>
            <a:picLocks noChangeAspect="1"/>
          </p:cNvPicPr>
          <p:nvPr/>
        </p:nvPicPr>
        <p:blipFill>
          <a:blip r:embed="rId2">
            <a:extLst/>
          </a:blip>
          <a:srcRect l="3408" t="3408" r="3408" b="3408"/>
          <a:stretch>
            <a:fillRect/>
          </a:stretch>
        </p:blipFill>
        <p:spPr>
          <a:xfrm>
            <a:off x="787399" y="832886"/>
            <a:ext cx="11430001" cy="889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type="title"/>
          </p:nvPr>
        </p:nvSpPr>
        <p:spPr>
          <a:xfrm>
            <a:off x="406400" y="1651000"/>
            <a:ext cx="12192000" cy="1574205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Inner Join</a:t>
            </a:r>
          </a:p>
        </p:txBody>
      </p:sp>
      <p:sp>
        <p:nvSpPr>
          <p:cNvPr id="222" name="Shape 222"/>
          <p:cNvSpPr/>
          <p:nvPr/>
        </p:nvSpPr>
        <p:spPr>
          <a:xfrm>
            <a:off x="462014" y="3698631"/>
            <a:ext cx="12352095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8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SELECT name, email FROM purchases INNER JOIN users on purchases.user_id = users.id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Aliases</a:t>
            </a:r>
          </a:p>
        </p:txBody>
      </p:sp>
      <p:sp>
        <p:nvSpPr>
          <p:cNvPr id="225" name="Shape 225"/>
          <p:cNvSpPr/>
          <p:nvPr>
            <p:ph type="body" idx="1"/>
          </p:nvPr>
        </p:nvSpPr>
        <p:spPr>
          <a:xfrm>
            <a:off x="406400" y="3382427"/>
            <a:ext cx="12192000" cy="5208325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Nickname for a table or column in query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Usually only a letter or two, to make query shorter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Aliases</a:t>
            </a:r>
          </a:p>
        </p:txBody>
      </p:sp>
      <p:sp>
        <p:nvSpPr>
          <p:cNvPr id="228" name="Shape 228"/>
          <p:cNvSpPr/>
          <p:nvPr/>
        </p:nvSpPr>
        <p:spPr>
          <a:xfrm>
            <a:off x="604849" y="3930490"/>
            <a:ext cx="11795102" cy="303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SELECT * FROM 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JOIN products as pr,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purchases as pu;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