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Shape 17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</a:p>
        </p:txBody>
      </p:sp>
      <p:sp>
        <p:nvSpPr>
          <p:cNvPr id="177" name="Shape 1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cap="none" sz="6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Shape 186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Shape 1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Bootcamp</a:t>
            </a:r>
          </a:p>
        </p:txBody>
      </p:sp>
      <p:sp>
        <p:nvSpPr>
          <p:cNvPr id="204" name="Shape 20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Noble Desktop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30" name="Shape 230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  <p:sp>
        <p:nvSpPr>
          <p:cNvPr id="231" name="Shape 231"/>
          <p:cNvSpPr/>
          <p:nvPr/>
        </p:nvSpPr>
        <p:spPr>
          <a:xfrm>
            <a:off x="2349085" y="7693527"/>
            <a:ext cx="648909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equals goes after</a:t>
            </a:r>
          </a:p>
        </p:txBody>
      </p:sp>
      <p:sp>
        <p:nvSpPr>
          <p:cNvPr id="232" name="Shape 232"/>
          <p:cNvSpPr/>
          <p:nvPr/>
        </p:nvSpPr>
        <p:spPr>
          <a:xfrm rot="16200000">
            <a:off x="4463749" y="6514988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in</a:t>
            </a:r>
          </a:p>
        </p:txBody>
      </p:sp>
      <p:sp>
        <p:nvSpPr>
          <p:cNvPr id="235" name="Shape 23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in</a:t>
            </a:r>
            <a:r>
              <a:t> (9.99, 15.99);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Pattern matching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Used on character columns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Specify part of text, leave rest open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 named “Bob”?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had AOL email addresses?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</a:t>
            </a:r>
            <a:r>
              <a:rPr>
                <a:solidFill>
                  <a:schemeClr val="accent3"/>
                </a:solidFill>
              </a:rPr>
              <a:t> named “Bob”</a:t>
            </a:r>
            <a:r>
              <a:t>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had AOL email addresses?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49" name="Shape 249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users were</a:t>
            </a:r>
            <a:r>
              <a:rPr>
                <a:solidFill>
                  <a:schemeClr val="accent3"/>
                </a:solidFill>
              </a:rPr>
              <a:t> named “Bob”</a:t>
            </a:r>
            <a:r>
              <a:t>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</a:t>
            </a:r>
            <a:r>
              <a:rPr>
                <a:solidFill>
                  <a:schemeClr val="accent3"/>
                </a:solidFill>
              </a:rPr>
              <a:t>had AOL email addresses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Character Types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varchar(n)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Pattern matching: wildcard</a:t>
            </a:r>
          </a:p>
        </p:txBody>
      </p:sp>
      <p:sp>
        <p:nvSpPr>
          <p:cNvPr id="255" name="Shape 255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wildcard</a:t>
            </a:r>
          </a:p>
        </p:txBody>
      </p:sp>
      <p:sp>
        <p:nvSpPr>
          <p:cNvPr id="258" name="Shape 258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‘B%’;</a:t>
            </a:r>
          </a:p>
        </p:txBody>
      </p:sp>
      <p:sp>
        <p:nvSpPr>
          <p:cNvPr id="259" name="Shape 259"/>
          <p:cNvSpPr/>
          <p:nvPr/>
        </p:nvSpPr>
        <p:spPr>
          <a:xfrm>
            <a:off x="5387675" y="7396591"/>
            <a:ext cx="3718865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7200">
                <a:solidFill>
                  <a:schemeClr val="accent5"/>
                </a:solidFill>
              </a:defRPr>
            </a:lvl1pPr>
          </a:lstStyle>
          <a:p>
            <a:pPr/>
            <a:r>
              <a:t>wildcard</a:t>
            </a:r>
          </a:p>
        </p:txBody>
      </p:sp>
      <p:sp>
        <p:nvSpPr>
          <p:cNvPr id="260" name="Shape 260"/>
          <p:cNvSpPr/>
          <p:nvPr/>
        </p:nvSpPr>
        <p:spPr>
          <a:xfrm rot="16200000">
            <a:off x="6218580" y="6412963"/>
            <a:ext cx="1620784" cy="518251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3" name="Shape 263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AND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6" name="Shape 266"/>
          <p:cNvSpPr/>
          <p:nvPr/>
        </p:nvSpPr>
        <p:spPr>
          <a:xfrm>
            <a:off x="462014" y="3359149"/>
            <a:ext cx="11795102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name LIKE ‘B%’</a:t>
            </a:r>
          </a:p>
          <a:p>
            <a:pPr>
              <a:defRPr sz="5100">
                <a:solidFill>
                  <a:schemeClr val="accent3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OR price &lt; 10;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Booleans</a:t>
            </a:r>
          </a:p>
        </p:txBody>
      </p:sp>
      <p:sp>
        <p:nvSpPr>
          <p:cNvPr id="269" name="Shape 269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</a:t>
            </a:r>
            <a:r>
              <a:rPr>
                <a:solidFill>
                  <a:schemeClr val="accent3"/>
                </a:solidFill>
              </a:rPr>
              <a:t>NOT</a:t>
            </a:r>
            <a:r>
              <a:t> name LIKE ‘B%’;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Aggregation Functions</a:t>
            </a:r>
          </a:p>
        </p:txBody>
      </p:sp>
      <p:sp>
        <p:nvSpPr>
          <p:cNvPr id="274" name="Shape 274"/>
          <p:cNvSpPr/>
          <p:nvPr>
            <p:ph type="body" idx="1"/>
          </p:nvPr>
        </p:nvSpPr>
        <p:spPr>
          <a:xfrm>
            <a:off x="406400" y="3953767"/>
            <a:ext cx="12192000" cy="610837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Boil down the resulting data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Commonly used: SUM(), MAX(), MIN(), AVG()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the most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</a:t>
            </a:r>
            <a:r>
              <a:rPr>
                <a:solidFill>
                  <a:schemeClr val="accent3"/>
                </a:solidFill>
              </a:rPr>
              <a:t>the most</a:t>
            </a:r>
            <a:r>
              <a:t>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was </a:t>
            </a:r>
            <a:r>
              <a:rPr>
                <a:solidFill>
                  <a:schemeClr val="accent3"/>
                </a:solidFill>
              </a:rPr>
              <a:t>the most</a:t>
            </a:r>
            <a:r>
              <a:t> any user spent?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>
                <a:solidFill>
                  <a:schemeClr val="accent3"/>
                </a:solidFill>
              </a:rPr>
              <a:t>How many</a:t>
            </a:r>
            <a:r>
              <a:t>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Max</a:t>
            </a:r>
          </a:p>
        </p:txBody>
      </p:sp>
      <p:sp>
        <p:nvSpPr>
          <p:cNvPr id="286" name="Shape 286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MAX(price)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Min</a:t>
            </a:r>
          </a:p>
        </p:txBody>
      </p:sp>
      <p:sp>
        <p:nvSpPr>
          <p:cNvPr id="289" name="Shape 289"/>
          <p:cNvSpPr/>
          <p:nvPr/>
        </p:nvSpPr>
        <p:spPr>
          <a:xfrm>
            <a:off x="462014" y="4051300"/>
            <a:ext cx="11795102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MIN(price) FROM purchase_items;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more than $500?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92" name="Shape 292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Count</a:t>
            </a:r>
          </a:p>
        </p:txBody>
      </p:sp>
      <p:sp>
        <p:nvSpPr>
          <p:cNvPr id="295" name="Shape 295"/>
          <p:cNvSpPr/>
          <p:nvPr/>
        </p:nvSpPr>
        <p:spPr>
          <a:xfrm>
            <a:off x="441534" y="6564069"/>
            <a:ext cx="9585134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2800"/>
              </a:spcBef>
              <a:defRPr sz="6400">
                <a:solidFill>
                  <a:schemeClr val="accent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Counts ALL rows! (not just unique values)</a:t>
            </a:r>
          </a:p>
        </p:txBody>
      </p:sp>
      <p:sp>
        <p:nvSpPr>
          <p:cNvPr id="296" name="Shape 296"/>
          <p:cNvSpPr/>
          <p:nvPr/>
        </p:nvSpPr>
        <p:spPr>
          <a:xfrm>
            <a:off x="462014" y="3848099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COUNT(state)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WHERE state=‘FL’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SUM</a:t>
            </a:r>
          </a:p>
        </p:txBody>
      </p:sp>
      <p:sp>
        <p:nvSpPr>
          <p:cNvPr id="299" name="Shape 299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SUM(price)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AVG</a:t>
            </a:r>
          </a:p>
        </p:txBody>
      </p:sp>
      <p:sp>
        <p:nvSpPr>
          <p:cNvPr id="302" name="Shape 302"/>
          <p:cNvSpPr/>
          <p:nvPr/>
        </p:nvSpPr>
        <p:spPr>
          <a:xfrm>
            <a:off x="294151" y="4457699"/>
            <a:ext cx="1391064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SELECT AVG(price) from purchase_items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Grouping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 statements</a:t>
            </a:r>
          </a:p>
        </p:txBody>
      </p:sp>
      <p:sp>
        <p:nvSpPr>
          <p:cNvPr id="309" name="Shape 309"/>
          <p:cNvSpPr/>
          <p:nvPr/>
        </p:nvSpPr>
        <p:spPr>
          <a:xfrm>
            <a:off x="462014" y="4154175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key, SUM(data)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table GROUP BY key;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2 step process</a:t>
            </a:r>
          </a:p>
        </p:txBody>
      </p:sp>
      <p:sp>
        <p:nvSpPr>
          <p:cNvPr id="312" name="Shape 312"/>
          <p:cNvSpPr/>
          <p:nvPr>
            <p:ph type="body" idx="1"/>
          </p:nvPr>
        </p:nvSpPr>
        <p:spPr>
          <a:xfrm>
            <a:off x="406400" y="2812441"/>
            <a:ext cx="12192000" cy="6510182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Gather rows with same value in GROUP BY column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Combine each collection of rows with an AGGREGATION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945" y="5541"/>
            <a:ext cx="13040690" cy="978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 statements</a:t>
            </a:r>
          </a:p>
        </p:txBody>
      </p:sp>
      <p:sp>
        <p:nvSpPr>
          <p:cNvPr id="317" name="Shape 317"/>
          <p:cNvSpPr/>
          <p:nvPr/>
        </p:nvSpPr>
        <p:spPr>
          <a:xfrm>
            <a:off x="462014" y="4154175"/>
            <a:ext cx="121920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user_id, COUNT(*)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GROUP BY user_id;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</a:t>
            </a:r>
            <a:r>
              <a:rPr>
                <a:solidFill>
                  <a:schemeClr val="accent3"/>
                </a:solidFill>
              </a:rPr>
              <a:t>more than $500? </a:t>
            </a:r>
            <a:endParaRPr>
              <a:solidFill>
                <a:schemeClr val="accent3"/>
              </a:solidFill>
            </a:endParaR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Group by statements</a:t>
            </a:r>
          </a:p>
        </p:txBody>
      </p:sp>
      <p:sp>
        <p:nvSpPr>
          <p:cNvPr id="320" name="Shape 320"/>
          <p:cNvSpPr/>
          <p:nvPr/>
        </p:nvSpPr>
        <p:spPr>
          <a:xfrm>
            <a:off x="462014" y="4154175"/>
            <a:ext cx="11795102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state, AVG(*)</a:t>
            </a:r>
          </a:p>
          <a:p>
            <a:pPr>
              <a:defRPr sz="54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purchases GROUP BY state;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Rules for Group by</a:t>
            </a:r>
          </a:p>
        </p:txBody>
      </p:sp>
      <p:sp>
        <p:nvSpPr>
          <p:cNvPr id="323" name="Shape 323"/>
          <p:cNvSpPr/>
          <p:nvPr>
            <p:ph type="body" idx="1"/>
          </p:nvPr>
        </p:nvSpPr>
        <p:spPr>
          <a:xfrm>
            <a:off x="406400" y="3055947"/>
            <a:ext cx="12192001" cy="6108377"/>
          </a:xfrm>
          <a:prstGeom prst="rect">
            <a:avLst/>
          </a:prstGeom>
        </p:spPr>
        <p:txBody>
          <a:bodyPr/>
          <a:lstStyle/>
          <a:p>
            <a:pPr marL="1243105" indent="-1243105">
              <a:buClrTx/>
              <a:buSzPct val="100000"/>
              <a:buFontTx/>
              <a:buAutoNum type="arabicPeriod" startAt="1"/>
              <a:defRPr sz="6400"/>
            </a:pPr>
            <a:r>
              <a:t>SELECT must include column you’re grouping by</a:t>
            </a:r>
          </a:p>
          <a:p>
            <a:pPr marL="1243105" indent="-1243105">
              <a:buClrTx/>
              <a:buSzPct val="100000"/>
              <a:buFontTx/>
              <a:buAutoNum type="arabicPeriod" startAt="1"/>
              <a:defRPr sz="6400"/>
            </a:pPr>
            <a:r>
              <a:t>All other columns must be aggregated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2802102" y="4038600"/>
            <a:ext cx="7400596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Examples</a:t>
            </a:r>
          </a:p>
        </p:txBody>
      </p:sp>
      <p:sp>
        <p:nvSpPr>
          <p:cNvPr id="215" name="Shape 215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Who spent </a:t>
            </a:r>
            <a:r>
              <a:rPr>
                <a:solidFill>
                  <a:schemeClr val="accent3"/>
                </a:solidFill>
              </a:rPr>
              <a:t>more than $500? </a:t>
            </a:r>
            <a:endParaRPr>
              <a:solidFill>
                <a:schemeClr val="accent3"/>
              </a:solidFill>
            </a:endParaR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How many customers were </a:t>
            </a:r>
            <a:r>
              <a:rPr>
                <a:solidFill>
                  <a:schemeClr val="accent3"/>
                </a:solidFill>
              </a:rPr>
              <a:t>from Florida?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 Type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06400" y="3953767"/>
            <a:ext cx="12192000" cy="5368856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Assigned to each column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Determines what kinds of queries  you can 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Numeric Types</a:t>
            </a:r>
          </a:p>
        </p:txBody>
      </p:sp>
      <p:sp>
        <p:nvSpPr>
          <p:cNvPr id="221" name="Shape 221"/>
          <p:cNvSpPr/>
          <p:nvPr>
            <p:ph type="body" idx="1"/>
          </p:nvPr>
        </p:nvSpPr>
        <p:spPr>
          <a:xfrm>
            <a:off x="406400" y="3443642"/>
            <a:ext cx="12192000" cy="5368855"/>
          </a:xfrm>
          <a:prstGeom prst="rect">
            <a:avLst/>
          </a:prstGeom>
        </p:spPr>
        <p:txBody>
          <a:bodyPr/>
          <a:lstStyle/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smallint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float</a:t>
            </a:r>
          </a:p>
          <a:p>
            <a:pPr marL="677731" indent="-677731" defTabSz="560831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6144"/>
            </a:pPr>
            <a:r>
              <a:t>numeric,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Numeric Filter: Less than</a:t>
            </a:r>
          </a:p>
        </p:txBody>
      </p:sp>
      <p:sp>
        <p:nvSpPr>
          <p:cNvPr id="224" name="Shape 224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 defTabSz="537463">
              <a:spcBef>
                <a:spcPts val="2500"/>
              </a:spcBef>
              <a:defRPr sz="7360"/>
            </a:lvl1pPr>
          </a:lstStyle>
          <a:p>
            <a:pPr/>
            <a:r>
              <a:t>Numeric Filter: Less than or equal to</a:t>
            </a:r>
          </a:p>
        </p:txBody>
      </p:sp>
      <p:sp>
        <p:nvSpPr>
          <p:cNvPr id="227" name="Shape 227"/>
          <p:cNvSpPr/>
          <p:nvPr/>
        </p:nvSpPr>
        <p:spPr>
          <a:xfrm>
            <a:off x="462014" y="3898900"/>
            <a:ext cx="117951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SELECT * FROM products</a:t>
            </a:r>
          </a:p>
          <a:p>
            <a:pPr>
              <a:defRPr sz="5100"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WHERE price </a:t>
            </a:r>
            <a:r>
              <a:rPr>
                <a:solidFill>
                  <a:schemeClr val="accent3"/>
                </a:solidFill>
              </a:rPr>
              <a:t>&lt;=</a:t>
            </a:r>
            <a:r>
              <a:t> 1000;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