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1" name="Shape 20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Shape 13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Shape 14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Shape 112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Shape 113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hape 1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Shape 122"/>
          <p:cNvSpPr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Shape 123"/>
          <p:cNvSpPr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Shape 124"/>
          <p:cNvSpPr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hape 1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Shape 133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Shape 134"/>
          <p:cNvSpPr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hape 1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hape 1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ctr" defTabSz="650240">
              <a:lnSpc>
                <a:spcPct val="100000"/>
              </a:lnSpc>
              <a:spcBef>
                <a:spcPts val="0"/>
              </a:spcBef>
              <a:defRPr cap="none" sz="6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5" name="Shape 165"/>
          <p:cNvSpPr/>
          <p:nvPr>
            <p:ph type="body" idx="1"/>
          </p:nvPr>
        </p:nvSpPr>
        <p:spPr>
          <a:xfrm>
            <a:off x="650239" y="2275839"/>
            <a:ext cx="11704322" cy="6436927"/>
          </a:xfrm>
          <a:prstGeom prst="rect">
            <a:avLst/>
          </a:prstGeom>
        </p:spPr>
        <p:txBody>
          <a:bodyPr lIns="65023" tIns="65023" rIns="65023" bIns="65023"/>
          <a:lstStyle>
            <a:lvl1pPr marL="471487" indent="-471487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06235" indent="-449035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9100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74520" indent="-502920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331720" indent="-502920" defTabSz="650240">
              <a:spcBef>
                <a:spcPts val="1000"/>
              </a:spcBef>
              <a:buClrTx/>
              <a:buSzPct val="100000"/>
              <a:buFont typeface="Arial"/>
              <a:buChar char="»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6" name="Shape 166"/>
          <p:cNvSpPr/>
          <p:nvPr>
            <p:ph type="sldNum" sz="quarter" idx="2"/>
          </p:nvPr>
        </p:nvSpPr>
        <p:spPr>
          <a:xfrm>
            <a:off x="11998689" y="9114112"/>
            <a:ext cx="355871" cy="371349"/>
          </a:xfrm>
          <a:prstGeom prst="rect">
            <a:avLst/>
          </a:prstGeom>
        </p:spPr>
        <p:txBody>
          <a:bodyPr lIns="65023" tIns="65023" rIns="65023" bIns="65023" anchor="ctr"/>
          <a:lstStyle>
            <a:lvl1pPr defTabSz="650240">
              <a:lnSpc>
                <a:spcPct val="100000"/>
              </a:lnSpc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74" name="Shape 174"/>
          <p:cNvSpPr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5" name="Shape 1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76" name="Shape 176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chemeClr val="accent1"/>
              </a:buClr>
              <a:buSzPct val="104999"/>
              <a:buChar char="▸"/>
            </a:pPr>
          </a:p>
        </p:txBody>
      </p:sp>
      <p:sp>
        <p:nvSpPr>
          <p:cNvPr id="177" name="Shape 17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title"/>
          </p:nvPr>
        </p:nvSpPr>
        <p:spPr>
          <a:xfrm>
            <a:off x="650238" y="390595"/>
            <a:ext cx="11704324" cy="1625602"/>
          </a:xfrm>
          <a:prstGeom prst="rect">
            <a:avLst/>
          </a:prstGeom>
        </p:spPr>
        <p:txBody>
          <a:bodyPr lIns="65022" tIns="65022" rIns="65022" bIns="65022" anchor="ctr"/>
          <a:lstStyle>
            <a:lvl1pPr algn="ctr" defTabSz="650240">
              <a:lnSpc>
                <a:spcPct val="100000"/>
              </a:lnSpc>
              <a:spcBef>
                <a:spcPts val="0"/>
              </a:spcBef>
              <a:defRPr cap="none" sz="6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5" name="Shape 185"/>
          <p:cNvSpPr/>
          <p:nvPr>
            <p:ph type="body" idx="1"/>
          </p:nvPr>
        </p:nvSpPr>
        <p:spPr>
          <a:xfrm>
            <a:off x="650238" y="2275838"/>
            <a:ext cx="11704324" cy="6436928"/>
          </a:xfrm>
          <a:prstGeom prst="rect">
            <a:avLst/>
          </a:prstGeom>
        </p:spPr>
        <p:txBody>
          <a:bodyPr lIns="65022" tIns="65022" rIns="65022" bIns="65022"/>
          <a:lstStyle>
            <a:lvl1pPr marL="471487" indent="-471487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06234" indent="-449034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9100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74520" indent="-502919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331720" indent="-502920" defTabSz="650240">
              <a:spcBef>
                <a:spcPts val="1000"/>
              </a:spcBef>
              <a:buClrTx/>
              <a:buSzPct val="100000"/>
              <a:buFont typeface="Arial"/>
              <a:buChar char="»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6" name="Shape 186"/>
          <p:cNvSpPr/>
          <p:nvPr>
            <p:ph type="sldNum" sz="quarter" idx="2"/>
          </p:nvPr>
        </p:nvSpPr>
        <p:spPr>
          <a:xfrm>
            <a:off x="11998692" y="9114113"/>
            <a:ext cx="355869" cy="371347"/>
          </a:xfrm>
          <a:prstGeom prst="rect">
            <a:avLst/>
          </a:prstGeom>
        </p:spPr>
        <p:txBody>
          <a:bodyPr lIns="65022" tIns="65022" rIns="65022" bIns="65022" anchor="ctr"/>
          <a:lstStyle>
            <a:lvl1pPr defTabSz="650240">
              <a:lnSpc>
                <a:spcPct val="100000"/>
              </a:lnSpc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Shape 23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Shape 2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94" name="Shape 1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Shape 3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Shape 3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Shape 52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Shape 53"/>
          <p:cNvSpPr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Shape 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Shape 92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Shape 93"/>
          <p:cNvSpPr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Shape 94"/>
          <p:cNvSpPr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SQL Bootcamp</a:t>
            </a:r>
          </a:p>
        </p:txBody>
      </p:sp>
      <p:sp>
        <p:nvSpPr>
          <p:cNvPr id="204" name="Shape 204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Noble Desktop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Count</a:t>
            </a:r>
          </a:p>
        </p:txBody>
      </p:sp>
      <p:sp>
        <p:nvSpPr>
          <p:cNvPr id="232" name="Shape 232"/>
          <p:cNvSpPr/>
          <p:nvPr/>
        </p:nvSpPr>
        <p:spPr>
          <a:xfrm>
            <a:off x="462014" y="3848099"/>
            <a:ext cx="11795102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SELECT COUNT(state)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FROM purchases WHERE state=‘FL’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Count</a:t>
            </a:r>
          </a:p>
        </p:txBody>
      </p:sp>
      <p:sp>
        <p:nvSpPr>
          <p:cNvPr id="235" name="Shape 235"/>
          <p:cNvSpPr/>
          <p:nvPr/>
        </p:nvSpPr>
        <p:spPr>
          <a:xfrm>
            <a:off x="441534" y="6564069"/>
            <a:ext cx="9585134" cy="231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2800"/>
              </a:spcBef>
              <a:defRPr sz="6400">
                <a:solidFill>
                  <a:schemeClr val="accent5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Counts ALL rows! (not just unique values)</a:t>
            </a:r>
          </a:p>
        </p:txBody>
      </p:sp>
      <p:sp>
        <p:nvSpPr>
          <p:cNvPr id="236" name="Shape 236"/>
          <p:cNvSpPr/>
          <p:nvPr/>
        </p:nvSpPr>
        <p:spPr>
          <a:xfrm>
            <a:off x="462014" y="3848099"/>
            <a:ext cx="11795102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SELECT COUNT(state)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FROM purchases WHERE state=‘FL’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type="title"/>
          </p:nvPr>
        </p:nvSpPr>
        <p:spPr>
          <a:xfrm>
            <a:off x="2471955" y="4038600"/>
            <a:ext cx="8060889" cy="4521200"/>
          </a:xfrm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type="title"/>
          </p:nvPr>
        </p:nvSpPr>
        <p:spPr>
          <a:xfrm>
            <a:off x="2802102" y="4038600"/>
            <a:ext cx="7400596" cy="4521200"/>
          </a:xfrm>
          <a:prstGeom prst="rect">
            <a:avLst/>
          </a:prstGeom>
        </p:spPr>
        <p:txBody>
          <a:bodyPr/>
          <a:lstStyle/>
          <a:p>
            <a:pPr/>
            <a:r>
              <a:t>Group by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Group by statements</a:t>
            </a:r>
          </a:p>
        </p:txBody>
      </p:sp>
      <p:sp>
        <p:nvSpPr>
          <p:cNvPr id="243" name="Shape 243"/>
          <p:cNvSpPr/>
          <p:nvPr/>
        </p:nvSpPr>
        <p:spPr>
          <a:xfrm>
            <a:off x="462014" y="4154175"/>
            <a:ext cx="11795102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SELECT key, SUM(data)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FROM table GROUP BY key;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2 step process</a:t>
            </a:r>
          </a:p>
        </p:txBody>
      </p:sp>
      <p:sp>
        <p:nvSpPr>
          <p:cNvPr id="246" name="Shape 246"/>
          <p:cNvSpPr/>
          <p:nvPr>
            <p:ph type="body" idx="1"/>
          </p:nvPr>
        </p:nvSpPr>
        <p:spPr>
          <a:xfrm>
            <a:off x="406400" y="2812441"/>
            <a:ext cx="12192000" cy="6510182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Gather rows with same value in GROUP BY column 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Combine each collection of rows with an AGGREGATION function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7945" y="5541"/>
            <a:ext cx="13040690" cy="9780518"/>
          </a:xfrm>
          <a:prstGeom prst="rect">
            <a:avLst/>
          </a:prstGeom>
          <a:ln w="12700">
            <a:miter lim="400000"/>
          </a:ln>
        </p:spPr>
      </p:pic>
      <p:sp>
        <p:nvSpPr>
          <p:cNvPr id="249" name="Shape 249"/>
          <p:cNvSpPr/>
          <p:nvPr/>
        </p:nvSpPr>
        <p:spPr>
          <a:xfrm>
            <a:off x="1308140" y="3128238"/>
            <a:ext cx="578893" cy="558801"/>
          </a:xfrm>
          <a:prstGeom prst="rect">
            <a:avLst/>
          </a:prstGeom>
          <a:solidFill>
            <a:schemeClr val="accent3">
              <a:hueOff val="-1187647"/>
              <a:satOff val="22407"/>
              <a:lumOff val="1862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/>
            <a:r>
              <a:t>CA</a:t>
            </a:r>
          </a:p>
        </p:txBody>
      </p:sp>
      <p:sp>
        <p:nvSpPr>
          <p:cNvPr id="250" name="Shape 250"/>
          <p:cNvSpPr/>
          <p:nvPr/>
        </p:nvSpPr>
        <p:spPr>
          <a:xfrm>
            <a:off x="1308140" y="5377360"/>
            <a:ext cx="578893" cy="558801"/>
          </a:xfrm>
          <a:prstGeom prst="rect">
            <a:avLst/>
          </a:prstGeom>
          <a:solidFill>
            <a:schemeClr val="accent3">
              <a:hueOff val="-1187647"/>
              <a:satOff val="22407"/>
              <a:lumOff val="1862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/>
            <a:r>
              <a:t>CA</a:t>
            </a:r>
          </a:p>
        </p:txBody>
      </p:sp>
      <p:sp>
        <p:nvSpPr>
          <p:cNvPr id="251" name="Shape 251"/>
          <p:cNvSpPr/>
          <p:nvPr/>
        </p:nvSpPr>
        <p:spPr>
          <a:xfrm>
            <a:off x="1308140" y="3846984"/>
            <a:ext cx="597384" cy="558801"/>
          </a:xfrm>
          <a:prstGeom prst="rect">
            <a:avLst/>
          </a:prstGeom>
          <a:solidFill>
            <a:schemeClr val="accent1">
              <a:hueOff val="-84091"/>
              <a:satOff val="15316"/>
              <a:lumOff val="2431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/>
            <a:r>
              <a:t>OR</a:t>
            </a:r>
          </a:p>
        </p:txBody>
      </p:sp>
      <p:sp>
        <p:nvSpPr>
          <p:cNvPr id="252" name="Shape 252"/>
          <p:cNvSpPr/>
          <p:nvPr/>
        </p:nvSpPr>
        <p:spPr>
          <a:xfrm>
            <a:off x="1317386" y="6132346"/>
            <a:ext cx="597384" cy="558801"/>
          </a:xfrm>
          <a:prstGeom prst="rect">
            <a:avLst/>
          </a:prstGeom>
          <a:solidFill>
            <a:schemeClr val="accent1">
              <a:hueOff val="-84091"/>
              <a:satOff val="15316"/>
              <a:lumOff val="2431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/>
            <a:r>
              <a:t>OR</a:t>
            </a:r>
          </a:p>
        </p:txBody>
      </p:sp>
      <p:sp>
        <p:nvSpPr>
          <p:cNvPr id="253" name="Shape 253"/>
          <p:cNvSpPr/>
          <p:nvPr/>
        </p:nvSpPr>
        <p:spPr>
          <a:xfrm>
            <a:off x="1271158" y="4622374"/>
            <a:ext cx="671348" cy="5588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/>
            <a:r>
              <a:t>WA</a:t>
            </a:r>
          </a:p>
        </p:txBody>
      </p:sp>
      <p:sp>
        <p:nvSpPr>
          <p:cNvPr id="254" name="Shape 254"/>
          <p:cNvSpPr/>
          <p:nvPr/>
        </p:nvSpPr>
        <p:spPr>
          <a:xfrm>
            <a:off x="1270040" y="6887332"/>
            <a:ext cx="671349" cy="5588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/>
            <a:r>
              <a:t>WA</a:t>
            </a:r>
          </a:p>
        </p:txBody>
      </p:sp>
      <p:sp>
        <p:nvSpPr>
          <p:cNvPr id="255" name="Shape 255"/>
          <p:cNvSpPr/>
          <p:nvPr/>
        </p:nvSpPr>
        <p:spPr>
          <a:xfrm>
            <a:off x="4353058" y="1612900"/>
            <a:ext cx="578893" cy="558801"/>
          </a:xfrm>
          <a:prstGeom prst="rect">
            <a:avLst/>
          </a:prstGeom>
          <a:solidFill>
            <a:schemeClr val="accent3">
              <a:hueOff val="-1187647"/>
              <a:satOff val="22407"/>
              <a:lumOff val="1862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/>
            <a:r>
              <a:t>CA</a:t>
            </a:r>
          </a:p>
        </p:txBody>
      </p:sp>
      <p:sp>
        <p:nvSpPr>
          <p:cNvPr id="256" name="Shape 256"/>
          <p:cNvSpPr/>
          <p:nvPr/>
        </p:nvSpPr>
        <p:spPr>
          <a:xfrm>
            <a:off x="4353058" y="2398227"/>
            <a:ext cx="578893" cy="558801"/>
          </a:xfrm>
          <a:prstGeom prst="rect">
            <a:avLst/>
          </a:prstGeom>
          <a:solidFill>
            <a:schemeClr val="accent3">
              <a:hueOff val="-1187647"/>
              <a:satOff val="22407"/>
              <a:lumOff val="1862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/>
            <a:r>
              <a:t>CA</a:t>
            </a:r>
          </a:p>
        </p:txBody>
      </p:sp>
      <p:sp>
        <p:nvSpPr>
          <p:cNvPr id="257" name="Shape 257"/>
          <p:cNvSpPr/>
          <p:nvPr/>
        </p:nvSpPr>
        <p:spPr>
          <a:xfrm>
            <a:off x="4331113" y="4622374"/>
            <a:ext cx="597383" cy="558801"/>
          </a:xfrm>
          <a:prstGeom prst="rect">
            <a:avLst/>
          </a:prstGeom>
          <a:solidFill>
            <a:schemeClr val="accent1">
              <a:hueOff val="-84091"/>
              <a:satOff val="15316"/>
              <a:lumOff val="2431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/>
            <a:r>
              <a:t>OR</a:t>
            </a:r>
          </a:p>
        </p:txBody>
      </p:sp>
      <p:sp>
        <p:nvSpPr>
          <p:cNvPr id="258" name="Shape 258"/>
          <p:cNvSpPr/>
          <p:nvPr/>
        </p:nvSpPr>
        <p:spPr>
          <a:xfrm>
            <a:off x="4334088" y="5377360"/>
            <a:ext cx="597384" cy="558801"/>
          </a:xfrm>
          <a:prstGeom prst="rect">
            <a:avLst/>
          </a:prstGeom>
          <a:solidFill>
            <a:schemeClr val="accent1">
              <a:hueOff val="-84091"/>
              <a:satOff val="15316"/>
              <a:lumOff val="2431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/>
            <a:r>
              <a:t>OR</a:t>
            </a:r>
          </a:p>
        </p:txBody>
      </p:sp>
      <p:sp>
        <p:nvSpPr>
          <p:cNvPr id="259" name="Shape 259"/>
          <p:cNvSpPr/>
          <p:nvPr/>
        </p:nvSpPr>
        <p:spPr>
          <a:xfrm>
            <a:off x="4294130" y="7626482"/>
            <a:ext cx="671349" cy="5588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/>
            <a:r>
              <a:t>WA</a:t>
            </a:r>
          </a:p>
        </p:txBody>
      </p:sp>
      <p:sp>
        <p:nvSpPr>
          <p:cNvPr id="260" name="Shape 260"/>
          <p:cNvSpPr/>
          <p:nvPr/>
        </p:nvSpPr>
        <p:spPr>
          <a:xfrm>
            <a:off x="4281430" y="8356493"/>
            <a:ext cx="671349" cy="5588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/>
            <a:r>
              <a:t>WA</a:t>
            </a:r>
          </a:p>
        </p:txBody>
      </p:sp>
      <p:sp>
        <p:nvSpPr>
          <p:cNvPr id="261" name="Shape 261"/>
          <p:cNvSpPr/>
          <p:nvPr/>
        </p:nvSpPr>
        <p:spPr>
          <a:xfrm>
            <a:off x="7336761" y="1984760"/>
            <a:ext cx="578893" cy="558801"/>
          </a:xfrm>
          <a:prstGeom prst="rect">
            <a:avLst/>
          </a:prstGeom>
          <a:solidFill>
            <a:schemeClr val="accent3">
              <a:hueOff val="-1187647"/>
              <a:satOff val="22407"/>
              <a:lumOff val="1862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/>
            <a:r>
              <a:t>CA</a:t>
            </a:r>
          </a:p>
        </p:txBody>
      </p:sp>
      <p:sp>
        <p:nvSpPr>
          <p:cNvPr id="262" name="Shape 262"/>
          <p:cNvSpPr/>
          <p:nvPr/>
        </p:nvSpPr>
        <p:spPr>
          <a:xfrm>
            <a:off x="7317103" y="4994235"/>
            <a:ext cx="597383" cy="558801"/>
          </a:xfrm>
          <a:prstGeom prst="rect">
            <a:avLst/>
          </a:prstGeom>
          <a:solidFill>
            <a:schemeClr val="accent1">
              <a:hueOff val="-84091"/>
              <a:satOff val="15316"/>
              <a:lumOff val="2431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/>
            <a:r>
              <a:t>OR</a:t>
            </a:r>
          </a:p>
        </p:txBody>
      </p:sp>
      <p:sp>
        <p:nvSpPr>
          <p:cNvPr id="263" name="Shape 263"/>
          <p:cNvSpPr/>
          <p:nvPr/>
        </p:nvSpPr>
        <p:spPr>
          <a:xfrm>
            <a:off x="7290533" y="8003710"/>
            <a:ext cx="671349" cy="5588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/>
            <a:r>
              <a:t>WA</a:t>
            </a:r>
          </a:p>
        </p:txBody>
      </p:sp>
      <p:sp>
        <p:nvSpPr>
          <p:cNvPr id="264" name="Shape 264"/>
          <p:cNvSpPr/>
          <p:nvPr/>
        </p:nvSpPr>
        <p:spPr>
          <a:xfrm>
            <a:off x="10320464" y="4233882"/>
            <a:ext cx="578892" cy="558801"/>
          </a:xfrm>
          <a:prstGeom prst="rect">
            <a:avLst/>
          </a:prstGeom>
          <a:solidFill>
            <a:schemeClr val="accent3">
              <a:hueOff val="-1187647"/>
              <a:satOff val="22407"/>
              <a:lumOff val="1862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/>
            <a:r>
              <a:t>CA</a:t>
            </a:r>
          </a:p>
        </p:txBody>
      </p:sp>
      <p:sp>
        <p:nvSpPr>
          <p:cNvPr id="265" name="Shape 265"/>
          <p:cNvSpPr/>
          <p:nvPr/>
        </p:nvSpPr>
        <p:spPr>
          <a:xfrm>
            <a:off x="10311218" y="4994235"/>
            <a:ext cx="597384" cy="558801"/>
          </a:xfrm>
          <a:prstGeom prst="rect">
            <a:avLst/>
          </a:prstGeom>
          <a:solidFill>
            <a:schemeClr val="accent1">
              <a:hueOff val="-84091"/>
              <a:satOff val="15316"/>
              <a:lumOff val="2431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/>
            <a:r>
              <a:t>OR</a:t>
            </a:r>
          </a:p>
        </p:txBody>
      </p:sp>
      <p:sp>
        <p:nvSpPr>
          <p:cNvPr id="266" name="Shape 266"/>
          <p:cNvSpPr/>
          <p:nvPr/>
        </p:nvSpPr>
        <p:spPr>
          <a:xfrm>
            <a:off x="10311218" y="5754587"/>
            <a:ext cx="671349" cy="5588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/>
            <a:r>
              <a:t>WA</a:t>
            </a:r>
          </a:p>
        </p:txBody>
      </p:sp>
      <p:sp>
        <p:nvSpPr>
          <p:cNvPr id="267" name="Shape 267"/>
          <p:cNvSpPr/>
          <p:nvPr/>
        </p:nvSpPr>
        <p:spPr>
          <a:xfrm>
            <a:off x="1254280" y="2423846"/>
            <a:ext cx="705105" cy="4445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State</a:t>
            </a:r>
          </a:p>
        </p:txBody>
      </p:sp>
      <p:sp>
        <p:nvSpPr>
          <p:cNvPr id="268" name="Shape 268"/>
          <p:cNvSpPr/>
          <p:nvPr/>
        </p:nvSpPr>
        <p:spPr>
          <a:xfrm>
            <a:off x="2034240" y="2423846"/>
            <a:ext cx="641097" cy="4445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Sold</a:t>
            </a:r>
          </a:p>
        </p:txBody>
      </p:sp>
      <p:sp>
        <p:nvSpPr>
          <p:cNvPr id="269" name="Shape 269"/>
          <p:cNvSpPr/>
          <p:nvPr/>
        </p:nvSpPr>
        <p:spPr>
          <a:xfrm>
            <a:off x="5079158" y="918444"/>
            <a:ext cx="641097" cy="4445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Sold</a:t>
            </a:r>
          </a:p>
        </p:txBody>
      </p:sp>
      <p:sp>
        <p:nvSpPr>
          <p:cNvPr id="270" name="Shape 270"/>
          <p:cNvSpPr/>
          <p:nvPr/>
        </p:nvSpPr>
        <p:spPr>
          <a:xfrm>
            <a:off x="8083266" y="1269900"/>
            <a:ext cx="641097" cy="4445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Sold</a:t>
            </a:r>
          </a:p>
        </p:txBody>
      </p:sp>
      <p:sp>
        <p:nvSpPr>
          <p:cNvPr id="271" name="Shape 271"/>
          <p:cNvSpPr/>
          <p:nvPr/>
        </p:nvSpPr>
        <p:spPr>
          <a:xfrm>
            <a:off x="5079158" y="3904134"/>
            <a:ext cx="641097" cy="4445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Sold</a:t>
            </a:r>
          </a:p>
        </p:txBody>
      </p:sp>
      <p:sp>
        <p:nvSpPr>
          <p:cNvPr id="272" name="Shape 272"/>
          <p:cNvSpPr/>
          <p:nvPr/>
        </p:nvSpPr>
        <p:spPr>
          <a:xfrm>
            <a:off x="5079158" y="6944482"/>
            <a:ext cx="641097" cy="4445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Sold</a:t>
            </a:r>
          </a:p>
        </p:txBody>
      </p:sp>
      <p:sp>
        <p:nvSpPr>
          <p:cNvPr id="273" name="Shape 273"/>
          <p:cNvSpPr/>
          <p:nvPr/>
        </p:nvSpPr>
        <p:spPr>
          <a:xfrm>
            <a:off x="8083266" y="4291032"/>
            <a:ext cx="641097" cy="4445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Sold</a:t>
            </a:r>
          </a:p>
        </p:txBody>
      </p:sp>
      <p:sp>
        <p:nvSpPr>
          <p:cNvPr id="274" name="Shape 274"/>
          <p:cNvSpPr/>
          <p:nvPr/>
        </p:nvSpPr>
        <p:spPr>
          <a:xfrm>
            <a:off x="8083266" y="7312164"/>
            <a:ext cx="641097" cy="4445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Sold</a:t>
            </a:r>
          </a:p>
        </p:txBody>
      </p:sp>
      <p:sp>
        <p:nvSpPr>
          <p:cNvPr id="275" name="Shape 275"/>
          <p:cNvSpPr/>
          <p:nvPr/>
        </p:nvSpPr>
        <p:spPr>
          <a:xfrm>
            <a:off x="11082804" y="3575667"/>
            <a:ext cx="641097" cy="4445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Sold</a:t>
            </a:r>
          </a:p>
        </p:txBody>
      </p:sp>
      <p:sp>
        <p:nvSpPr>
          <p:cNvPr id="276" name="Shape 276"/>
          <p:cNvSpPr/>
          <p:nvPr/>
        </p:nvSpPr>
        <p:spPr>
          <a:xfrm>
            <a:off x="4264552" y="941872"/>
            <a:ext cx="705105" cy="4445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State</a:t>
            </a:r>
          </a:p>
        </p:txBody>
      </p:sp>
      <p:sp>
        <p:nvSpPr>
          <p:cNvPr id="277" name="Shape 277"/>
          <p:cNvSpPr/>
          <p:nvPr/>
        </p:nvSpPr>
        <p:spPr>
          <a:xfrm>
            <a:off x="4264552" y="3944944"/>
            <a:ext cx="705105" cy="4445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State</a:t>
            </a:r>
          </a:p>
        </p:txBody>
      </p:sp>
      <p:sp>
        <p:nvSpPr>
          <p:cNvPr id="278" name="Shape 278"/>
          <p:cNvSpPr/>
          <p:nvPr/>
        </p:nvSpPr>
        <p:spPr>
          <a:xfrm>
            <a:off x="4277252" y="6944482"/>
            <a:ext cx="705105" cy="4445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State</a:t>
            </a:r>
          </a:p>
        </p:txBody>
      </p:sp>
      <p:sp>
        <p:nvSpPr>
          <p:cNvPr id="279" name="Shape 279"/>
          <p:cNvSpPr/>
          <p:nvPr/>
        </p:nvSpPr>
        <p:spPr>
          <a:xfrm>
            <a:off x="7273655" y="4291032"/>
            <a:ext cx="705105" cy="4445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State</a:t>
            </a:r>
          </a:p>
        </p:txBody>
      </p:sp>
      <p:sp>
        <p:nvSpPr>
          <p:cNvPr id="280" name="Shape 280"/>
          <p:cNvSpPr/>
          <p:nvPr/>
        </p:nvSpPr>
        <p:spPr>
          <a:xfrm>
            <a:off x="10270058" y="3562967"/>
            <a:ext cx="705105" cy="4445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State</a:t>
            </a:r>
          </a:p>
        </p:txBody>
      </p:sp>
      <p:sp>
        <p:nvSpPr>
          <p:cNvPr id="281" name="Shape 281"/>
          <p:cNvSpPr/>
          <p:nvPr/>
        </p:nvSpPr>
        <p:spPr>
          <a:xfrm>
            <a:off x="7260955" y="7312164"/>
            <a:ext cx="705105" cy="4445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State</a:t>
            </a:r>
          </a:p>
        </p:txBody>
      </p:sp>
      <p:sp>
        <p:nvSpPr>
          <p:cNvPr id="282" name="Shape 282"/>
          <p:cNvSpPr/>
          <p:nvPr/>
        </p:nvSpPr>
        <p:spPr>
          <a:xfrm>
            <a:off x="7260955" y="1273191"/>
            <a:ext cx="705105" cy="4445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State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2-step SYNTAX</a:t>
            </a:r>
          </a:p>
        </p:txBody>
      </p:sp>
      <p:sp>
        <p:nvSpPr>
          <p:cNvPr id="285" name="Shape 285"/>
          <p:cNvSpPr/>
          <p:nvPr>
            <p:ph type="body" idx="1"/>
          </p:nvPr>
        </p:nvSpPr>
        <p:spPr>
          <a:xfrm>
            <a:off x="406400" y="3055946"/>
            <a:ext cx="12192000" cy="6108378"/>
          </a:xfrm>
          <a:prstGeom prst="rect">
            <a:avLst/>
          </a:prstGeom>
        </p:spPr>
        <p:txBody>
          <a:bodyPr/>
          <a:lstStyle/>
          <a:p>
            <a:pPr marL="1243105" indent="-1243105">
              <a:buClrTx/>
              <a:buSzPct val="100000"/>
              <a:buFontTx/>
              <a:buAutoNum type="arabicPeriod" startAt="1"/>
              <a:defRPr sz="6400"/>
            </a:pPr>
            <a:r>
              <a:t>SELECT column FROM table GROUP BY column</a:t>
            </a:r>
          </a:p>
          <a:p>
            <a:pPr marL="1243105" indent="-1243105">
              <a:buClrTx/>
              <a:buSzPct val="100000"/>
              <a:buFontTx/>
              <a:buAutoNum type="arabicPeriod" startAt="1"/>
              <a:defRPr sz="6400"/>
            </a:pPr>
            <a:r>
              <a:t>Add any aggregated columns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Example #1: Purchases per User</a:t>
            </a:r>
          </a:p>
        </p:txBody>
      </p:sp>
      <p:sp>
        <p:nvSpPr>
          <p:cNvPr id="288" name="Shape 288"/>
          <p:cNvSpPr/>
          <p:nvPr>
            <p:ph type="body" idx="1"/>
          </p:nvPr>
        </p:nvSpPr>
        <p:spPr>
          <a:xfrm>
            <a:off x="406399" y="4321058"/>
            <a:ext cx="12192001" cy="6108377"/>
          </a:xfrm>
          <a:prstGeom prst="rect">
            <a:avLst/>
          </a:prstGeom>
        </p:spPr>
        <p:txBody>
          <a:bodyPr/>
          <a:lstStyle>
            <a:lvl1pPr marL="836705" indent="-836705">
              <a:buChar char="‣"/>
              <a:defRPr sz="6400"/>
            </a:lvl1pPr>
          </a:lstStyle>
          <a:p>
            <a:pPr/>
            <a:r>
              <a:t>How many purchases has each user made?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Example #1: Purchases per User</a:t>
            </a:r>
          </a:p>
        </p:txBody>
      </p:sp>
      <p:sp>
        <p:nvSpPr>
          <p:cNvPr id="291" name="Shape 291"/>
          <p:cNvSpPr/>
          <p:nvPr/>
        </p:nvSpPr>
        <p:spPr>
          <a:xfrm>
            <a:off x="645660" y="3564475"/>
            <a:ext cx="12192001" cy="3644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6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SELECT user_id</a:t>
            </a:r>
          </a:p>
          <a:p>
            <a:pPr>
              <a:defRPr sz="6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FROM purchases </a:t>
            </a:r>
          </a:p>
          <a:p>
            <a:pPr>
              <a:defRPr sz="6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GROUP BY user_id;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title"/>
          </p:nvPr>
        </p:nvSpPr>
        <p:spPr>
          <a:xfrm>
            <a:off x="3618303" y="4038600"/>
            <a:ext cx="5317769" cy="4521200"/>
          </a:xfrm>
          <a:prstGeom prst="rect">
            <a:avLst/>
          </a:prstGeom>
        </p:spPr>
        <p:txBody>
          <a:bodyPr/>
          <a:lstStyle/>
          <a:p>
            <a:pPr/>
            <a:r>
              <a:t>Review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/>
        </p:nvSpPr>
        <p:spPr>
          <a:xfrm>
            <a:off x="645660" y="3564475"/>
            <a:ext cx="12192001" cy="3644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6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SELECT user_id</a:t>
            </a:r>
            <a:r>
              <a:rPr>
                <a:solidFill>
                  <a:schemeClr val="accent3"/>
                </a:solidFill>
              </a:rPr>
              <a:t>, count(*)</a:t>
            </a:r>
          </a:p>
          <a:p>
            <a:pPr>
              <a:defRPr sz="6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FROM purchases </a:t>
            </a:r>
          </a:p>
          <a:p>
            <a:pPr>
              <a:defRPr sz="6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GROUP BY user_id;</a:t>
            </a:r>
          </a:p>
        </p:txBody>
      </p:sp>
      <p:sp>
        <p:nvSpPr>
          <p:cNvPr id="294" name="Shape 29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Example #1: Purchases per User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397256">
              <a:spcBef>
                <a:spcPts val="1900"/>
              </a:spcBef>
              <a:defRPr sz="8160"/>
            </a:lvl1pPr>
          </a:lstStyle>
          <a:p>
            <a:pPr/>
            <a:r>
              <a:t>Example #2: quantity per product</a:t>
            </a:r>
          </a:p>
        </p:txBody>
      </p:sp>
      <p:sp>
        <p:nvSpPr>
          <p:cNvPr id="297" name="Shape 297"/>
          <p:cNvSpPr/>
          <p:nvPr>
            <p:ph type="body" idx="1"/>
          </p:nvPr>
        </p:nvSpPr>
        <p:spPr>
          <a:xfrm>
            <a:off x="406400" y="4321058"/>
            <a:ext cx="12192000" cy="6108377"/>
          </a:xfrm>
          <a:prstGeom prst="rect">
            <a:avLst/>
          </a:prstGeom>
        </p:spPr>
        <p:txBody>
          <a:bodyPr/>
          <a:lstStyle>
            <a:lvl1pPr marL="705970" indent="-705970">
              <a:buClrTx/>
              <a:buSzPct val="40000"/>
              <a:buFontTx/>
              <a:buBlip>
                <a:blip r:embed="rId2"/>
              </a:buBlip>
              <a:defRPr sz="6400"/>
            </a:lvl1pPr>
          </a:lstStyle>
          <a:p>
            <a:pPr/>
            <a:r>
              <a:t>What is the total quantity of each product purchased?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type="title"/>
          </p:nvPr>
        </p:nvSpPr>
        <p:spPr>
          <a:xfrm>
            <a:off x="406400" y="1700669"/>
            <a:ext cx="12192000" cy="1169261"/>
          </a:xfrm>
          <a:prstGeom prst="rect">
            <a:avLst/>
          </a:prstGeom>
        </p:spPr>
        <p:txBody>
          <a:bodyPr/>
          <a:lstStyle>
            <a:lvl1pPr defTabSz="397256">
              <a:spcBef>
                <a:spcPts val="1900"/>
              </a:spcBef>
              <a:defRPr sz="8160"/>
            </a:lvl1pPr>
          </a:lstStyle>
          <a:p>
            <a:pPr/>
            <a:r>
              <a:t>Example #2: quantity per product</a:t>
            </a:r>
          </a:p>
        </p:txBody>
      </p:sp>
      <p:sp>
        <p:nvSpPr>
          <p:cNvPr id="300" name="Shape 300"/>
          <p:cNvSpPr/>
          <p:nvPr/>
        </p:nvSpPr>
        <p:spPr>
          <a:xfrm>
            <a:off x="482599" y="4189727"/>
            <a:ext cx="13854453" cy="345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60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SELECT user_id</a:t>
            </a:r>
          </a:p>
          <a:p>
            <a:pPr>
              <a:defRPr sz="60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FROM purchases </a:t>
            </a:r>
          </a:p>
          <a:p>
            <a:pPr>
              <a:defRPr sz="60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GROUP BY user_id;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/>
        </p:nvSpPr>
        <p:spPr>
          <a:xfrm>
            <a:off x="406400" y="1721195"/>
            <a:ext cx="12192001" cy="1169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397256">
              <a:lnSpc>
                <a:spcPct val="80000"/>
              </a:lnSpc>
              <a:spcBef>
                <a:spcPts val="1900"/>
              </a:spcBef>
              <a:defRPr cap="all" sz="816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Example #2: quantity per product</a:t>
            </a:r>
          </a:p>
        </p:txBody>
      </p:sp>
      <p:sp>
        <p:nvSpPr>
          <p:cNvPr id="303" name="Shape 303"/>
          <p:cNvSpPr/>
          <p:nvPr/>
        </p:nvSpPr>
        <p:spPr>
          <a:xfrm>
            <a:off x="482599" y="4189728"/>
            <a:ext cx="13854453" cy="345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60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SELECT user_id</a:t>
            </a:r>
            <a:r>
              <a:rPr>
                <a:solidFill>
                  <a:schemeClr val="accent3"/>
                </a:solidFill>
              </a:rPr>
              <a:t>, SUM(quantity)</a:t>
            </a:r>
          </a:p>
          <a:p>
            <a:pPr>
              <a:defRPr sz="60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FROM purchases </a:t>
            </a:r>
          </a:p>
          <a:p>
            <a:pPr>
              <a:defRPr sz="60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GROUP BY user_id;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type="title"/>
          </p:nvPr>
        </p:nvSpPr>
        <p:spPr>
          <a:xfrm>
            <a:off x="2802102" y="4038600"/>
            <a:ext cx="7400596" cy="4521200"/>
          </a:xfrm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type="title"/>
          </p:nvPr>
        </p:nvSpPr>
        <p:spPr>
          <a:xfrm>
            <a:off x="406400" y="1651000"/>
            <a:ext cx="12192000" cy="1574205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Select Statement with Limit</a:t>
            </a:r>
          </a:p>
        </p:txBody>
      </p:sp>
      <p:sp>
        <p:nvSpPr>
          <p:cNvPr id="209" name="Shape 209"/>
          <p:cNvSpPr/>
          <p:nvPr/>
        </p:nvSpPr>
        <p:spPr>
          <a:xfrm>
            <a:off x="462014" y="3898900"/>
            <a:ext cx="1179510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SELECT * FROM products 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LIMIT 100;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type="title"/>
          </p:nvPr>
        </p:nvSpPr>
        <p:spPr>
          <a:xfrm>
            <a:off x="406400" y="1651000"/>
            <a:ext cx="12192000" cy="1574205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Distinct </a:t>
            </a:r>
          </a:p>
        </p:txBody>
      </p:sp>
      <p:sp>
        <p:nvSpPr>
          <p:cNvPr id="212" name="Shape 212"/>
          <p:cNvSpPr/>
          <p:nvPr/>
        </p:nvSpPr>
        <p:spPr>
          <a:xfrm>
            <a:off x="304799" y="4438650"/>
            <a:ext cx="13307256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SELECT DISTINCT price FROM products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type="title"/>
          </p:nvPr>
        </p:nvSpPr>
        <p:spPr>
          <a:xfrm>
            <a:off x="406400" y="1651000"/>
            <a:ext cx="12192000" cy="1574205"/>
          </a:xfrm>
          <a:prstGeom prst="rect">
            <a:avLst/>
          </a:prstGeom>
        </p:spPr>
        <p:txBody>
          <a:bodyPr/>
          <a:lstStyle>
            <a:lvl1pPr defTabSz="537463">
              <a:spcBef>
                <a:spcPts val="2500"/>
              </a:spcBef>
              <a:defRPr sz="7360"/>
            </a:lvl1pPr>
          </a:lstStyle>
          <a:p>
            <a:pPr/>
            <a:r>
              <a:t>Numeric Filter: Less than or equal to</a:t>
            </a:r>
          </a:p>
        </p:txBody>
      </p:sp>
      <p:sp>
        <p:nvSpPr>
          <p:cNvPr id="215" name="Shape 215"/>
          <p:cNvSpPr/>
          <p:nvPr/>
        </p:nvSpPr>
        <p:spPr>
          <a:xfrm>
            <a:off x="462014" y="3898900"/>
            <a:ext cx="1179510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SELECT * FROM products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WHERE price </a:t>
            </a:r>
            <a:r>
              <a:rPr>
                <a:solidFill>
                  <a:schemeClr val="accent3"/>
                </a:solidFill>
              </a:rPr>
              <a:t>&lt;=</a:t>
            </a:r>
            <a:r>
              <a:t> 1000;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type="title"/>
          </p:nvPr>
        </p:nvSpPr>
        <p:spPr>
          <a:xfrm>
            <a:off x="406400" y="1651000"/>
            <a:ext cx="12192000" cy="1574205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Numeric Filter: in</a:t>
            </a:r>
          </a:p>
        </p:txBody>
      </p:sp>
      <p:sp>
        <p:nvSpPr>
          <p:cNvPr id="218" name="Shape 218"/>
          <p:cNvSpPr/>
          <p:nvPr/>
        </p:nvSpPr>
        <p:spPr>
          <a:xfrm>
            <a:off x="462014" y="3898900"/>
            <a:ext cx="1179510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SELECT * FROM products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WHERE price </a:t>
            </a:r>
            <a:r>
              <a:rPr>
                <a:solidFill>
                  <a:schemeClr val="accent3"/>
                </a:solidFill>
              </a:rPr>
              <a:t>in</a:t>
            </a:r>
            <a:r>
              <a:t> (9.99, 15.99);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type="title"/>
          </p:nvPr>
        </p:nvSpPr>
        <p:spPr>
          <a:xfrm>
            <a:off x="406400" y="1651000"/>
            <a:ext cx="12192000" cy="1574205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Pattern matching: wildcard</a:t>
            </a:r>
          </a:p>
        </p:txBody>
      </p:sp>
      <p:sp>
        <p:nvSpPr>
          <p:cNvPr id="221" name="Shape 221"/>
          <p:cNvSpPr/>
          <p:nvPr/>
        </p:nvSpPr>
        <p:spPr>
          <a:xfrm>
            <a:off x="462014" y="3898900"/>
            <a:ext cx="1179510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SELECT * FROM products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WHERE name LIKE ‘B%’;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type="title"/>
          </p:nvPr>
        </p:nvSpPr>
        <p:spPr>
          <a:xfrm>
            <a:off x="406400" y="1651000"/>
            <a:ext cx="12192000" cy="1574205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wildcard</a:t>
            </a:r>
          </a:p>
        </p:txBody>
      </p:sp>
      <p:sp>
        <p:nvSpPr>
          <p:cNvPr id="224" name="Shape 224"/>
          <p:cNvSpPr/>
          <p:nvPr/>
        </p:nvSpPr>
        <p:spPr>
          <a:xfrm>
            <a:off x="462014" y="3898900"/>
            <a:ext cx="1179510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SELECT * FROM products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WHERE name LIKE ‘B%’;</a:t>
            </a:r>
          </a:p>
        </p:txBody>
      </p:sp>
      <p:sp>
        <p:nvSpPr>
          <p:cNvPr id="225" name="Shape 225"/>
          <p:cNvSpPr/>
          <p:nvPr/>
        </p:nvSpPr>
        <p:spPr>
          <a:xfrm>
            <a:off x="5387675" y="7396591"/>
            <a:ext cx="3718865" cy="134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spcBef>
                <a:spcPts val="2800"/>
              </a:spcBef>
              <a:defRPr sz="7200">
                <a:solidFill>
                  <a:schemeClr val="accent5"/>
                </a:solidFill>
              </a:defRPr>
            </a:lvl1pPr>
          </a:lstStyle>
          <a:p>
            <a:pPr/>
            <a:r>
              <a:t>wildcard</a:t>
            </a:r>
          </a:p>
        </p:txBody>
      </p:sp>
      <p:sp>
        <p:nvSpPr>
          <p:cNvPr id="226" name="Shape 226"/>
          <p:cNvSpPr/>
          <p:nvPr/>
        </p:nvSpPr>
        <p:spPr>
          <a:xfrm rot="16200000">
            <a:off x="6218580" y="6412963"/>
            <a:ext cx="162078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Aggregation Functions</a:t>
            </a:r>
          </a:p>
        </p:txBody>
      </p:sp>
      <p:sp>
        <p:nvSpPr>
          <p:cNvPr id="229" name="Shape 229"/>
          <p:cNvSpPr/>
          <p:nvPr>
            <p:ph type="body" idx="1"/>
          </p:nvPr>
        </p:nvSpPr>
        <p:spPr>
          <a:xfrm>
            <a:off x="406400" y="3953767"/>
            <a:ext cx="12192000" cy="6108378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Boil down the resulting data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Commonly used: SUM(), MAX(), MIN(), AVG()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