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6" name="Shape 17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SzPct val="104999"/>
              <a:buChar char="▸"/>
            </a:pP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</p:spPr>
        <p:txBody>
          <a:bodyPr lIns="65022" tIns="65022" rIns="65022" bIns="65022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4" indent="-449034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19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4" name="Shape 1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Bootcamp</a:t>
            </a:r>
          </a:p>
        </p:txBody>
      </p:sp>
      <p:sp>
        <p:nvSpPr>
          <p:cNvPr id="204" name="Shape 20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Noble Desktop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 defTabSz="537463">
              <a:spcBef>
                <a:spcPts val="2500"/>
              </a:spcBef>
              <a:defRPr sz="7360"/>
            </a:lvl1pPr>
          </a:lstStyle>
          <a:p>
            <a:pPr/>
            <a:r>
              <a:t>Numeric Filter: Less than or equal to</a:t>
            </a:r>
          </a:p>
        </p:txBody>
      </p:sp>
      <p:sp>
        <p:nvSpPr>
          <p:cNvPr id="230" name="Shape 230"/>
          <p:cNvSpPr/>
          <p:nvPr/>
        </p:nvSpPr>
        <p:spPr>
          <a:xfrm>
            <a:off x="462014" y="3898900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price </a:t>
            </a:r>
            <a:r>
              <a:rPr>
                <a:solidFill>
                  <a:schemeClr val="accent3"/>
                </a:solidFill>
              </a:rPr>
              <a:t>&lt;=</a:t>
            </a:r>
            <a:r>
              <a:t> 1000;</a:t>
            </a:r>
          </a:p>
        </p:txBody>
      </p:sp>
      <p:sp>
        <p:nvSpPr>
          <p:cNvPr id="231" name="Shape 231"/>
          <p:cNvSpPr/>
          <p:nvPr/>
        </p:nvSpPr>
        <p:spPr>
          <a:xfrm>
            <a:off x="2349085" y="7693527"/>
            <a:ext cx="6489092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6400">
                <a:solidFill>
                  <a:schemeClr val="accent5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equals goes after</a:t>
            </a:r>
          </a:p>
        </p:txBody>
      </p:sp>
      <p:sp>
        <p:nvSpPr>
          <p:cNvPr id="232" name="Shape 232"/>
          <p:cNvSpPr/>
          <p:nvPr/>
        </p:nvSpPr>
        <p:spPr>
          <a:xfrm rot="16200000">
            <a:off x="4463749" y="6514988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Numeric Filter: in</a:t>
            </a:r>
          </a:p>
        </p:txBody>
      </p:sp>
      <p:sp>
        <p:nvSpPr>
          <p:cNvPr id="235" name="Shape 235"/>
          <p:cNvSpPr/>
          <p:nvPr/>
        </p:nvSpPr>
        <p:spPr>
          <a:xfrm>
            <a:off x="462014" y="3898900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price </a:t>
            </a:r>
            <a:r>
              <a:rPr>
                <a:solidFill>
                  <a:schemeClr val="accent3"/>
                </a:solidFill>
              </a:rPr>
              <a:t>in</a:t>
            </a:r>
            <a:r>
              <a:t> (9.99, 15.99);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Pattern matching</a:t>
            </a:r>
          </a:p>
        </p:txBody>
      </p:sp>
      <p:sp>
        <p:nvSpPr>
          <p:cNvPr id="240" name="Shape 240"/>
          <p:cNvSpPr/>
          <p:nvPr>
            <p:ph type="body" idx="1"/>
          </p:nvPr>
        </p:nvSpPr>
        <p:spPr>
          <a:xfrm>
            <a:off x="406400" y="3953767"/>
            <a:ext cx="12192000" cy="5368856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Used on character columns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Specify part of text, leave rest open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Examples</a:t>
            </a:r>
          </a:p>
        </p:txBody>
      </p:sp>
      <p:sp>
        <p:nvSpPr>
          <p:cNvPr id="243" name="Shape 243"/>
          <p:cNvSpPr/>
          <p:nvPr>
            <p:ph type="body" idx="1"/>
          </p:nvPr>
        </p:nvSpPr>
        <p:spPr>
          <a:xfrm>
            <a:off x="406400" y="3953767"/>
            <a:ext cx="12192000" cy="5368856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How many users were named “Bob”?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How many customers had AOL email addresses?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Examples</a:t>
            </a:r>
          </a:p>
        </p:txBody>
      </p:sp>
      <p:sp>
        <p:nvSpPr>
          <p:cNvPr id="246" name="Shape 246"/>
          <p:cNvSpPr/>
          <p:nvPr>
            <p:ph type="body" idx="1"/>
          </p:nvPr>
        </p:nvSpPr>
        <p:spPr>
          <a:xfrm>
            <a:off x="406400" y="3953767"/>
            <a:ext cx="12192000" cy="5368856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How many users were</a:t>
            </a:r>
            <a:r>
              <a:rPr>
                <a:solidFill>
                  <a:schemeClr val="accent3"/>
                </a:solidFill>
              </a:rPr>
              <a:t> named “Bob”</a:t>
            </a:r>
            <a:r>
              <a:t>?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How many customers had AOL email addresses?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Examples</a:t>
            </a:r>
          </a:p>
        </p:txBody>
      </p:sp>
      <p:sp>
        <p:nvSpPr>
          <p:cNvPr id="249" name="Shape 249"/>
          <p:cNvSpPr/>
          <p:nvPr>
            <p:ph type="body" idx="1"/>
          </p:nvPr>
        </p:nvSpPr>
        <p:spPr>
          <a:xfrm>
            <a:off x="406400" y="3953767"/>
            <a:ext cx="12192000" cy="5368856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How many users were</a:t>
            </a:r>
            <a:r>
              <a:rPr>
                <a:solidFill>
                  <a:schemeClr val="accent3"/>
                </a:solidFill>
              </a:rPr>
              <a:t> named “Bob”</a:t>
            </a:r>
            <a:r>
              <a:t>?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How many customers </a:t>
            </a:r>
            <a:r>
              <a:rPr>
                <a:solidFill>
                  <a:schemeClr val="accent3"/>
                </a:solidFill>
              </a:rPr>
              <a:t>had AOL email addresses</a:t>
            </a:r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Character Types</a:t>
            </a:r>
          </a:p>
        </p:txBody>
      </p:sp>
      <p:sp>
        <p:nvSpPr>
          <p:cNvPr id="252" name="Shape 252"/>
          <p:cNvSpPr/>
          <p:nvPr>
            <p:ph type="body" idx="1"/>
          </p:nvPr>
        </p:nvSpPr>
        <p:spPr>
          <a:xfrm>
            <a:off x="406400" y="3443642"/>
            <a:ext cx="12192000" cy="5368855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char(n)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varchar(n)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Pattern matching: wildcard</a:t>
            </a:r>
          </a:p>
        </p:txBody>
      </p:sp>
      <p:sp>
        <p:nvSpPr>
          <p:cNvPr id="255" name="Shape 255"/>
          <p:cNvSpPr/>
          <p:nvPr/>
        </p:nvSpPr>
        <p:spPr>
          <a:xfrm>
            <a:off x="462014" y="3898900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name LIKE ‘B%’;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wildcard</a:t>
            </a:r>
          </a:p>
        </p:txBody>
      </p:sp>
      <p:sp>
        <p:nvSpPr>
          <p:cNvPr id="258" name="Shape 258"/>
          <p:cNvSpPr/>
          <p:nvPr/>
        </p:nvSpPr>
        <p:spPr>
          <a:xfrm>
            <a:off x="462014" y="3898900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name LIKE ‘B%’;</a:t>
            </a:r>
          </a:p>
        </p:txBody>
      </p:sp>
      <p:sp>
        <p:nvSpPr>
          <p:cNvPr id="259" name="Shape 259"/>
          <p:cNvSpPr/>
          <p:nvPr/>
        </p:nvSpPr>
        <p:spPr>
          <a:xfrm>
            <a:off x="5387675" y="7396591"/>
            <a:ext cx="3718865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7200">
                <a:solidFill>
                  <a:schemeClr val="accent5"/>
                </a:solidFill>
              </a:defRPr>
            </a:lvl1pPr>
          </a:lstStyle>
          <a:p>
            <a:pPr/>
            <a:r>
              <a:t>wildcard</a:t>
            </a:r>
          </a:p>
        </p:txBody>
      </p:sp>
      <p:sp>
        <p:nvSpPr>
          <p:cNvPr id="260" name="Shape 260"/>
          <p:cNvSpPr/>
          <p:nvPr/>
        </p:nvSpPr>
        <p:spPr>
          <a:xfrm rot="16200000">
            <a:off x="6218580" y="6412963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Filtering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Booleans</a:t>
            </a:r>
          </a:p>
        </p:txBody>
      </p:sp>
      <p:sp>
        <p:nvSpPr>
          <p:cNvPr id="263" name="Shape 263"/>
          <p:cNvSpPr/>
          <p:nvPr/>
        </p:nvSpPr>
        <p:spPr>
          <a:xfrm>
            <a:off x="462014" y="3359149"/>
            <a:ext cx="11795102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name LIKE ‘B%’</a:t>
            </a:r>
          </a:p>
          <a:p>
            <a:pPr>
              <a:defRPr sz="5100">
                <a:solidFill>
                  <a:schemeClr val="accent3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AND price &lt; 10;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Booleans</a:t>
            </a:r>
          </a:p>
        </p:txBody>
      </p:sp>
      <p:sp>
        <p:nvSpPr>
          <p:cNvPr id="266" name="Shape 266"/>
          <p:cNvSpPr/>
          <p:nvPr/>
        </p:nvSpPr>
        <p:spPr>
          <a:xfrm>
            <a:off x="462014" y="3359149"/>
            <a:ext cx="11795102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name LIKE ‘B%’</a:t>
            </a:r>
          </a:p>
          <a:p>
            <a:pPr>
              <a:defRPr sz="5100">
                <a:solidFill>
                  <a:schemeClr val="accent3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OR price &lt; 10;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Booleans</a:t>
            </a:r>
          </a:p>
        </p:txBody>
      </p:sp>
      <p:sp>
        <p:nvSpPr>
          <p:cNvPr id="269" name="Shape 269"/>
          <p:cNvSpPr/>
          <p:nvPr/>
        </p:nvSpPr>
        <p:spPr>
          <a:xfrm>
            <a:off x="462014" y="3898900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</a:t>
            </a:r>
            <a:r>
              <a:rPr>
                <a:solidFill>
                  <a:schemeClr val="accent3"/>
                </a:solidFill>
              </a:rPr>
              <a:t>NOT</a:t>
            </a:r>
            <a:r>
              <a:t> name LIKE ‘B%’;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Aggregation Functions</a:t>
            </a:r>
          </a:p>
        </p:txBody>
      </p:sp>
      <p:sp>
        <p:nvSpPr>
          <p:cNvPr id="274" name="Shape 274"/>
          <p:cNvSpPr/>
          <p:nvPr>
            <p:ph type="body" idx="1"/>
          </p:nvPr>
        </p:nvSpPr>
        <p:spPr>
          <a:xfrm>
            <a:off x="406400" y="3953767"/>
            <a:ext cx="12192000" cy="610837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Boil down the resulting data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Commonly used: SUM(), MAX(), MIN(), AVG()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Examples</a:t>
            </a:r>
          </a:p>
        </p:txBody>
      </p:sp>
      <p:sp>
        <p:nvSpPr>
          <p:cNvPr id="277" name="Shape 277"/>
          <p:cNvSpPr/>
          <p:nvPr>
            <p:ph type="body" idx="1"/>
          </p:nvPr>
        </p:nvSpPr>
        <p:spPr>
          <a:xfrm>
            <a:off x="406400" y="3953767"/>
            <a:ext cx="12192000" cy="5368856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What was the most any user spent?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How many customers were from Florida?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Examples</a:t>
            </a:r>
          </a:p>
        </p:txBody>
      </p:sp>
      <p:sp>
        <p:nvSpPr>
          <p:cNvPr id="280" name="Shape 280"/>
          <p:cNvSpPr/>
          <p:nvPr>
            <p:ph type="body" idx="1"/>
          </p:nvPr>
        </p:nvSpPr>
        <p:spPr>
          <a:xfrm>
            <a:off x="406400" y="3953767"/>
            <a:ext cx="12192000" cy="5368856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What was </a:t>
            </a:r>
            <a:r>
              <a:rPr>
                <a:solidFill>
                  <a:schemeClr val="accent3"/>
                </a:solidFill>
              </a:rPr>
              <a:t>the most</a:t>
            </a:r>
            <a:r>
              <a:t> any user spent?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How many customers were from Florida?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Examples</a:t>
            </a:r>
          </a:p>
        </p:txBody>
      </p:sp>
      <p:sp>
        <p:nvSpPr>
          <p:cNvPr id="283" name="Shape 283"/>
          <p:cNvSpPr/>
          <p:nvPr>
            <p:ph type="body" idx="1"/>
          </p:nvPr>
        </p:nvSpPr>
        <p:spPr>
          <a:xfrm>
            <a:off x="406400" y="3953767"/>
            <a:ext cx="12192000" cy="5368856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What was </a:t>
            </a:r>
            <a:r>
              <a:rPr>
                <a:solidFill>
                  <a:schemeClr val="accent3"/>
                </a:solidFill>
              </a:rPr>
              <a:t>the most</a:t>
            </a:r>
            <a:r>
              <a:t> any user spent?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rPr>
                <a:solidFill>
                  <a:schemeClr val="accent3"/>
                </a:solidFill>
              </a:rPr>
              <a:t>How many</a:t>
            </a:r>
            <a:r>
              <a:t> customers were from Florida?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Max</a:t>
            </a:r>
          </a:p>
        </p:txBody>
      </p:sp>
      <p:sp>
        <p:nvSpPr>
          <p:cNvPr id="286" name="Shape 286"/>
          <p:cNvSpPr/>
          <p:nvPr/>
        </p:nvSpPr>
        <p:spPr>
          <a:xfrm>
            <a:off x="462014" y="4051300"/>
            <a:ext cx="11795102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SELECT MAX(price) FROM purchase_items;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Min</a:t>
            </a:r>
          </a:p>
        </p:txBody>
      </p:sp>
      <p:sp>
        <p:nvSpPr>
          <p:cNvPr id="289" name="Shape 289"/>
          <p:cNvSpPr/>
          <p:nvPr/>
        </p:nvSpPr>
        <p:spPr>
          <a:xfrm>
            <a:off x="462014" y="4051300"/>
            <a:ext cx="11795102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SELECT MIN(price) FROM purchase_items;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Examples</a:t>
            </a:r>
          </a:p>
        </p:txBody>
      </p:sp>
      <p:sp>
        <p:nvSpPr>
          <p:cNvPr id="209" name="Shape 209"/>
          <p:cNvSpPr/>
          <p:nvPr>
            <p:ph type="body" idx="1"/>
          </p:nvPr>
        </p:nvSpPr>
        <p:spPr>
          <a:xfrm>
            <a:off x="406400" y="3953767"/>
            <a:ext cx="12192000" cy="5368856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Who spent more than $500?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How many customers were from Florida?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Count</a:t>
            </a:r>
          </a:p>
        </p:txBody>
      </p:sp>
      <p:sp>
        <p:nvSpPr>
          <p:cNvPr id="292" name="Shape 292"/>
          <p:cNvSpPr/>
          <p:nvPr/>
        </p:nvSpPr>
        <p:spPr>
          <a:xfrm>
            <a:off x="462014" y="3848099"/>
            <a:ext cx="11795102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COUNT(state)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purchases WHERE state=‘FL’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Count</a:t>
            </a:r>
          </a:p>
        </p:txBody>
      </p:sp>
      <p:sp>
        <p:nvSpPr>
          <p:cNvPr id="295" name="Shape 295"/>
          <p:cNvSpPr/>
          <p:nvPr/>
        </p:nvSpPr>
        <p:spPr>
          <a:xfrm>
            <a:off x="441534" y="6564070"/>
            <a:ext cx="9585134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6400">
                <a:solidFill>
                  <a:schemeClr val="accent5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Counts ALL rows! (not just unique values)</a:t>
            </a:r>
          </a:p>
        </p:txBody>
      </p:sp>
      <p:sp>
        <p:nvSpPr>
          <p:cNvPr id="296" name="Shape 296"/>
          <p:cNvSpPr/>
          <p:nvPr/>
        </p:nvSpPr>
        <p:spPr>
          <a:xfrm>
            <a:off x="462014" y="3848099"/>
            <a:ext cx="11795102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COUNT(state)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purchases WHERE state=‘FL’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SUM</a:t>
            </a:r>
          </a:p>
        </p:txBody>
      </p:sp>
      <p:sp>
        <p:nvSpPr>
          <p:cNvPr id="299" name="Shape 299"/>
          <p:cNvSpPr/>
          <p:nvPr/>
        </p:nvSpPr>
        <p:spPr>
          <a:xfrm>
            <a:off x="294151" y="4457699"/>
            <a:ext cx="1391064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SELECT SUM(price) from purchase_items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AVG</a:t>
            </a:r>
          </a:p>
        </p:txBody>
      </p:sp>
      <p:sp>
        <p:nvSpPr>
          <p:cNvPr id="302" name="Shape 302"/>
          <p:cNvSpPr/>
          <p:nvPr/>
        </p:nvSpPr>
        <p:spPr>
          <a:xfrm>
            <a:off x="294151" y="4457699"/>
            <a:ext cx="1391064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SELECT AVG(price) from purchase_items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Examples</a:t>
            </a:r>
          </a:p>
        </p:txBody>
      </p:sp>
      <p:sp>
        <p:nvSpPr>
          <p:cNvPr id="212" name="Shape 212"/>
          <p:cNvSpPr/>
          <p:nvPr>
            <p:ph type="body" idx="1"/>
          </p:nvPr>
        </p:nvSpPr>
        <p:spPr>
          <a:xfrm>
            <a:off x="406400" y="3953767"/>
            <a:ext cx="12192000" cy="5368856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Who spent </a:t>
            </a:r>
            <a:r>
              <a:rPr>
                <a:solidFill>
                  <a:schemeClr val="accent3"/>
                </a:solidFill>
              </a:rPr>
              <a:t>more than $500? </a:t>
            </a:r>
            <a:endParaRPr>
              <a:solidFill>
                <a:schemeClr val="accent3"/>
              </a:solidFill>
            </a:endParaRP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How many customers were from Florida?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Examples</a:t>
            </a:r>
          </a:p>
        </p:txBody>
      </p:sp>
      <p:sp>
        <p:nvSpPr>
          <p:cNvPr id="215" name="Shape 215"/>
          <p:cNvSpPr/>
          <p:nvPr>
            <p:ph type="body" idx="1"/>
          </p:nvPr>
        </p:nvSpPr>
        <p:spPr>
          <a:xfrm>
            <a:off x="406400" y="3953767"/>
            <a:ext cx="12192000" cy="5368856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Who spent </a:t>
            </a:r>
            <a:r>
              <a:rPr>
                <a:solidFill>
                  <a:schemeClr val="accent3"/>
                </a:solidFill>
              </a:rPr>
              <a:t>more than $500? </a:t>
            </a:r>
            <a:endParaRPr>
              <a:solidFill>
                <a:schemeClr val="accent3"/>
              </a:solidFill>
            </a:endParaRP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How many customers were </a:t>
            </a:r>
            <a:r>
              <a:rPr>
                <a:solidFill>
                  <a:schemeClr val="accent3"/>
                </a:solidFill>
              </a:rPr>
              <a:t>from Florida?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Data Type</a:t>
            </a:r>
          </a:p>
        </p:txBody>
      </p:sp>
      <p:sp>
        <p:nvSpPr>
          <p:cNvPr id="218" name="Shape 218"/>
          <p:cNvSpPr/>
          <p:nvPr>
            <p:ph type="body" idx="1"/>
          </p:nvPr>
        </p:nvSpPr>
        <p:spPr>
          <a:xfrm>
            <a:off x="406400" y="3953767"/>
            <a:ext cx="12192001" cy="5368856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Assigned to each column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Determines what kinds of queries  you can 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Numeric Types</a:t>
            </a:r>
          </a:p>
        </p:txBody>
      </p:sp>
      <p:sp>
        <p:nvSpPr>
          <p:cNvPr id="221" name="Shape 221"/>
          <p:cNvSpPr/>
          <p:nvPr>
            <p:ph type="body" idx="1"/>
          </p:nvPr>
        </p:nvSpPr>
        <p:spPr>
          <a:xfrm>
            <a:off x="406400" y="3443642"/>
            <a:ext cx="12192000" cy="5368855"/>
          </a:xfrm>
          <a:prstGeom prst="rect">
            <a:avLst/>
          </a:prstGeom>
        </p:spPr>
        <p:txBody>
          <a:bodyPr/>
          <a:lstStyle/>
          <a:p>
            <a:pPr marL="677731" indent="-677731" defTabSz="560831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144"/>
            </a:pPr>
            <a:r>
              <a:t>int</a:t>
            </a:r>
          </a:p>
          <a:p>
            <a:pPr marL="677731" indent="-677731" defTabSz="560831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144"/>
            </a:pPr>
            <a:r>
              <a:t>smallint</a:t>
            </a:r>
          </a:p>
          <a:p>
            <a:pPr marL="677731" indent="-677731" defTabSz="560831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144"/>
            </a:pPr>
            <a:r>
              <a:t>float</a:t>
            </a:r>
          </a:p>
          <a:p>
            <a:pPr marL="677731" indent="-677731" defTabSz="560831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144"/>
            </a:pPr>
            <a:r>
              <a:t>numeric, 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Numeric Filter: Less than</a:t>
            </a:r>
          </a:p>
        </p:txBody>
      </p:sp>
      <p:sp>
        <p:nvSpPr>
          <p:cNvPr id="224" name="Shape 224"/>
          <p:cNvSpPr/>
          <p:nvPr/>
        </p:nvSpPr>
        <p:spPr>
          <a:xfrm>
            <a:off x="462014" y="3898900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price </a:t>
            </a:r>
            <a:r>
              <a:rPr>
                <a:solidFill>
                  <a:schemeClr val="accent3"/>
                </a:solidFill>
              </a:rPr>
              <a:t>&lt;</a:t>
            </a:r>
            <a:r>
              <a:t> 1000;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 defTabSz="537463">
              <a:spcBef>
                <a:spcPts val="2500"/>
              </a:spcBef>
              <a:defRPr sz="7360"/>
            </a:lvl1pPr>
          </a:lstStyle>
          <a:p>
            <a:pPr/>
            <a:r>
              <a:t>Numeric Filter: Less than or equal to</a:t>
            </a:r>
          </a:p>
        </p:txBody>
      </p:sp>
      <p:sp>
        <p:nvSpPr>
          <p:cNvPr id="227" name="Shape 227"/>
          <p:cNvSpPr/>
          <p:nvPr/>
        </p:nvSpPr>
        <p:spPr>
          <a:xfrm>
            <a:off x="462014" y="3898900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price </a:t>
            </a:r>
            <a:r>
              <a:rPr>
                <a:solidFill>
                  <a:schemeClr val="accent3"/>
                </a:solidFill>
              </a:rPr>
              <a:t>&lt;=</a:t>
            </a:r>
            <a:r>
              <a:t> 1000;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