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32" name="Shape 232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35" name="Shape 235"/>
          <p:cNvSpPr/>
          <p:nvPr/>
        </p:nvSpPr>
        <p:spPr>
          <a:xfrm>
            <a:off x="441534" y="6564069"/>
            <a:ext cx="958513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Counts ALL rows! (not just unique values)</a:t>
            </a:r>
          </a:p>
        </p:txBody>
      </p:sp>
      <p:sp>
        <p:nvSpPr>
          <p:cNvPr id="236" name="Shape 236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 statements</a:t>
            </a:r>
          </a:p>
        </p:txBody>
      </p:sp>
      <p:sp>
        <p:nvSpPr>
          <p:cNvPr id="239" name="Shape 239"/>
          <p:cNvSpPr/>
          <p:nvPr/>
        </p:nvSpPr>
        <p:spPr>
          <a:xfrm>
            <a:off x="462014" y="4154175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COUNT(*)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GROUP BY user_id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2471955" y="4038600"/>
            <a:ext cx="8060889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2182379" y="4038600"/>
            <a:ext cx="8640042" cy="4521200"/>
          </a:xfrm>
          <a:prstGeom prst="rect">
            <a:avLst/>
          </a:prstGeom>
        </p:spPr>
        <p:txBody>
          <a:bodyPr/>
          <a:lstStyle/>
          <a:p>
            <a:pPr/>
            <a:r>
              <a:t>Subqueries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Subqueries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406400" y="3953767"/>
            <a:ext cx="12192000" cy="61083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Inner query evaluated first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Substitutes in one or multiple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Single Value subquery</a:t>
            </a:r>
          </a:p>
        </p:txBody>
      </p:sp>
      <p:sp>
        <p:nvSpPr>
          <p:cNvPr id="249" name="Shape 249"/>
          <p:cNvSpPr/>
          <p:nvPr/>
        </p:nvSpPr>
        <p:spPr>
          <a:xfrm>
            <a:off x="604849" y="3716370"/>
            <a:ext cx="12445512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purchase_items where price </a:t>
            </a:r>
            <a:r>
              <a:rPr>
                <a:solidFill>
                  <a:schemeClr val="accent3"/>
                </a:solidFill>
              </a:rPr>
              <a:t>=</a:t>
            </a:r>
            <a:r>
              <a:t>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(select max(price) from products)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Multiple Value subquery</a:t>
            </a:r>
          </a:p>
        </p:txBody>
      </p:sp>
      <p:sp>
        <p:nvSpPr>
          <p:cNvPr id="252" name="Shape 252"/>
          <p:cNvSpPr/>
          <p:nvPr/>
        </p:nvSpPr>
        <p:spPr>
          <a:xfrm>
            <a:off x="604849" y="3563970"/>
            <a:ext cx="12445512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purchase_items 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(select price from products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where name like ‘% TV’)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Bad subquery</a:t>
            </a:r>
          </a:p>
        </p:txBody>
      </p:sp>
      <p:sp>
        <p:nvSpPr>
          <p:cNvPr id="255" name="Shape 255"/>
          <p:cNvSpPr/>
          <p:nvPr/>
        </p:nvSpPr>
        <p:spPr>
          <a:xfrm>
            <a:off x="604849" y="4129120"/>
            <a:ext cx="12445512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purchase_items 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(select * from products)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Bad subquery</a:t>
            </a:r>
          </a:p>
        </p:txBody>
      </p:sp>
      <p:sp>
        <p:nvSpPr>
          <p:cNvPr id="258" name="Shape 258"/>
          <p:cNvSpPr/>
          <p:nvPr/>
        </p:nvSpPr>
        <p:spPr>
          <a:xfrm>
            <a:off x="604849" y="4129120"/>
            <a:ext cx="12445512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purchase_items 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(select * from products)</a:t>
            </a:r>
          </a:p>
        </p:txBody>
      </p:sp>
      <p:sp>
        <p:nvSpPr>
          <p:cNvPr id="259" name="Shape 259"/>
          <p:cNvSpPr/>
          <p:nvPr/>
        </p:nvSpPr>
        <p:spPr>
          <a:xfrm rot="18900000">
            <a:off x="4420237" y="4771426"/>
            <a:ext cx="472611" cy="28829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 rot="2700000">
            <a:off x="4420237" y="4771426"/>
            <a:ext cx="472611" cy="28829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3618303" y="4038600"/>
            <a:ext cx="5317769" cy="4521200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Exists</a:t>
            </a:r>
          </a:p>
        </p:txBody>
      </p:sp>
      <p:sp>
        <p:nvSpPr>
          <p:cNvPr id="263" name="Shape 263"/>
          <p:cNvSpPr/>
          <p:nvPr/>
        </p:nvSpPr>
        <p:spPr>
          <a:xfrm>
            <a:off x="441609" y="3870081"/>
            <a:ext cx="13721542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users WHERE EXISTS                             (</a:t>
            </a:r>
            <a:r>
              <a:rPr>
                <a:solidFill>
                  <a:schemeClr val="accent3"/>
                </a:solidFill>
              </a:rPr>
              <a:t>SELECT 1</a:t>
            </a:r>
            <a:r>
              <a:t> FROM purchases WHERE users.id = purchases.user_id                and purchases.name LIKE 'Bob%')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Primary key</a:t>
            </a:r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xfrm>
            <a:off x="406400" y="3002210"/>
            <a:ext cx="12192000" cy="13325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Column that is unique per row</a:t>
            </a:r>
          </a:p>
        </p:txBody>
      </p:sp>
      <p:pic>
        <p:nvPicPr>
          <p:cNvPr id="26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2882" y="5741633"/>
            <a:ext cx="6105651" cy="343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380542" y="4432247"/>
            <a:ext cx="6851949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705970" indent="-705970">
              <a:spcBef>
                <a:spcPts val="2800"/>
              </a:spcBef>
              <a:buSzPct val="40000"/>
              <a:buBlip>
                <a:blip r:embed="rId2"/>
              </a:buBlip>
              <a:defRPr sz="6400"/>
            </a:lvl1pPr>
          </a:lstStyle>
          <a:p>
            <a:pPr/>
            <a:r>
              <a:t>Never changes, like a Social Security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4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632" y="1275738"/>
            <a:ext cx="12231536" cy="8154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924" y="5024566"/>
            <a:ext cx="3646764" cy="3626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9545" y="5304943"/>
            <a:ext cx="5734331" cy="322471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3296936" y="6321458"/>
            <a:ext cx="3361517" cy="751814"/>
          </a:xfrm>
          <a:prstGeom prst="rightArrow">
            <a:avLst>
              <a:gd name="adj1" fmla="val 32000"/>
              <a:gd name="adj2" fmla="val 10811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406400" y="1137875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4"/>
              </a:buBlip>
              <a:defRPr sz="6400"/>
            </a:pPr>
            <a:r>
              <a:t>Other columns can change</a:t>
            </a:r>
          </a:p>
          <a:p>
            <a:pPr marL="705970" indent="-705970">
              <a:buClrTx/>
              <a:buSzPct val="40000"/>
              <a:buFontTx/>
              <a:buBlip>
                <a:blip r:embed="rId4"/>
              </a:buBlip>
              <a:defRPr sz="6400"/>
            </a:pPr>
            <a:r>
              <a:t>We can still refer to the exact same row with primary key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Foreign key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406400" y="3953767"/>
            <a:ext cx="12192000" cy="54763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Reference to primary key in different table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Like a “link” to that 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243" y="-1"/>
            <a:ext cx="178943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440" y="-25400"/>
            <a:ext cx="14325601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Question #1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406400" y="3236537"/>
            <a:ext cx="12192000" cy="5476380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What e-mail address is associated with the latest purchase from Wyoming?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Question #2</a:t>
            </a:r>
          </a:p>
        </p:txBody>
      </p:sp>
      <p:sp>
        <p:nvSpPr>
          <p:cNvPr id="298" name="Shape 298"/>
          <p:cNvSpPr/>
          <p:nvPr/>
        </p:nvSpPr>
        <p:spPr>
          <a:xfrm>
            <a:off x="443915" y="3630765"/>
            <a:ext cx="12116969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70" indent="-705970">
              <a:spcBef>
                <a:spcPts val="2800"/>
              </a:spcBef>
              <a:buSzPct val="40000"/>
              <a:buBlip>
                <a:blip r:embed="rId2"/>
              </a:buBlip>
              <a:defRPr sz="6400"/>
            </a:pPr>
            <a:r>
              <a:t>The largest order from purchase_items was for what product?</a:t>
            </a:r>
          </a:p>
          <a:p>
            <a:pPr marL="705970" indent="-705970">
              <a:spcBef>
                <a:spcPts val="2800"/>
              </a:spcBef>
              <a:buSzPct val="40000"/>
              <a:buBlip>
                <a:blip r:embed="rId2"/>
              </a:buBlip>
              <a:defRPr sz="6400"/>
            </a:pPr>
            <a:r>
              <a:t>Use both price and quantity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Select Statement with Limit</a:t>
            </a:r>
          </a:p>
        </p:txBody>
      </p:sp>
      <p:sp>
        <p:nvSpPr>
          <p:cNvPr id="209" name="Shape 209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LIMIT 100;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Question #3</a:t>
            </a:r>
          </a:p>
        </p:txBody>
      </p:sp>
      <p:sp>
        <p:nvSpPr>
          <p:cNvPr id="301" name="Shape 301"/>
          <p:cNvSpPr/>
          <p:nvPr/>
        </p:nvSpPr>
        <p:spPr>
          <a:xfrm>
            <a:off x="443915" y="3630765"/>
            <a:ext cx="12116969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70" indent="-705970">
              <a:spcBef>
                <a:spcPts val="2800"/>
              </a:spcBef>
              <a:buSzPct val="40000"/>
              <a:buBlip>
                <a:blip r:embed="rId2"/>
              </a:buBlip>
              <a:defRPr sz="6400"/>
            </a:pPr>
            <a:r>
              <a:t>What is the name of the person who made the largest return?</a:t>
            </a:r>
          </a:p>
          <a:p>
            <a:pPr marL="705970" indent="-705970">
              <a:spcBef>
                <a:spcPts val="2800"/>
              </a:spcBef>
              <a:buSzPct val="40000"/>
              <a:buBlip>
                <a:blip r:embed="rId2"/>
              </a:buBlip>
              <a:defRPr sz="6400"/>
            </a:pPr>
            <a:r>
              <a:t>Use both price and quantity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Distinct </a:t>
            </a:r>
          </a:p>
        </p:txBody>
      </p:sp>
      <p:sp>
        <p:nvSpPr>
          <p:cNvPr id="212" name="Shape 212"/>
          <p:cNvSpPr/>
          <p:nvPr/>
        </p:nvSpPr>
        <p:spPr>
          <a:xfrm>
            <a:off x="304799" y="4438650"/>
            <a:ext cx="1330725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DISTINCT price FROM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215" name="Shape 21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in</a:t>
            </a:r>
          </a:p>
        </p:txBody>
      </p:sp>
      <p:sp>
        <p:nvSpPr>
          <p:cNvPr id="218" name="Shape 218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(9.99, 15.99);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Pattern matching: wildcard</a:t>
            </a:r>
          </a:p>
        </p:txBody>
      </p:sp>
      <p:sp>
        <p:nvSpPr>
          <p:cNvPr id="221" name="Shape 221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wildcard</a:t>
            </a:r>
          </a:p>
        </p:txBody>
      </p:sp>
      <p:sp>
        <p:nvSpPr>
          <p:cNvPr id="224" name="Shape 224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  <p:sp>
        <p:nvSpPr>
          <p:cNvPr id="225" name="Shape 225"/>
          <p:cNvSpPr/>
          <p:nvPr/>
        </p:nvSpPr>
        <p:spPr>
          <a:xfrm>
            <a:off x="5387675" y="7396591"/>
            <a:ext cx="371886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7200">
                <a:solidFill>
                  <a:schemeClr val="accent5"/>
                </a:solidFill>
              </a:defRPr>
            </a:lvl1pPr>
          </a:lstStyle>
          <a:p>
            <a:pPr/>
            <a:r>
              <a:t>wildcard</a:t>
            </a:r>
          </a:p>
        </p:txBody>
      </p:sp>
      <p:sp>
        <p:nvSpPr>
          <p:cNvPr id="226" name="Shape 226"/>
          <p:cNvSpPr/>
          <p:nvPr/>
        </p:nvSpPr>
        <p:spPr>
          <a:xfrm rot="16200000">
            <a:off x="6218580" y="641296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Aggregation Functions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06400" y="3953767"/>
            <a:ext cx="12192000" cy="61083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Boil down the resulting data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Commonly used: SUM(), MAX(), MIN(), AVG()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