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9" r:id="rId7"/>
    <p:sldId id="270" r:id="rId8"/>
    <p:sldId id="271"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19B60A-5C9B-42D3-A2B7-9C876D7C7108}"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9B60A-5C9B-42D3-A2B7-9C876D7C7108}"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719B60A-5C9B-42D3-A2B7-9C876D7C7108}"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D5E33-6CCE-48B7-A336-423C3A7E74CD}" type="slidenum">
              <a:rPr lang="en-GB" smtClean="0"/>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9B60A-5C9B-42D3-A2B7-9C876D7C7108}"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D5E33-6CCE-48B7-A336-423C3A7E74CD}" type="slidenum">
              <a:rPr lang="en-GB" smtClean="0"/>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19B60A-5C9B-42D3-A2B7-9C876D7C7108}" type="datetimeFigureOut">
              <a:rPr lang="en-GB" smtClean="0"/>
              <a:t>25/04/2016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719B60A-5C9B-42D3-A2B7-9C876D7C7108}"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D5E33-6CCE-48B7-A336-423C3A7E74CD}" type="slidenum">
              <a:rPr lang="en-GB" smtClean="0"/>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19B60A-5C9B-42D3-A2B7-9C876D7C7108}" type="datetimeFigureOut">
              <a:rPr lang="en-GB" smtClean="0"/>
              <a:t>25/04/2016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9B60A-5C9B-42D3-A2B7-9C876D7C7108}" type="datetimeFigureOut">
              <a:rPr lang="en-GB" smtClean="0"/>
              <a:t>25/04/2016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719B60A-5C9B-42D3-A2B7-9C876D7C7108}" type="datetimeFigureOut">
              <a:rPr lang="en-GB" smtClean="0"/>
              <a:t>25/04/2016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3D5E33-6CCE-48B7-A336-423C3A7E74C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719B60A-5C9B-42D3-A2B7-9C876D7C7108}"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D5E33-6CCE-48B7-A336-423C3A7E74CD}" type="slidenum">
              <a:rPr lang="en-GB" smtClean="0"/>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19B60A-5C9B-42D3-A2B7-9C876D7C7108}" type="datetimeFigureOut">
              <a:rPr lang="en-GB" smtClean="0"/>
              <a:t>25/04/2016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3D5E33-6CCE-48B7-A336-423C3A7E74CD}" type="slidenum">
              <a:rPr lang="en-GB" smtClean="0"/>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719B60A-5C9B-42D3-A2B7-9C876D7C7108}" type="datetimeFigureOut">
              <a:rPr lang="en-GB" smtClean="0"/>
              <a:t>25/04/2016</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53D5E33-6CCE-48B7-A336-423C3A7E74CD}" type="slidenum">
              <a:rPr lang="en-GB" smtClean="0"/>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839200" cy="6553199"/>
          </a:xfrm>
        </p:spPr>
        <p:txBody>
          <a:bodyPr>
            <a:normAutofit fontScale="90000"/>
          </a:bodyPr>
          <a:lstStyle/>
          <a:p>
            <a:pPr>
              <a:lnSpc>
                <a:spcPct val="160000"/>
              </a:lnSpc>
            </a:pPr>
            <a:r>
              <a:rPr lang="en-US" sz="1800" b="1" dirty="0" smtClean="0">
                <a:solidFill>
                  <a:schemeClr val="tx1"/>
                </a:solidFill>
                <a:latin typeface="Times New Roman" pitchFamily="18" charset="0"/>
                <a:cs typeface="Times New Roman" pitchFamily="18" charset="0"/>
              </a:rPr>
              <a:t/>
            </a:r>
            <a:br>
              <a:rPr lang="en-US" sz="1800" b="1" dirty="0" smtClean="0">
                <a:solidFill>
                  <a:schemeClr val="tx1"/>
                </a:solidFill>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lt-LT" sz="1800" b="1" dirty="0" smtClean="0">
                <a:solidFill>
                  <a:schemeClr val="tx1"/>
                </a:solidFill>
                <a:latin typeface="Times New Roman" pitchFamily="18" charset="0"/>
                <a:cs typeface="Times New Roman" pitchFamily="18" charset="0"/>
              </a:rPr>
              <a:t>VILNIAUS KOLEGIJA</a:t>
            </a: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lt-LT" sz="1800" dirty="0" smtClean="0">
                <a:solidFill>
                  <a:schemeClr val="tx1"/>
                </a:solidFill>
                <a:latin typeface="Times New Roman" pitchFamily="18" charset="0"/>
                <a:cs typeface="Times New Roman" pitchFamily="18" charset="0"/>
              </a:rPr>
              <a:t>ELEKTRONIKOS IR INFORMATIKOS FAKULTETAS</a:t>
            </a: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lt-LT" sz="1600" b="1" dirty="0" smtClean="0">
                <a:solidFill>
                  <a:schemeClr val="tx1"/>
                </a:solidFill>
                <a:latin typeface="Times New Roman" pitchFamily="18" charset="0"/>
                <a:cs typeface="Times New Roman" pitchFamily="18" charset="0"/>
              </a:rPr>
              <a:t>Programinės įrangos katedra</a:t>
            </a: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lt-LT" sz="1800" b="1" dirty="0" smtClean="0">
                <a:solidFill>
                  <a:schemeClr val="tx1"/>
                </a:solidFill>
                <a:latin typeface="Times New Roman" pitchFamily="18" charset="0"/>
                <a:cs typeface="Times New Roman" pitchFamily="18" charset="0"/>
              </a:rPr>
              <a:t/>
            </a:r>
            <a:br>
              <a:rPr lang="lt-LT" sz="1800" b="1"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lt-LT" sz="1600" b="1" cap="all" dirty="0" smtClean="0">
                <a:solidFill>
                  <a:schemeClr val="tx1"/>
                </a:solidFill>
                <a:latin typeface="Times New Roman" pitchFamily="18" charset="0"/>
                <a:cs typeface="Times New Roman" pitchFamily="18" charset="0"/>
              </a:rPr>
              <a:t>Nusikalstamo</a:t>
            </a:r>
            <a:r>
              <a:rPr lang="en-US" sz="1600" b="1" cap="all" dirty="0" smtClean="0">
                <a:solidFill>
                  <a:schemeClr val="tx1"/>
                </a:solidFill>
                <a:latin typeface="Times New Roman" pitchFamily="18" charset="0"/>
                <a:cs typeface="Times New Roman" pitchFamily="18" charset="0"/>
              </a:rPr>
              <a:t>s </a:t>
            </a:r>
            <a:r>
              <a:rPr lang="en-US" sz="1600" b="1" cap="all" dirty="0" err="1" smtClean="0">
                <a:solidFill>
                  <a:schemeClr val="tx1"/>
                </a:solidFill>
                <a:latin typeface="Times New Roman" pitchFamily="18" charset="0"/>
                <a:cs typeface="Times New Roman" pitchFamily="18" charset="0"/>
              </a:rPr>
              <a:t>veikos</a:t>
            </a:r>
            <a:r>
              <a:rPr lang="en-US" sz="1600" b="1" cap="all" dirty="0" smtClean="0">
                <a:solidFill>
                  <a:schemeClr val="tx1"/>
                </a:solidFill>
                <a:latin typeface="Times New Roman" pitchFamily="18" charset="0"/>
                <a:cs typeface="Times New Roman" pitchFamily="18" charset="0"/>
              </a:rPr>
              <a:t> </a:t>
            </a:r>
            <a:r>
              <a:rPr lang="en-US" sz="1600" b="1" cap="all" dirty="0" err="1" smtClean="0">
                <a:solidFill>
                  <a:schemeClr val="tx1"/>
                </a:solidFill>
                <a:latin typeface="Times New Roman" pitchFamily="18" charset="0"/>
                <a:cs typeface="Times New Roman" pitchFamily="18" charset="0"/>
              </a:rPr>
              <a:t>klasifikavimas</a:t>
            </a:r>
            <a:r>
              <a:rPr lang="lt-LT" sz="1800" b="1" cap="all" dirty="0" smtClean="0">
                <a:solidFill>
                  <a:schemeClr val="tx1"/>
                </a:solidFill>
                <a:latin typeface="Times New Roman" pitchFamily="18" charset="0"/>
                <a:cs typeface="Times New Roman" pitchFamily="18" charset="0"/>
              </a:rPr>
              <a:t/>
            </a:r>
            <a:br>
              <a:rPr lang="lt-LT" sz="1800" b="1" cap="all" dirty="0" smtClean="0">
                <a:solidFill>
                  <a:schemeClr val="tx1"/>
                </a:solidFill>
                <a:latin typeface="Times New Roman" pitchFamily="18" charset="0"/>
                <a:cs typeface="Times New Roman" pitchFamily="18" charset="0"/>
              </a:rPr>
            </a:br>
            <a:r>
              <a:rPr lang="en-US" sz="1300" dirty="0" err="1" smtClean="0">
                <a:solidFill>
                  <a:schemeClr val="tx1"/>
                </a:solidFill>
                <a:latin typeface="Times New Roman" pitchFamily="18" charset="0"/>
                <a:cs typeface="Times New Roman" pitchFamily="18" charset="0"/>
              </a:rPr>
              <a:t>Teis</a:t>
            </a:r>
            <a:r>
              <a:rPr lang="lt-LT" sz="1300" dirty="0" smtClean="0">
                <a:solidFill>
                  <a:schemeClr val="tx1"/>
                </a:solidFill>
                <a:latin typeface="Times New Roman" pitchFamily="18" charset="0"/>
                <a:cs typeface="Times New Roman" pitchFamily="18" charset="0"/>
              </a:rPr>
              <a:t>ės projektas</a:t>
            </a:r>
            <a:r>
              <a:rPr lang="lt-LT" sz="1800" dirty="0" smtClean="0">
                <a:latin typeface="Times New Roman" pitchFamily="18" charset="0"/>
                <a:cs typeface="Times New Roman" pitchFamily="18" charset="0"/>
              </a:rPr>
              <a:t/>
            </a:r>
            <a:br>
              <a:rPr lang="lt-LT" sz="1800" dirty="0" smtClean="0">
                <a:latin typeface="Times New Roman" pitchFamily="18" charset="0"/>
                <a:cs typeface="Times New Roman" pitchFamily="18" charset="0"/>
              </a:rPr>
            </a:br>
            <a:r>
              <a:rPr lang="lt-LT" sz="1800" dirty="0" smtClean="0">
                <a:latin typeface="Times New Roman" pitchFamily="18" charset="0"/>
                <a:cs typeface="Times New Roman" pitchFamily="18" charset="0"/>
              </a:rPr>
              <a:t/>
            </a:r>
            <a:br>
              <a:rPr lang="lt-LT" sz="1800" dirty="0" smtClean="0">
                <a:latin typeface="Times New Roman" pitchFamily="18" charset="0"/>
                <a:cs typeface="Times New Roman" pitchFamily="18" charset="0"/>
              </a:rPr>
            </a:b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r>
              <a:rPr lang="en-GB" sz="1800" dirty="0">
                <a:latin typeface="Times New Roman" pitchFamily="18" charset="0"/>
                <a:cs typeface="Times New Roman" pitchFamily="18" charset="0"/>
              </a:rPr>
              <a:t/>
            </a:r>
            <a:br>
              <a:rPr lang="en-GB" sz="1800" dirty="0">
                <a:latin typeface="Times New Roman" pitchFamily="18" charset="0"/>
                <a:cs typeface="Times New Roman" pitchFamily="18" charset="0"/>
              </a:rPr>
            </a:br>
            <a:r>
              <a:rPr lang="lt-LT" sz="1800" dirty="0" smtClean="0">
                <a:latin typeface="Times New Roman" pitchFamily="18" charset="0"/>
                <a:cs typeface="Times New Roman" pitchFamily="18" charset="0"/>
              </a:rPr>
              <a:t/>
            </a:r>
            <a:br>
              <a:rPr lang="lt-LT" sz="1800" dirty="0" smtClean="0">
                <a:latin typeface="Times New Roman" pitchFamily="18" charset="0"/>
                <a:cs typeface="Times New Roman" pitchFamily="18" charset="0"/>
              </a:rPr>
            </a:br>
            <a:r>
              <a:rPr lang="lt-LT" sz="1800" dirty="0" smtClean="0">
                <a:solidFill>
                  <a:schemeClr val="tx1"/>
                </a:solidFill>
                <a:latin typeface="Times New Roman" pitchFamily="18" charset="0"/>
                <a:cs typeface="Times New Roman" pitchFamily="18" charset="0"/>
              </a:rPr>
              <a:t/>
            </a:r>
            <a:br>
              <a:rPr lang="lt-LT" sz="1800"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Robertas </a:t>
            </a:r>
            <a:r>
              <a:rPr lang="en-US" sz="1800" dirty="0" err="1" smtClean="0">
                <a:solidFill>
                  <a:schemeClr val="tx1"/>
                </a:solidFill>
                <a:latin typeface="Times New Roman" pitchFamily="18" charset="0"/>
                <a:cs typeface="Times New Roman" pitchFamily="18" charset="0"/>
              </a:rPr>
              <a:t>Ci</a:t>
            </a:r>
            <a:r>
              <a:rPr lang="lt-LT" sz="1800" dirty="0" smtClean="0">
                <a:solidFill>
                  <a:schemeClr val="tx1"/>
                </a:solidFill>
                <a:latin typeface="Times New Roman" pitchFamily="18" charset="0"/>
                <a:cs typeface="Times New Roman" pitchFamily="18" charset="0"/>
              </a:rPr>
              <a:t>ūn</a:t>
            </a:r>
            <a:r>
              <a:rPr lang="en-US" sz="1800" dirty="0" err="1" smtClean="0">
                <a:solidFill>
                  <a:schemeClr val="tx1"/>
                </a:solidFill>
                <a:latin typeface="Times New Roman" pitchFamily="18" charset="0"/>
                <a:cs typeface="Times New Roman" pitchFamily="18" charset="0"/>
              </a:rPr>
              <a:t>ys</a:t>
            </a:r>
            <a:endParaRPr lang="en-GB"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76672"/>
            <a:ext cx="1081272" cy="1066667"/>
          </a:xfrm>
          <a:prstGeom prst="rect">
            <a:avLst/>
          </a:prstGeom>
        </p:spPr>
      </p:pic>
    </p:spTree>
    <p:extLst>
      <p:ext uri="{BB962C8B-B14F-4D97-AF65-F5344CB8AC3E}">
        <p14:creationId xmlns:p14="http://schemas.microsoft.com/office/powerpoint/2010/main" val="1517155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Nusikalstamos veikos rūšys</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438400"/>
            <a:ext cx="4428745" cy="3688080"/>
          </a:xfrm>
        </p:spPr>
        <p:txBody>
          <a:bodyPr>
            <a:normAutofit/>
          </a:bodyPr>
          <a:lstStyle/>
          <a:p>
            <a:pPr>
              <a:lnSpc>
                <a:spcPct val="150000"/>
              </a:lnSpc>
            </a:pPr>
            <a:r>
              <a:rPr lang="lt-LT" sz="2000" dirty="0" smtClean="0">
                <a:solidFill>
                  <a:schemeClr val="tx1"/>
                </a:solidFill>
                <a:latin typeface="Times New Roman" pitchFamily="18" charset="0"/>
                <a:cs typeface="Times New Roman" pitchFamily="18" charset="0"/>
              </a:rPr>
              <a:t>Nusikaltimas</a:t>
            </a:r>
          </a:p>
          <a:p>
            <a:pPr>
              <a:lnSpc>
                <a:spcPct val="150000"/>
              </a:lnSpc>
            </a:pPr>
            <a:r>
              <a:rPr lang="en-GB" sz="2000" dirty="0" err="1">
                <a:solidFill>
                  <a:schemeClr val="tx1"/>
                </a:solidFill>
                <a:latin typeface="Times New Roman" pitchFamily="18" charset="0"/>
                <a:cs typeface="Times New Roman" pitchFamily="18" charset="0"/>
              </a:rPr>
              <a:t>Baudžiamasis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nusižengimas</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562600" y="2921000"/>
            <a:ext cx="2433637" cy="3244849"/>
          </a:xfrm>
        </p:spPr>
      </p:pic>
    </p:spTree>
    <p:extLst>
      <p:ext uri="{BB962C8B-B14F-4D97-AF65-F5344CB8AC3E}">
        <p14:creationId xmlns:p14="http://schemas.microsoft.com/office/powerpoint/2010/main" val="18874292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sz="3600" b="1" dirty="0" smtClean="0">
                <a:solidFill>
                  <a:schemeClr val="tx1"/>
                </a:solidFill>
              </a:rPr>
              <a:t/>
            </a:r>
            <a:br>
              <a:rPr lang="lt-LT" sz="3600" b="1" dirty="0" smtClean="0">
                <a:solidFill>
                  <a:schemeClr val="tx1"/>
                </a:solidFill>
              </a:rPr>
            </a:br>
            <a:r>
              <a:rPr lang="lt-LT" sz="3600" dirty="0" smtClean="0">
                <a:solidFill>
                  <a:schemeClr val="tx1"/>
                </a:solidFill>
                <a:latin typeface="Times New Roman" pitchFamily="18" charset="0"/>
                <a:cs typeface="Times New Roman" pitchFamily="18" charset="0"/>
              </a:rPr>
              <a:t>Veikos </a:t>
            </a:r>
            <a:r>
              <a:rPr lang="lt-LT" sz="3600" dirty="0">
                <a:solidFill>
                  <a:schemeClr val="tx1"/>
                </a:solidFill>
                <a:latin typeface="Times New Roman" pitchFamily="18" charset="0"/>
                <a:cs typeface="Times New Roman" pitchFamily="18" charset="0"/>
              </a:rPr>
              <a:t>sudėtis</a:t>
            </a:r>
            <a:r>
              <a:rPr lang="lt-LT" b="1" dirty="0"/>
              <a:t/>
            </a:r>
            <a:br>
              <a:rPr lang="lt-LT" b="1" dirty="0"/>
            </a:br>
            <a:endParaRPr lang="en-GB" dirty="0"/>
          </a:p>
        </p:txBody>
      </p:sp>
      <p:sp>
        <p:nvSpPr>
          <p:cNvPr id="3" name="Content Placeholder 2"/>
          <p:cNvSpPr>
            <a:spLocks noGrp="1"/>
          </p:cNvSpPr>
          <p:nvPr>
            <p:ph sz="quarter" idx="13"/>
          </p:nvPr>
        </p:nvSpPr>
        <p:spPr>
          <a:xfrm>
            <a:off x="676654" y="2438400"/>
            <a:ext cx="4657345" cy="3688080"/>
          </a:xfrm>
        </p:spPr>
        <p:txBody>
          <a:bodyPr>
            <a:normAutofit/>
          </a:bodyPr>
          <a:lstStyle/>
          <a:p>
            <a:pPr>
              <a:lnSpc>
                <a:spcPct val="150000"/>
              </a:lnSpc>
            </a:pPr>
            <a:r>
              <a:rPr lang="en-GB" sz="2000" dirty="0" err="1">
                <a:solidFill>
                  <a:schemeClr val="tx1"/>
                </a:solidFill>
                <a:latin typeface="Times New Roman" pitchFamily="18" charset="0"/>
                <a:cs typeface="Times New Roman" pitchFamily="18" charset="0"/>
              </a:rPr>
              <a:t>Objektyvioji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sudėtis</a:t>
            </a:r>
            <a:endParaRPr lang="lt-LT" sz="2000" dirty="0" smtClean="0">
              <a:solidFill>
                <a:schemeClr val="tx1"/>
              </a:solidFill>
              <a:latin typeface="Times New Roman" pitchFamily="18" charset="0"/>
              <a:cs typeface="Times New Roman" pitchFamily="18" charset="0"/>
            </a:endParaRPr>
          </a:p>
          <a:p>
            <a:pPr lvl="1">
              <a:lnSpc>
                <a:spcPct val="150000"/>
              </a:lnSpc>
            </a:pPr>
            <a:r>
              <a:rPr lang="en-GB" sz="1800" dirty="0" err="1">
                <a:solidFill>
                  <a:schemeClr val="tx1"/>
                </a:solidFill>
                <a:latin typeface="Times New Roman" pitchFamily="18" charset="0"/>
                <a:cs typeface="Times New Roman" pitchFamily="18" charset="0"/>
              </a:rPr>
              <a:t>Objektyvioji</a:t>
            </a:r>
            <a:r>
              <a:rPr lang="en-GB" sz="1800" dirty="0">
                <a:solidFill>
                  <a:schemeClr val="tx1"/>
                </a:solidFill>
                <a:latin typeface="Times New Roman" pitchFamily="18" charset="0"/>
                <a:cs typeface="Times New Roman" pitchFamily="18" charset="0"/>
              </a:rPr>
              <a:t> </a:t>
            </a:r>
            <a:r>
              <a:rPr lang="en-GB" sz="1800" dirty="0" err="1">
                <a:solidFill>
                  <a:schemeClr val="tx1"/>
                </a:solidFill>
                <a:latin typeface="Times New Roman" pitchFamily="18" charset="0"/>
                <a:cs typeface="Times New Roman" pitchFamily="18" charset="0"/>
              </a:rPr>
              <a:t>pusė</a:t>
            </a:r>
            <a:r>
              <a:rPr lang="en-GB" sz="1800" dirty="0">
                <a:solidFill>
                  <a:schemeClr val="tx1"/>
                </a:solidFill>
                <a:latin typeface="Times New Roman" pitchFamily="18" charset="0"/>
                <a:cs typeface="Times New Roman" pitchFamily="18" charset="0"/>
              </a:rPr>
              <a:t> </a:t>
            </a:r>
            <a:endParaRPr lang="lt-LT" sz="1800" dirty="0" smtClean="0">
              <a:solidFill>
                <a:schemeClr val="tx1"/>
              </a:solidFill>
              <a:latin typeface="Times New Roman" pitchFamily="18" charset="0"/>
              <a:cs typeface="Times New Roman" pitchFamily="18" charset="0"/>
            </a:endParaRPr>
          </a:p>
          <a:p>
            <a:pPr lvl="1">
              <a:lnSpc>
                <a:spcPct val="150000"/>
              </a:lnSpc>
            </a:pPr>
            <a:r>
              <a:rPr lang="en-GB" sz="1800" dirty="0" err="1">
                <a:solidFill>
                  <a:schemeClr val="tx1"/>
                </a:solidFill>
                <a:latin typeface="Times New Roman" pitchFamily="18" charset="0"/>
                <a:cs typeface="Times New Roman" pitchFamily="18" charset="0"/>
              </a:rPr>
              <a:t>Pažeidimo</a:t>
            </a:r>
            <a:r>
              <a:rPr lang="en-GB" sz="1800" dirty="0">
                <a:solidFill>
                  <a:schemeClr val="tx1"/>
                </a:solidFill>
                <a:latin typeface="Times New Roman" pitchFamily="18" charset="0"/>
                <a:cs typeface="Times New Roman" pitchFamily="18" charset="0"/>
              </a:rPr>
              <a:t> </a:t>
            </a:r>
            <a:r>
              <a:rPr lang="en-GB" sz="1800" dirty="0" err="1">
                <a:solidFill>
                  <a:schemeClr val="tx1"/>
                </a:solidFill>
                <a:latin typeface="Times New Roman" pitchFamily="18" charset="0"/>
                <a:cs typeface="Times New Roman" pitchFamily="18" charset="0"/>
              </a:rPr>
              <a:t>objektas</a:t>
            </a:r>
            <a:r>
              <a:rPr lang="en-GB" sz="1800" dirty="0">
                <a:solidFill>
                  <a:schemeClr val="tx1"/>
                </a:solidFill>
                <a:latin typeface="Times New Roman" pitchFamily="18" charset="0"/>
                <a:cs typeface="Times New Roman" pitchFamily="18" charset="0"/>
              </a:rPr>
              <a:t> </a:t>
            </a:r>
            <a:endParaRPr lang="lt-LT" sz="18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Subjektyvioji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pažeidimo</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sudėtis</a:t>
            </a:r>
            <a:endParaRPr lang="lt-LT" sz="2000" dirty="0" smtClean="0">
              <a:solidFill>
                <a:schemeClr val="tx1"/>
              </a:solidFill>
              <a:latin typeface="Times New Roman" pitchFamily="18" charset="0"/>
              <a:cs typeface="Times New Roman" pitchFamily="18" charset="0"/>
            </a:endParaRPr>
          </a:p>
          <a:p>
            <a:pPr lvl="1">
              <a:lnSpc>
                <a:spcPct val="150000"/>
              </a:lnSpc>
            </a:pPr>
            <a:r>
              <a:rPr lang="en-GB" sz="1800" dirty="0" err="1">
                <a:solidFill>
                  <a:schemeClr val="tx1"/>
                </a:solidFill>
                <a:latin typeface="Times New Roman" pitchFamily="18" charset="0"/>
                <a:cs typeface="Times New Roman" pitchFamily="18" charset="0"/>
              </a:rPr>
              <a:t>Baudžiamosios</a:t>
            </a:r>
            <a:r>
              <a:rPr lang="en-GB" sz="1800" dirty="0">
                <a:solidFill>
                  <a:schemeClr val="tx1"/>
                </a:solidFill>
                <a:latin typeface="Times New Roman" pitchFamily="18" charset="0"/>
                <a:cs typeface="Times New Roman" pitchFamily="18" charset="0"/>
              </a:rPr>
              <a:t> </a:t>
            </a:r>
            <a:r>
              <a:rPr lang="en-GB" sz="1800" dirty="0" err="1">
                <a:solidFill>
                  <a:schemeClr val="tx1"/>
                </a:solidFill>
                <a:latin typeface="Times New Roman" pitchFamily="18" charset="0"/>
                <a:cs typeface="Times New Roman" pitchFamily="18" charset="0"/>
              </a:rPr>
              <a:t>veikos</a:t>
            </a:r>
            <a:r>
              <a:rPr lang="en-GB" sz="1800" dirty="0">
                <a:solidFill>
                  <a:schemeClr val="tx1"/>
                </a:solidFill>
                <a:latin typeface="Times New Roman" pitchFamily="18" charset="0"/>
                <a:cs typeface="Times New Roman" pitchFamily="18" charset="0"/>
              </a:rPr>
              <a:t> </a:t>
            </a:r>
            <a:r>
              <a:rPr lang="en-GB" sz="1800" dirty="0" err="1">
                <a:solidFill>
                  <a:schemeClr val="tx1"/>
                </a:solidFill>
                <a:latin typeface="Times New Roman" pitchFamily="18" charset="0"/>
                <a:cs typeface="Times New Roman" pitchFamily="18" charset="0"/>
              </a:rPr>
              <a:t>subjektas</a:t>
            </a:r>
            <a:r>
              <a:rPr lang="en-GB" sz="1800" dirty="0">
                <a:solidFill>
                  <a:schemeClr val="tx1"/>
                </a:solidFill>
                <a:latin typeface="Times New Roman" pitchFamily="18" charset="0"/>
                <a:cs typeface="Times New Roman" pitchFamily="18" charset="0"/>
              </a:rPr>
              <a:t> </a:t>
            </a:r>
          </a:p>
          <a:p>
            <a:pPr lvl="1">
              <a:lnSpc>
                <a:spcPct val="150000"/>
              </a:lnSpc>
            </a:pPr>
            <a:r>
              <a:rPr lang="en-GB" sz="1800" dirty="0" err="1">
                <a:solidFill>
                  <a:schemeClr val="tx1"/>
                </a:solidFill>
                <a:latin typeface="Times New Roman" pitchFamily="18" charset="0"/>
                <a:cs typeface="Times New Roman" pitchFamily="18" charset="0"/>
              </a:rPr>
              <a:t>Subjektyvioji</a:t>
            </a:r>
            <a:r>
              <a:rPr lang="en-GB" sz="1800" dirty="0">
                <a:solidFill>
                  <a:schemeClr val="tx1"/>
                </a:solidFill>
                <a:latin typeface="Times New Roman" pitchFamily="18" charset="0"/>
                <a:cs typeface="Times New Roman" pitchFamily="18" charset="0"/>
              </a:rPr>
              <a:t> </a:t>
            </a:r>
            <a:r>
              <a:rPr lang="en-GB" sz="1800" dirty="0" err="1">
                <a:solidFill>
                  <a:schemeClr val="tx1"/>
                </a:solidFill>
                <a:latin typeface="Times New Roman" pitchFamily="18" charset="0"/>
                <a:cs typeface="Times New Roman" pitchFamily="18" charset="0"/>
              </a:rPr>
              <a:t>pusė</a:t>
            </a:r>
            <a:r>
              <a:rPr lang="en-GB" sz="1800" dirty="0">
                <a:solidFill>
                  <a:schemeClr val="tx1"/>
                </a:solidFill>
                <a:latin typeface="Times New Roman" pitchFamily="18" charset="0"/>
                <a:cs typeface="Times New Roman" pitchFamily="18" charset="0"/>
              </a:rPr>
              <a:t> </a:t>
            </a: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410200" y="2895600"/>
            <a:ext cx="2524125" cy="2512907"/>
          </a:xfrm>
        </p:spPr>
      </p:pic>
    </p:spTree>
    <p:extLst>
      <p:ext uri="{BB962C8B-B14F-4D97-AF65-F5344CB8AC3E}">
        <p14:creationId xmlns:p14="http://schemas.microsoft.com/office/powerpoint/2010/main" val="9619123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Stadijos ir formos</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514600"/>
            <a:ext cx="4657345" cy="3611880"/>
          </a:xfrm>
        </p:spPr>
        <p:txBody>
          <a:bodyPr>
            <a:normAutofit/>
          </a:bodyPr>
          <a:lstStyle/>
          <a:p>
            <a:pPr>
              <a:lnSpc>
                <a:spcPct val="150000"/>
              </a:lnSpc>
            </a:pPr>
            <a:r>
              <a:rPr lang="en-GB" sz="2000" dirty="0" err="1">
                <a:solidFill>
                  <a:schemeClr val="tx1"/>
                </a:solidFill>
                <a:latin typeface="Times New Roman" pitchFamily="18" charset="0"/>
                <a:cs typeface="Times New Roman" pitchFamily="18" charset="0"/>
              </a:rPr>
              <a:t>Rengimasis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padaryti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nusikaltimą</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a:solidFill>
                  <a:schemeClr val="tx1"/>
                </a:solidFill>
                <a:latin typeface="Times New Roman" pitchFamily="18" charset="0"/>
                <a:cs typeface="Times New Roman" pitchFamily="18" charset="0"/>
              </a:rPr>
              <a:t>Pasikėsinimas padaryti baudžiamąją </a:t>
            </a:r>
            <a:r>
              <a:rPr lang="lt-LT" sz="2000" dirty="0" smtClean="0">
                <a:solidFill>
                  <a:schemeClr val="tx1"/>
                </a:solidFill>
                <a:latin typeface="Times New Roman" pitchFamily="18" charset="0"/>
                <a:cs typeface="Times New Roman" pitchFamily="18" charset="0"/>
              </a:rPr>
              <a:t>veiką</a:t>
            </a:r>
          </a:p>
          <a:p>
            <a:pPr>
              <a:lnSpc>
                <a:spcPct val="150000"/>
              </a:lnSpc>
            </a:pPr>
            <a:r>
              <a:rPr lang="en-GB" sz="2000" dirty="0" err="1">
                <a:solidFill>
                  <a:schemeClr val="tx1"/>
                </a:solidFill>
                <a:latin typeface="Times New Roman" pitchFamily="18" charset="0"/>
                <a:cs typeface="Times New Roman" pitchFamily="18" charset="0"/>
              </a:rPr>
              <a:t>Savanoriškas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atsisakymas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pabaigti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baudžiamąją</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veiką</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791200" y="3259600"/>
            <a:ext cx="2676525" cy="2862395"/>
          </a:xfrm>
        </p:spPr>
      </p:pic>
    </p:spTree>
    <p:extLst>
      <p:ext uri="{BB962C8B-B14F-4D97-AF65-F5344CB8AC3E}">
        <p14:creationId xmlns:p14="http://schemas.microsoft.com/office/powerpoint/2010/main" val="42607667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sz="3600" dirty="0" smtClean="0">
                <a:solidFill>
                  <a:schemeClr val="tx1"/>
                </a:solidFill>
                <a:latin typeface="Times New Roman" pitchFamily="18" charset="0"/>
                <a:cs typeface="Times New Roman" pitchFamily="18" charset="0"/>
              </a:rPr>
              <a:t/>
            </a:r>
            <a:br>
              <a:rPr lang="lt-LT" sz="3600" dirty="0" smtClean="0">
                <a:solidFill>
                  <a:schemeClr val="tx1"/>
                </a:solidFill>
                <a:latin typeface="Times New Roman" pitchFamily="18" charset="0"/>
                <a:cs typeface="Times New Roman" pitchFamily="18" charset="0"/>
              </a:rPr>
            </a:br>
            <a:r>
              <a:rPr lang="en-GB" sz="3600" dirty="0" err="1" smtClean="0">
                <a:solidFill>
                  <a:schemeClr val="tx1"/>
                </a:solidFill>
                <a:latin typeface="Times New Roman" pitchFamily="18" charset="0"/>
                <a:cs typeface="Times New Roman" pitchFamily="18" charset="0"/>
              </a:rPr>
              <a:t>Rengimasis</a:t>
            </a:r>
            <a:r>
              <a:rPr lang="en-GB" sz="3600" dirty="0" smtClean="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padaryti</a:t>
            </a:r>
            <a:r>
              <a:rPr lang="en-GB" sz="3600" dirty="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nusikaltimą</a:t>
            </a:r>
            <a:r>
              <a:rPr lang="lt-LT" dirty="0">
                <a:solidFill>
                  <a:schemeClr val="tx1"/>
                </a:solidFill>
                <a:latin typeface="Times New Roman" pitchFamily="18" charset="0"/>
                <a:cs typeface="Times New Roman" pitchFamily="18" charset="0"/>
              </a:rPr>
              <a:t/>
            </a:r>
            <a:br>
              <a:rPr lang="lt-LT" dirty="0">
                <a:solidFill>
                  <a:schemeClr val="tx1"/>
                </a:solidFill>
                <a:latin typeface="Times New Roman" pitchFamily="18" charset="0"/>
                <a:cs typeface="Times New Roman" pitchFamily="18" charset="0"/>
              </a:rPr>
            </a:br>
            <a:endParaRPr lang="en-GB" dirty="0"/>
          </a:p>
        </p:txBody>
      </p:sp>
      <p:sp>
        <p:nvSpPr>
          <p:cNvPr id="3" name="Content Placeholder 2"/>
          <p:cNvSpPr>
            <a:spLocks noGrp="1"/>
          </p:cNvSpPr>
          <p:nvPr>
            <p:ph sz="quarter" idx="13"/>
          </p:nvPr>
        </p:nvSpPr>
        <p:spPr>
          <a:xfrm>
            <a:off x="676654" y="2514600"/>
            <a:ext cx="4733545" cy="3611880"/>
          </a:xfrm>
        </p:spPr>
        <p:txBody>
          <a:bodyPr/>
          <a:lstStyle/>
          <a:p>
            <a:pPr>
              <a:lnSpc>
                <a:spcPct val="150000"/>
              </a:lnSpc>
            </a:pPr>
            <a:r>
              <a:rPr lang="lt-LT" sz="2000" dirty="0" err="1">
                <a:solidFill>
                  <a:schemeClr val="tx1"/>
                </a:solidFill>
                <a:latin typeface="Times New Roman" pitchFamily="18" charset="0"/>
                <a:cs typeface="Times New Roman" pitchFamily="18" charset="0"/>
              </a:rPr>
              <a:t>P</a:t>
            </a:r>
            <a:r>
              <a:rPr lang="en-GB" sz="2000" dirty="0" err="1" smtClean="0">
                <a:solidFill>
                  <a:schemeClr val="tx1"/>
                </a:solidFill>
                <a:latin typeface="Times New Roman" pitchFamily="18" charset="0"/>
                <a:cs typeface="Times New Roman" pitchFamily="18" charset="0"/>
              </a:rPr>
              <a:t>riemonių</a:t>
            </a:r>
            <a:r>
              <a:rPr lang="en-GB" sz="2000" dirty="0" smtClean="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pritaikymas</a:t>
            </a:r>
            <a:r>
              <a:rPr lang="lt-LT" sz="2000" dirty="0" smtClean="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veikimo</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plano</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sudarymas</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Asmuo</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atsako</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tik</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už</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rengimąsi</a:t>
            </a:r>
            <a:r>
              <a:rPr lang="lt-LT"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padaryti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sunkų</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ar</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labai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sunkų</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nusikaltimą</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err="1">
                <a:solidFill>
                  <a:schemeClr val="tx1"/>
                </a:solidFill>
                <a:latin typeface="Times New Roman" pitchFamily="18" charset="0"/>
                <a:cs typeface="Times New Roman" pitchFamily="18" charset="0"/>
              </a:rPr>
              <a:t>A</a:t>
            </a:r>
            <a:r>
              <a:rPr lang="en-GB" sz="2000" dirty="0" err="1" smtClean="0">
                <a:solidFill>
                  <a:schemeClr val="tx1"/>
                </a:solidFill>
                <a:latin typeface="Times New Roman" pitchFamily="18" charset="0"/>
                <a:cs typeface="Times New Roman" pitchFamily="18" charset="0"/>
              </a:rPr>
              <a:t>tsako</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pagal</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baudžiamąjį</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įstatymą</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Bausmė</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gali</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būti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švelninama</a:t>
            </a:r>
            <a:endParaRPr lang="en-GB" sz="2000" dirty="0">
              <a:solidFill>
                <a:schemeClr val="tx1"/>
              </a:solidFill>
              <a:latin typeface="Times New Roman" pitchFamily="18" charset="0"/>
              <a:cs typeface="Times New Roman" pitchFamily="18" charset="0"/>
            </a:endParaRPr>
          </a:p>
          <a:p>
            <a:endParaRPr lang="lt-LT" sz="2000" dirty="0" smtClean="0"/>
          </a:p>
          <a:p>
            <a:endParaRPr lang="en-GB" sz="2000" dirty="0">
              <a:solidFill>
                <a:schemeClr val="tx1"/>
              </a:solidFill>
              <a:latin typeface="Times New Roman" pitchFamily="18" charset="0"/>
              <a:cs typeface="Times New Roman" pitchFamily="18" charset="0"/>
            </a:endParaRPr>
          </a:p>
          <a:p>
            <a:endParaRPr lang="en-GB"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147805" y="3200400"/>
            <a:ext cx="3319921" cy="2470178"/>
          </a:xfrm>
        </p:spPr>
      </p:pic>
    </p:spTree>
    <p:extLst>
      <p:ext uri="{BB962C8B-B14F-4D97-AF65-F5344CB8AC3E}">
        <p14:creationId xmlns:p14="http://schemas.microsoft.com/office/powerpoint/2010/main" val="14964021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sz="3600" dirty="0" smtClean="0">
                <a:solidFill>
                  <a:schemeClr val="tx1"/>
                </a:solidFill>
                <a:latin typeface="Times New Roman" pitchFamily="18" charset="0"/>
                <a:cs typeface="Times New Roman" pitchFamily="18" charset="0"/>
              </a:rPr>
              <a:t/>
            </a:r>
            <a:br>
              <a:rPr lang="lt-LT" sz="3600" dirty="0" smtClean="0">
                <a:solidFill>
                  <a:schemeClr val="tx1"/>
                </a:solidFill>
                <a:latin typeface="Times New Roman" pitchFamily="18" charset="0"/>
                <a:cs typeface="Times New Roman" pitchFamily="18" charset="0"/>
              </a:rPr>
            </a:br>
            <a:r>
              <a:rPr lang="lt-LT" sz="3600" dirty="0" smtClean="0">
                <a:solidFill>
                  <a:schemeClr val="tx1"/>
                </a:solidFill>
                <a:latin typeface="Times New Roman" pitchFamily="18" charset="0"/>
                <a:cs typeface="Times New Roman" pitchFamily="18" charset="0"/>
              </a:rPr>
              <a:t>Pasikėsinimas </a:t>
            </a:r>
            <a:r>
              <a:rPr lang="lt-LT" sz="3600" dirty="0">
                <a:solidFill>
                  <a:schemeClr val="tx1"/>
                </a:solidFill>
                <a:latin typeface="Times New Roman" pitchFamily="18" charset="0"/>
                <a:cs typeface="Times New Roman" pitchFamily="18" charset="0"/>
              </a:rPr>
              <a:t>padaryti baudžiamąją veiką</a:t>
            </a:r>
            <a:r>
              <a:rPr lang="lt-LT" dirty="0">
                <a:solidFill>
                  <a:schemeClr val="tx1"/>
                </a:solidFill>
                <a:latin typeface="Times New Roman" pitchFamily="18" charset="0"/>
                <a:cs typeface="Times New Roman" pitchFamily="18" charset="0"/>
              </a:rPr>
              <a:t/>
            </a:r>
            <a:br>
              <a:rPr lang="lt-LT" dirty="0">
                <a:solidFill>
                  <a:schemeClr val="tx1"/>
                </a:solidFill>
                <a:latin typeface="Times New Roman" pitchFamily="18" charset="0"/>
                <a:cs typeface="Times New Roman" pitchFamily="18" charset="0"/>
              </a:rPr>
            </a:br>
            <a:endParaRPr lang="en-GB" dirty="0"/>
          </a:p>
        </p:txBody>
      </p:sp>
      <p:sp>
        <p:nvSpPr>
          <p:cNvPr id="3" name="Content Placeholder 2"/>
          <p:cNvSpPr>
            <a:spLocks noGrp="1"/>
          </p:cNvSpPr>
          <p:nvPr>
            <p:ph sz="quarter" idx="13"/>
          </p:nvPr>
        </p:nvSpPr>
        <p:spPr>
          <a:xfrm>
            <a:off x="676654" y="2438400"/>
            <a:ext cx="4428745" cy="3688080"/>
          </a:xfrm>
        </p:spPr>
        <p:txBody>
          <a:bodyPr/>
          <a:lstStyle/>
          <a:p>
            <a:pPr>
              <a:lnSpc>
                <a:spcPct val="150000"/>
              </a:lnSpc>
            </a:pPr>
            <a:r>
              <a:rPr lang="lt-LT" sz="2000" dirty="0" err="1" smtClean="0">
                <a:solidFill>
                  <a:schemeClr val="tx1"/>
                </a:solidFill>
                <a:latin typeface="Times New Roman" pitchFamily="18" charset="0"/>
                <a:cs typeface="Times New Roman" pitchFamily="18" charset="0"/>
              </a:rPr>
              <a:t>T</a:t>
            </a:r>
            <a:r>
              <a:rPr lang="en-GB" sz="2000" dirty="0" err="1" smtClean="0">
                <a:solidFill>
                  <a:schemeClr val="tx1"/>
                </a:solidFill>
                <a:latin typeface="Times New Roman" pitchFamily="18" charset="0"/>
                <a:cs typeface="Times New Roman" pitchFamily="18" charset="0"/>
              </a:rPr>
              <a:t>yčinis</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veikimas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ar</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neveikimas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kuriais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tiesiogiai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pradedamas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daryti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nusikaltimas</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smtClean="0">
                <a:solidFill>
                  <a:schemeClr val="tx1"/>
                </a:solidFill>
                <a:latin typeface="Times New Roman" pitchFamily="18" charset="0"/>
                <a:cs typeface="Times New Roman" pitchFamily="18" charset="0"/>
              </a:rPr>
              <a:t>K</a:t>
            </a:r>
            <a:r>
              <a:rPr lang="fi-FI" sz="2000" dirty="0" smtClean="0">
                <a:solidFill>
                  <a:schemeClr val="tx1"/>
                </a:solidFill>
                <a:latin typeface="Times New Roman" pitchFamily="18" charset="0"/>
                <a:cs typeface="Times New Roman" pitchFamily="18" charset="0"/>
              </a:rPr>
              <a:t>altininkas </a:t>
            </a:r>
            <a:r>
              <a:rPr lang="fi-FI" sz="2000" dirty="0">
                <a:solidFill>
                  <a:schemeClr val="tx1"/>
                </a:solidFill>
                <a:latin typeface="Times New Roman" pitchFamily="18" charset="0"/>
                <a:cs typeface="Times New Roman" pitchFamily="18" charset="0"/>
              </a:rPr>
              <a:t>nesuvokia, jog jis veikos negali </a:t>
            </a:r>
            <a:r>
              <a:rPr lang="fi-FI" sz="2000" dirty="0" smtClean="0">
                <a:solidFill>
                  <a:schemeClr val="tx1"/>
                </a:solidFill>
                <a:latin typeface="Times New Roman" pitchFamily="18" charset="0"/>
                <a:cs typeface="Times New Roman" pitchFamily="18" charset="0"/>
              </a:rPr>
              <a:t>pabaigti</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err="1" smtClean="0">
                <a:solidFill>
                  <a:schemeClr val="tx1"/>
                </a:solidFill>
                <a:latin typeface="Times New Roman" pitchFamily="18" charset="0"/>
                <a:cs typeface="Times New Roman" pitchFamily="18" charset="0"/>
              </a:rPr>
              <a:t>A</a:t>
            </a:r>
            <a:r>
              <a:rPr lang="en-GB" sz="2000" dirty="0" err="1" smtClean="0">
                <a:solidFill>
                  <a:schemeClr val="tx1"/>
                </a:solidFill>
                <a:latin typeface="Times New Roman" pitchFamily="18" charset="0"/>
                <a:cs typeface="Times New Roman" pitchFamily="18" charset="0"/>
              </a:rPr>
              <a:t>tsako</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pagal</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baudžiamąjį</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įstatymą</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Bausmė</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gali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būti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švelninama</a:t>
            </a:r>
            <a:endParaRPr lang="en-GB" sz="2000" dirty="0">
              <a:solidFill>
                <a:schemeClr val="tx1"/>
              </a:solidFill>
              <a:latin typeface="Times New Roman" pitchFamily="18" charset="0"/>
              <a:cs typeface="Times New Roman" pitchFamily="18" charset="0"/>
            </a:endParaRPr>
          </a:p>
          <a:p>
            <a:endParaRPr lang="en-GB"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12576" y="2971800"/>
            <a:ext cx="3794515" cy="2479273"/>
          </a:xfrm>
        </p:spPr>
      </p:pic>
    </p:spTree>
    <p:extLst>
      <p:ext uri="{BB962C8B-B14F-4D97-AF65-F5344CB8AC3E}">
        <p14:creationId xmlns:p14="http://schemas.microsoft.com/office/powerpoint/2010/main" val="36841618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sz="3600" dirty="0" smtClean="0">
                <a:solidFill>
                  <a:schemeClr val="tx1"/>
                </a:solidFill>
                <a:latin typeface="Times New Roman" pitchFamily="18" charset="0"/>
                <a:cs typeface="Times New Roman" pitchFamily="18" charset="0"/>
              </a:rPr>
              <a:t/>
            </a:r>
            <a:br>
              <a:rPr lang="lt-LT" sz="3600" dirty="0" smtClean="0">
                <a:solidFill>
                  <a:schemeClr val="tx1"/>
                </a:solidFill>
                <a:latin typeface="Times New Roman" pitchFamily="18" charset="0"/>
                <a:cs typeface="Times New Roman" pitchFamily="18" charset="0"/>
              </a:rPr>
            </a:br>
            <a:r>
              <a:rPr lang="en-GB" sz="3600" dirty="0" err="1" smtClean="0">
                <a:solidFill>
                  <a:schemeClr val="tx1"/>
                </a:solidFill>
                <a:latin typeface="Times New Roman" pitchFamily="18" charset="0"/>
                <a:cs typeface="Times New Roman" pitchFamily="18" charset="0"/>
              </a:rPr>
              <a:t>Savanoriškas</a:t>
            </a:r>
            <a:r>
              <a:rPr lang="en-GB" sz="3600" dirty="0" smtClean="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atsisakymas</a:t>
            </a:r>
            <a:r>
              <a:rPr lang="en-GB" sz="3600" dirty="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pabaigti</a:t>
            </a:r>
            <a:r>
              <a:rPr lang="en-GB" sz="3600" dirty="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baudžiamąją</a:t>
            </a:r>
            <a:r>
              <a:rPr lang="en-GB" sz="3600" dirty="0">
                <a:solidFill>
                  <a:schemeClr val="tx1"/>
                </a:solidFill>
                <a:latin typeface="Times New Roman" pitchFamily="18" charset="0"/>
                <a:cs typeface="Times New Roman" pitchFamily="18" charset="0"/>
              </a:rPr>
              <a:t> </a:t>
            </a:r>
            <a:r>
              <a:rPr lang="en-GB" sz="3600" dirty="0" err="1">
                <a:solidFill>
                  <a:schemeClr val="tx1"/>
                </a:solidFill>
                <a:latin typeface="Times New Roman" pitchFamily="18" charset="0"/>
                <a:cs typeface="Times New Roman" pitchFamily="18" charset="0"/>
              </a:rPr>
              <a:t>veiką</a:t>
            </a:r>
            <a:r>
              <a:rPr lang="en-GB" dirty="0">
                <a:solidFill>
                  <a:schemeClr val="tx1"/>
                </a:solidFill>
                <a:latin typeface="Times New Roman" pitchFamily="18" charset="0"/>
                <a:cs typeface="Times New Roman" pitchFamily="18" charset="0"/>
              </a:rPr>
              <a:t/>
            </a:r>
            <a:br>
              <a:rPr lang="en-GB" dirty="0">
                <a:solidFill>
                  <a:schemeClr val="tx1"/>
                </a:solidFill>
                <a:latin typeface="Times New Roman" pitchFamily="18" charset="0"/>
                <a:cs typeface="Times New Roman" pitchFamily="18" charset="0"/>
              </a:rPr>
            </a:br>
            <a:endParaRPr lang="en-GB" dirty="0"/>
          </a:p>
        </p:txBody>
      </p:sp>
      <p:sp>
        <p:nvSpPr>
          <p:cNvPr id="3" name="Content Placeholder 2"/>
          <p:cNvSpPr>
            <a:spLocks noGrp="1"/>
          </p:cNvSpPr>
          <p:nvPr>
            <p:ph sz="quarter" idx="13"/>
          </p:nvPr>
        </p:nvSpPr>
        <p:spPr>
          <a:xfrm>
            <a:off x="676654" y="2438400"/>
            <a:ext cx="5419346" cy="4114800"/>
          </a:xfrm>
        </p:spPr>
        <p:txBody>
          <a:bodyPr>
            <a:normAutofit/>
          </a:bodyPr>
          <a:lstStyle/>
          <a:p>
            <a:pPr>
              <a:lnSpc>
                <a:spcPct val="150000"/>
              </a:lnSpc>
            </a:pPr>
            <a:r>
              <a:rPr lang="lt-LT" sz="2000" dirty="0" smtClean="0">
                <a:solidFill>
                  <a:schemeClr val="tx1"/>
                </a:solidFill>
                <a:latin typeface="Times New Roman" pitchFamily="18" charset="0"/>
                <a:cs typeface="Times New Roman" pitchFamily="18" charset="0"/>
              </a:rPr>
              <a:t>Asmuo atsako </a:t>
            </a:r>
            <a:r>
              <a:rPr lang="lt-LT" sz="2000" dirty="0">
                <a:solidFill>
                  <a:schemeClr val="tx1"/>
                </a:solidFill>
                <a:latin typeface="Times New Roman" pitchFamily="18" charset="0"/>
                <a:cs typeface="Times New Roman" pitchFamily="18" charset="0"/>
              </a:rPr>
              <a:t>tik tuo atveju, jeigu padarytoje veikoje yra kito nusikaltimo ar baudžiamojo nusižengimo </a:t>
            </a:r>
            <a:r>
              <a:rPr lang="lt-LT" sz="2000" dirty="0" smtClean="0">
                <a:solidFill>
                  <a:schemeClr val="tx1"/>
                </a:solidFill>
                <a:latin typeface="Times New Roman" pitchFamily="18" charset="0"/>
                <a:cs typeface="Times New Roman" pitchFamily="18" charset="0"/>
              </a:rPr>
              <a:t>sudėtis</a:t>
            </a:r>
          </a:p>
          <a:p>
            <a:pPr>
              <a:lnSpc>
                <a:spcPct val="150000"/>
              </a:lnSpc>
            </a:pPr>
            <a:r>
              <a:rPr lang="lt-LT" sz="2000" dirty="0" smtClean="0">
                <a:solidFill>
                  <a:schemeClr val="tx1"/>
                </a:solidFill>
                <a:latin typeface="Times New Roman" pitchFamily="18" charset="0"/>
                <a:cs typeface="Times New Roman" pitchFamily="18" charset="0"/>
              </a:rPr>
              <a:t>Jeigu b</a:t>
            </a:r>
            <a:r>
              <a:rPr lang="en-GB" sz="2000" dirty="0" err="1" smtClean="0">
                <a:solidFill>
                  <a:schemeClr val="tx1"/>
                </a:solidFill>
                <a:latin typeface="Times New Roman" pitchFamily="18" charset="0"/>
                <a:cs typeface="Times New Roman" pitchFamily="18" charset="0"/>
              </a:rPr>
              <a:t>audžiamąją</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veiką</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daro</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keli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asmenys</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smtClean="0">
                <a:solidFill>
                  <a:schemeClr val="tx1"/>
                </a:solidFill>
                <a:latin typeface="Times New Roman" pitchFamily="18" charset="0"/>
                <a:cs typeface="Times New Roman" pitchFamily="18" charset="0"/>
              </a:rPr>
              <a:t>Padėjėjas neatsako</a:t>
            </a:r>
          </a:p>
          <a:p>
            <a:pPr>
              <a:lnSpc>
                <a:spcPct val="150000"/>
              </a:lnSpc>
            </a:pPr>
            <a:r>
              <a:rPr lang="lt-LT" sz="2000" dirty="0">
                <a:solidFill>
                  <a:schemeClr val="tx1"/>
                </a:solidFill>
                <a:latin typeface="Times New Roman" pitchFamily="18" charset="0"/>
                <a:cs typeface="Times New Roman" pitchFamily="18" charset="0"/>
              </a:rPr>
              <a:t>A</a:t>
            </a:r>
            <a:r>
              <a:rPr lang="en-GB" sz="2000" dirty="0" err="1">
                <a:solidFill>
                  <a:schemeClr val="tx1"/>
                </a:solidFill>
                <a:latin typeface="Times New Roman" pitchFamily="18" charset="0"/>
                <a:cs typeface="Times New Roman" pitchFamily="18" charset="0"/>
              </a:rPr>
              <a:t>tsako</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pagal</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baudžiamąjį</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įstatymą</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Bausmė</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gali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būti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švelninama</a:t>
            </a:r>
            <a:endParaRPr lang="en-GB" sz="2000" dirty="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p>
          <a:p>
            <a:endParaRPr lang="en-GB" dirty="0"/>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5943600" y="2743200"/>
            <a:ext cx="2447925" cy="3525818"/>
          </a:xfrm>
        </p:spPr>
      </p:pic>
    </p:spTree>
    <p:extLst>
      <p:ext uri="{BB962C8B-B14F-4D97-AF65-F5344CB8AC3E}">
        <p14:creationId xmlns:p14="http://schemas.microsoft.com/office/powerpoint/2010/main" val="19066682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t-LT" sz="2000" dirty="0">
                <a:solidFill>
                  <a:schemeClr val="tx1"/>
                </a:solidFill>
                <a:latin typeface="Times New Roman" pitchFamily="18" charset="0"/>
                <a:cs typeface="Times New Roman" pitchFamily="18" charset="0"/>
              </a:rPr>
              <a:t>Finansinių nusikaltimų tarnybos internetinis puslapis. Prieiga per internetą: http://www.fntt.lt/lt/96 [interaktyvūs]  [žiūrėta </a:t>
            </a:r>
            <a:r>
              <a:rPr lang="lt-LT" sz="2000" dirty="0" smtClean="0">
                <a:solidFill>
                  <a:schemeClr val="tx1"/>
                </a:solidFill>
                <a:latin typeface="Times New Roman" pitchFamily="18" charset="0"/>
                <a:cs typeface="Times New Roman" pitchFamily="18" charset="0"/>
              </a:rPr>
              <a:t>2016-04-25]</a:t>
            </a:r>
            <a:endParaRPr lang="lt-LT" sz="2000" dirty="0">
              <a:solidFill>
                <a:schemeClr val="tx1"/>
              </a:solidFill>
              <a:latin typeface="Times New Roman" pitchFamily="18" charset="0"/>
              <a:cs typeface="Times New Roman" pitchFamily="18" charset="0"/>
            </a:endParaRPr>
          </a:p>
          <a:p>
            <a:r>
              <a:rPr lang="lt-LT" sz="2000" dirty="0">
                <a:solidFill>
                  <a:schemeClr val="tx1"/>
                </a:solidFill>
                <a:latin typeface="Times New Roman" pitchFamily="18" charset="0"/>
                <a:cs typeface="Times New Roman" pitchFamily="18" charset="0"/>
              </a:rPr>
              <a:t>Nusikalstamumas ir </a:t>
            </a:r>
            <a:r>
              <a:rPr lang="lt-LT" sz="2000" dirty="0" smtClean="0">
                <a:solidFill>
                  <a:schemeClr val="tx1"/>
                </a:solidFill>
                <a:latin typeface="Times New Roman" pitchFamily="18" charset="0"/>
                <a:cs typeface="Times New Roman" pitchFamily="18" charset="0"/>
              </a:rPr>
              <a:t>jo požymiai. </a:t>
            </a:r>
            <a:r>
              <a:rPr lang="lt-LT" sz="2000" dirty="0">
                <a:solidFill>
                  <a:schemeClr val="tx1"/>
                </a:solidFill>
                <a:latin typeface="Times New Roman" pitchFamily="18" charset="0"/>
                <a:cs typeface="Times New Roman" pitchFamily="18" charset="0"/>
              </a:rPr>
              <a:t>Prieiga per internetą: http://</a:t>
            </a:r>
            <a:r>
              <a:rPr lang="lt-LT" sz="2000" dirty="0" smtClean="0">
                <a:solidFill>
                  <a:schemeClr val="tx1"/>
                </a:solidFill>
                <a:latin typeface="Times New Roman" pitchFamily="18" charset="0"/>
                <a:cs typeface="Times New Roman" pitchFamily="18" charset="0"/>
              </a:rPr>
              <a:t>gid.lt/teise/nusikaltimas-ir-jo-pozymiai [</a:t>
            </a:r>
            <a:r>
              <a:rPr lang="lt-LT" sz="2000" dirty="0">
                <a:solidFill>
                  <a:schemeClr val="tx1"/>
                </a:solidFill>
                <a:latin typeface="Times New Roman" pitchFamily="18" charset="0"/>
                <a:cs typeface="Times New Roman" pitchFamily="18" charset="0"/>
              </a:rPr>
              <a:t>interaktyvūs]  [žiūrėta </a:t>
            </a:r>
            <a:r>
              <a:rPr lang="lt-LT" sz="2000" dirty="0" smtClean="0">
                <a:solidFill>
                  <a:schemeClr val="tx1"/>
                </a:solidFill>
                <a:latin typeface="Times New Roman" pitchFamily="18" charset="0"/>
                <a:cs typeface="Times New Roman" pitchFamily="18" charset="0"/>
              </a:rPr>
              <a:t>2016-04-25]	</a:t>
            </a:r>
          </a:p>
          <a:p>
            <a:r>
              <a:rPr lang="lt-LT" sz="2000" dirty="0" smtClean="0">
                <a:solidFill>
                  <a:schemeClr val="tx1"/>
                </a:solidFill>
                <a:latin typeface="Times New Roman" pitchFamily="18" charset="0"/>
                <a:cs typeface="Times New Roman" pitchFamily="18" charset="0"/>
              </a:rPr>
              <a:t>Nusikalstama veika. </a:t>
            </a:r>
            <a:r>
              <a:rPr lang="lt-LT" sz="2000" dirty="0">
                <a:solidFill>
                  <a:schemeClr val="tx1"/>
                </a:solidFill>
                <a:latin typeface="Times New Roman" pitchFamily="18" charset="0"/>
                <a:cs typeface="Times New Roman" pitchFamily="18" charset="0"/>
              </a:rPr>
              <a:t>Prieiga per internetą: https://</a:t>
            </a:r>
            <a:r>
              <a:rPr lang="lt-LT" sz="2000" dirty="0" smtClean="0">
                <a:solidFill>
                  <a:schemeClr val="tx1"/>
                </a:solidFill>
                <a:latin typeface="Times New Roman" pitchFamily="18" charset="0"/>
                <a:cs typeface="Times New Roman" pitchFamily="18" charset="0"/>
              </a:rPr>
              <a:t>lt.wikipedia.org/wiki/Nusikalstama_veika </a:t>
            </a:r>
            <a:r>
              <a:rPr lang="lt-LT" sz="2000" dirty="0">
                <a:solidFill>
                  <a:schemeClr val="tx1"/>
                </a:solidFill>
                <a:latin typeface="Times New Roman" pitchFamily="18" charset="0"/>
                <a:cs typeface="Times New Roman" pitchFamily="18" charset="0"/>
              </a:rPr>
              <a:t>[interaktyvūs]  [žiūrėta 2016-04-25]</a:t>
            </a:r>
          </a:p>
          <a:p>
            <a:endParaRPr lang="en-GB" dirty="0"/>
          </a:p>
        </p:txBody>
      </p:sp>
      <p:sp>
        <p:nvSpPr>
          <p:cNvPr id="3" name="Title 2"/>
          <p:cNvSpPr>
            <a:spLocks noGrp="1"/>
          </p:cNvSpPr>
          <p:nvPr>
            <p:ph type="title"/>
          </p:nvPr>
        </p:nvSpPr>
        <p:spPr/>
        <p:txBody>
          <a:bodyPr>
            <a:normAutofit/>
          </a:bodyPr>
          <a:lstStyle/>
          <a:p>
            <a:r>
              <a:rPr lang="lt-LT" sz="3200" dirty="0">
                <a:solidFill>
                  <a:schemeClr val="tx1"/>
                </a:solidFill>
                <a:latin typeface="Times New Roman" pitchFamily="18" charset="0"/>
                <a:cs typeface="Times New Roman" pitchFamily="18" charset="0"/>
              </a:rPr>
              <a:t>Literatūros sąrašas</a:t>
            </a:r>
            <a:endParaRPr lang="en-GB" sz="3200" dirty="0"/>
          </a:p>
        </p:txBody>
      </p:sp>
    </p:spTree>
    <p:extLst>
      <p:ext uri="{BB962C8B-B14F-4D97-AF65-F5344CB8AC3E}">
        <p14:creationId xmlns:p14="http://schemas.microsoft.com/office/powerpoint/2010/main" val="9260769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2000" cy="4648200"/>
          </a:xfrm>
        </p:spPr>
        <p:txBody>
          <a:bodyPr>
            <a:normAutofit fontScale="62500" lnSpcReduction="20000"/>
          </a:bodyPr>
          <a:lstStyle/>
          <a:p>
            <a:pPr>
              <a:lnSpc>
                <a:spcPct val="150000"/>
              </a:lnSpc>
            </a:pPr>
            <a:r>
              <a:rPr lang="lt-LT" sz="2600" dirty="0" smtClean="0">
                <a:solidFill>
                  <a:schemeClr val="tx1"/>
                </a:solidFill>
                <a:latin typeface="Times New Roman" pitchFamily="18" charset="0"/>
                <a:cs typeface="Times New Roman" pitchFamily="18" charset="0"/>
              </a:rPr>
              <a:t>Įvadas</a:t>
            </a:r>
          </a:p>
          <a:p>
            <a:pPr>
              <a:lnSpc>
                <a:spcPct val="150000"/>
              </a:lnSpc>
            </a:pPr>
            <a:r>
              <a:rPr lang="lt-LT" sz="2600" dirty="0">
                <a:solidFill>
                  <a:schemeClr val="tx1"/>
                </a:solidFill>
                <a:latin typeface="Times New Roman" pitchFamily="18" charset="0"/>
                <a:cs typeface="Times New Roman" pitchFamily="18" charset="0"/>
              </a:rPr>
              <a:t>Kas yra nusikalstama veika</a:t>
            </a:r>
            <a:r>
              <a:rPr lang="lt-LT" sz="2600" dirty="0" smtClean="0">
                <a:solidFill>
                  <a:schemeClr val="tx1"/>
                </a:solidFill>
                <a:latin typeface="Times New Roman" pitchFamily="18" charset="0"/>
                <a:cs typeface="Times New Roman" pitchFamily="18" charset="0"/>
              </a:rPr>
              <a:t>?</a:t>
            </a:r>
          </a:p>
          <a:p>
            <a:pPr>
              <a:lnSpc>
                <a:spcPct val="150000"/>
              </a:lnSpc>
            </a:pPr>
            <a:r>
              <a:rPr lang="lt-LT" sz="2600" dirty="0">
                <a:solidFill>
                  <a:schemeClr val="tx1"/>
                </a:solidFill>
                <a:latin typeface="Times New Roman" pitchFamily="18" charset="0"/>
                <a:cs typeface="Times New Roman" pitchFamily="18" charset="0"/>
              </a:rPr>
              <a:t>Nusikaltimų </a:t>
            </a:r>
            <a:r>
              <a:rPr lang="lt-LT" sz="2600" dirty="0" smtClean="0">
                <a:solidFill>
                  <a:schemeClr val="tx1"/>
                </a:solidFill>
                <a:latin typeface="Times New Roman" pitchFamily="18" charset="0"/>
                <a:cs typeface="Times New Roman" pitchFamily="18" charset="0"/>
              </a:rPr>
              <a:t>klasifikavimas</a:t>
            </a:r>
          </a:p>
          <a:p>
            <a:pPr>
              <a:lnSpc>
                <a:spcPct val="150000"/>
              </a:lnSpc>
            </a:pPr>
            <a:r>
              <a:rPr lang="lt-LT" sz="2600" dirty="0">
                <a:solidFill>
                  <a:schemeClr val="tx1"/>
                </a:solidFill>
                <a:latin typeface="Times New Roman" pitchFamily="18" charset="0"/>
                <a:cs typeface="Times New Roman" pitchFamily="18" charset="0"/>
              </a:rPr>
              <a:t>Nusikaltimų klasifikavimo pagal jų pavojingumo laipsnį ir pobūdį </a:t>
            </a:r>
            <a:r>
              <a:rPr lang="lt-LT" sz="2600" dirty="0" smtClean="0">
                <a:solidFill>
                  <a:schemeClr val="tx1"/>
                </a:solidFill>
                <a:latin typeface="Times New Roman" pitchFamily="18" charset="0"/>
                <a:cs typeface="Times New Roman" pitchFamily="18" charset="0"/>
              </a:rPr>
              <a:t>būdai</a:t>
            </a:r>
          </a:p>
          <a:p>
            <a:pPr>
              <a:lnSpc>
                <a:spcPct val="150000"/>
              </a:lnSpc>
            </a:pPr>
            <a:r>
              <a:rPr lang="lt-LT" sz="2600" dirty="0">
                <a:solidFill>
                  <a:schemeClr val="tx1"/>
                </a:solidFill>
                <a:latin typeface="Times New Roman" pitchFamily="18" charset="0"/>
                <a:cs typeface="Times New Roman" pitchFamily="18" charset="0"/>
              </a:rPr>
              <a:t>Nusikaltimų suskirstymas </a:t>
            </a:r>
            <a:endParaRPr lang="en-US" sz="2600" dirty="0" smtClean="0">
              <a:solidFill>
                <a:schemeClr val="tx1"/>
              </a:solidFill>
              <a:latin typeface="Times New Roman" pitchFamily="18" charset="0"/>
              <a:cs typeface="Times New Roman" pitchFamily="18" charset="0"/>
            </a:endParaRPr>
          </a:p>
          <a:p>
            <a:pPr>
              <a:lnSpc>
                <a:spcPct val="150000"/>
              </a:lnSpc>
            </a:pPr>
            <a:r>
              <a:rPr lang="lt-LT" sz="2600" dirty="0" smtClean="0">
                <a:solidFill>
                  <a:schemeClr val="tx1"/>
                </a:solidFill>
                <a:latin typeface="Times New Roman" pitchFamily="18" charset="0"/>
                <a:cs typeface="Times New Roman" pitchFamily="18" charset="0"/>
              </a:rPr>
              <a:t>Baudžiamoji veika</a:t>
            </a:r>
          </a:p>
          <a:p>
            <a:pPr>
              <a:lnSpc>
                <a:spcPct val="150000"/>
              </a:lnSpc>
            </a:pPr>
            <a:r>
              <a:rPr lang="lt-LT" sz="2600" dirty="0">
                <a:solidFill>
                  <a:schemeClr val="tx1"/>
                </a:solidFill>
                <a:latin typeface="Times New Roman" pitchFamily="18" charset="0"/>
                <a:cs typeface="Times New Roman" pitchFamily="18" charset="0"/>
              </a:rPr>
              <a:t>Nusikalstamos veikos </a:t>
            </a:r>
            <a:r>
              <a:rPr lang="lt-LT" sz="2600" dirty="0" smtClean="0">
                <a:solidFill>
                  <a:schemeClr val="tx1"/>
                </a:solidFill>
                <a:latin typeface="Times New Roman" pitchFamily="18" charset="0"/>
                <a:cs typeface="Times New Roman" pitchFamily="18" charset="0"/>
              </a:rPr>
              <a:t>rūšys</a:t>
            </a:r>
          </a:p>
          <a:p>
            <a:pPr>
              <a:lnSpc>
                <a:spcPct val="150000"/>
              </a:lnSpc>
            </a:pPr>
            <a:r>
              <a:rPr lang="lt-LT" sz="2600" dirty="0">
                <a:solidFill>
                  <a:schemeClr val="tx1"/>
                </a:solidFill>
                <a:latin typeface="Times New Roman" pitchFamily="18" charset="0"/>
                <a:cs typeface="Times New Roman" pitchFamily="18" charset="0"/>
              </a:rPr>
              <a:t>Veikos </a:t>
            </a:r>
            <a:r>
              <a:rPr lang="lt-LT" sz="2600" dirty="0" smtClean="0">
                <a:solidFill>
                  <a:schemeClr val="tx1"/>
                </a:solidFill>
                <a:latin typeface="Times New Roman" pitchFamily="18" charset="0"/>
                <a:cs typeface="Times New Roman" pitchFamily="18" charset="0"/>
              </a:rPr>
              <a:t>sudėtis</a:t>
            </a:r>
          </a:p>
          <a:p>
            <a:pPr>
              <a:lnSpc>
                <a:spcPct val="150000"/>
              </a:lnSpc>
            </a:pPr>
            <a:r>
              <a:rPr lang="lt-LT" sz="2600" dirty="0">
                <a:solidFill>
                  <a:schemeClr val="tx1"/>
                </a:solidFill>
                <a:latin typeface="Times New Roman" pitchFamily="18" charset="0"/>
                <a:cs typeface="Times New Roman" pitchFamily="18" charset="0"/>
              </a:rPr>
              <a:t>Stadijos ir </a:t>
            </a:r>
            <a:r>
              <a:rPr lang="lt-LT" sz="2600" dirty="0" smtClean="0">
                <a:solidFill>
                  <a:schemeClr val="tx1"/>
                </a:solidFill>
                <a:latin typeface="Times New Roman" pitchFamily="18" charset="0"/>
                <a:cs typeface="Times New Roman" pitchFamily="18" charset="0"/>
              </a:rPr>
              <a:t>formos</a:t>
            </a:r>
          </a:p>
          <a:p>
            <a:pPr>
              <a:lnSpc>
                <a:spcPct val="150000"/>
              </a:lnSpc>
            </a:pPr>
            <a:r>
              <a:rPr lang="en-GB" sz="2600" dirty="0" err="1">
                <a:solidFill>
                  <a:schemeClr val="tx1"/>
                </a:solidFill>
                <a:latin typeface="Times New Roman" pitchFamily="18" charset="0"/>
                <a:cs typeface="Times New Roman" pitchFamily="18" charset="0"/>
              </a:rPr>
              <a:t>Rengimasis</a:t>
            </a:r>
            <a:r>
              <a:rPr lang="en-GB" sz="2600" dirty="0">
                <a:solidFill>
                  <a:schemeClr val="tx1"/>
                </a:solidFill>
                <a:latin typeface="Times New Roman" pitchFamily="18" charset="0"/>
                <a:cs typeface="Times New Roman" pitchFamily="18" charset="0"/>
              </a:rPr>
              <a:t> </a:t>
            </a:r>
            <a:r>
              <a:rPr lang="en-GB" sz="2600" dirty="0" err="1">
                <a:solidFill>
                  <a:schemeClr val="tx1"/>
                </a:solidFill>
                <a:latin typeface="Times New Roman" pitchFamily="18" charset="0"/>
                <a:cs typeface="Times New Roman" pitchFamily="18" charset="0"/>
              </a:rPr>
              <a:t>padaryti</a:t>
            </a:r>
            <a:r>
              <a:rPr lang="en-GB" sz="2600" dirty="0">
                <a:solidFill>
                  <a:schemeClr val="tx1"/>
                </a:solidFill>
                <a:latin typeface="Times New Roman" pitchFamily="18" charset="0"/>
                <a:cs typeface="Times New Roman" pitchFamily="18" charset="0"/>
              </a:rPr>
              <a:t> </a:t>
            </a:r>
            <a:r>
              <a:rPr lang="en-GB" sz="2600" dirty="0" err="1" smtClean="0">
                <a:solidFill>
                  <a:schemeClr val="tx1"/>
                </a:solidFill>
                <a:latin typeface="Times New Roman" pitchFamily="18" charset="0"/>
                <a:cs typeface="Times New Roman" pitchFamily="18" charset="0"/>
              </a:rPr>
              <a:t>nusikaltimą</a:t>
            </a:r>
            <a:endParaRPr lang="lt-LT" sz="2600" dirty="0" smtClean="0">
              <a:solidFill>
                <a:schemeClr val="tx1"/>
              </a:solidFill>
              <a:latin typeface="Times New Roman" pitchFamily="18" charset="0"/>
              <a:cs typeface="Times New Roman" pitchFamily="18" charset="0"/>
            </a:endParaRPr>
          </a:p>
          <a:p>
            <a:pPr>
              <a:lnSpc>
                <a:spcPct val="150000"/>
              </a:lnSpc>
            </a:pPr>
            <a:r>
              <a:rPr lang="lt-LT" sz="2600" dirty="0">
                <a:solidFill>
                  <a:schemeClr val="tx1"/>
                </a:solidFill>
                <a:latin typeface="Times New Roman" pitchFamily="18" charset="0"/>
                <a:cs typeface="Times New Roman" pitchFamily="18" charset="0"/>
              </a:rPr>
              <a:t>Pasikėsinimas padaryti baudžiamąją </a:t>
            </a:r>
            <a:r>
              <a:rPr lang="lt-LT" sz="2600" dirty="0" smtClean="0">
                <a:solidFill>
                  <a:schemeClr val="tx1"/>
                </a:solidFill>
                <a:latin typeface="Times New Roman" pitchFamily="18" charset="0"/>
                <a:cs typeface="Times New Roman" pitchFamily="18" charset="0"/>
              </a:rPr>
              <a:t>veiką</a:t>
            </a:r>
            <a:r>
              <a:rPr lang="en-GB" sz="2600" dirty="0">
                <a:solidFill>
                  <a:schemeClr val="tx1"/>
                </a:solidFill>
                <a:latin typeface="Times New Roman" pitchFamily="18" charset="0"/>
                <a:cs typeface="Times New Roman" pitchFamily="18" charset="0"/>
              </a:rPr>
              <a:t> </a:t>
            </a:r>
            <a:r>
              <a:rPr lang="en-GB" sz="2600" dirty="0" err="1">
                <a:solidFill>
                  <a:schemeClr val="tx1"/>
                </a:solidFill>
                <a:latin typeface="Times New Roman" pitchFamily="18" charset="0"/>
                <a:cs typeface="Times New Roman" pitchFamily="18" charset="0"/>
              </a:rPr>
              <a:t>Savanoriškas</a:t>
            </a:r>
            <a:r>
              <a:rPr lang="en-GB" sz="2600" dirty="0">
                <a:solidFill>
                  <a:schemeClr val="tx1"/>
                </a:solidFill>
                <a:latin typeface="Times New Roman" pitchFamily="18" charset="0"/>
                <a:cs typeface="Times New Roman" pitchFamily="18" charset="0"/>
              </a:rPr>
              <a:t> </a:t>
            </a:r>
            <a:r>
              <a:rPr lang="en-GB" sz="2600" dirty="0" err="1">
                <a:solidFill>
                  <a:schemeClr val="tx1"/>
                </a:solidFill>
                <a:latin typeface="Times New Roman" pitchFamily="18" charset="0"/>
                <a:cs typeface="Times New Roman" pitchFamily="18" charset="0"/>
              </a:rPr>
              <a:t>atsisakymas</a:t>
            </a:r>
            <a:r>
              <a:rPr lang="en-GB" sz="2600" dirty="0">
                <a:solidFill>
                  <a:schemeClr val="tx1"/>
                </a:solidFill>
                <a:latin typeface="Times New Roman" pitchFamily="18" charset="0"/>
                <a:cs typeface="Times New Roman" pitchFamily="18" charset="0"/>
              </a:rPr>
              <a:t> </a:t>
            </a:r>
            <a:r>
              <a:rPr lang="en-GB" sz="2600" dirty="0" err="1">
                <a:solidFill>
                  <a:schemeClr val="tx1"/>
                </a:solidFill>
                <a:latin typeface="Times New Roman" pitchFamily="18" charset="0"/>
                <a:cs typeface="Times New Roman" pitchFamily="18" charset="0"/>
              </a:rPr>
              <a:t>pabaigti</a:t>
            </a:r>
            <a:r>
              <a:rPr lang="en-GB" sz="2600" dirty="0">
                <a:solidFill>
                  <a:schemeClr val="tx1"/>
                </a:solidFill>
                <a:latin typeface="Times New Roman" pitchFamily="18" charset="0"/>
                <a:cs typeface="Times New Roman" pitchFamily="18" charset="0"/>
              </a:rPr>
              <a:t> </a:t>
            </a:r>
            <a:r>
              <a:rPr lang="en-GB" sz="2600" dirty="0" err="1">
                <a:solidFill>
                  <a:schemeClr val="tx1"/>
                </a:solidFill>
                <a:latin typeface="Times New Roman" pitchFamily="18" charset="0"/>
                <a:cs typeface="Times New Roman" pitchFamily="18" charset="0"/>
              </a:rPr>
              <a:t>baudžiamąją</a:t>
            </a:r>
            <a:r>
              <a:rPr lang="en-GB" sz="2600" dirty="0">
                <a:solidFill>
                  <a:schemeClr val="tx1"/>
                </a:solidFill>
                <a:latin typeface="Times New Roman" pitchFamily="18" charset="0"/>
                <a:cs typeface="Times New Roman" pitchFamily="18" charset="0"/>
              </a:rPr>
              <a:t> </a:t>
            </a:r>
            <a:r>
              <a:rPr lang="en-GB" sz="2600" dirty="0" err="1" smtClean="0">
                <a:solidFill>
                  <a:schemeClr val="tx1"/>
                </a:solidFill>
                <a:latin typeface="Times New Roman" pitchFamily="18" charset="0"/>
                <a:cs typeface="Times New Roman" pitchFamily="18" charset="0"/>
              </a:rPr>
              <a:t>veiką</a:t>
            </a:r>
            <a:endParaRPr lang="lt-LT" sz="2600" dirty="0" smtClean="0">
              <a:solidFill>
                <a:schemeClr val="tx1"/>
              </a:solidFill>
              <a:latin typeface="Times New Roman" pitchFamily="18" charset="0"/>
              <a:cs typeface="Times New Roman" pitchFamily="18" charset="0"/>
            </a:endParaRPr>
          </a:p>
          <a:p>
            <a:pPr>
              <a:lnSpc>
                <a:spcPct val="150000"/>
              </a:lnSpc>
            </a:pPr>
            <a:r>
              <a:rPr lang="lt-LT" sz="2600" dirty="0">
                <a:solidFill>
                  <a:schemeClr val="tx1"/>
                </a:solidFill>
                <a:latin typeface="Times New Roman" pitchFamily="18" charset="0"/>
                <a:cs typeface="Times New Roman" pitchFamily="18" charset="0"/>
              </a:rPr>
              <a:t>Vertybių skalė</a:t>
            </a:r>
            <a:endParaRPr lang="lt-LT" sz="2600" dirty="0" smtClean="0">
              <a:solidFill>
                <a:schemeClr val="tx1"/>
              </a:solidFill>
              <a:latin typeface="Times New Roman" pitchFamily="18" charset="0"/>
              <a:cs typeface="Times New Roman" pitchFamily="18" charset="0"/>
            </a:endParaRPr>
          </a:p>
          <a:p>
            <a:pPr marL="0" indent="0">
              <a:buNone/>
            </a:pPr>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lt-LT" dirty="0" smtClean="0">
              <a:solidFill>
                <a:schemeClr val="tx1"/>
              </a:solidFill>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Turinys</a:t>
            </a:r>
            <a:endParaRPr lang="en-GB"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408561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86000"/>
            <a:ext cx="7408333" cy="3840163"/>
          </a:xfrm>
        </p:spPr>
        <p:txBody>
          <a:bodyPr/>
          <a:lstStyle/>
          <a:p>
            <a:pPr marL="0" indent="0" defTabSz="457200">
              <a:lnSpc>
                <a:spcPct val="150000"/>
              </a:lnSpc>
              <a:buNone/>
            </a:pPr>
            <a:r>
              <a:rPr lang="lt-LT" sz="2000" dirty="0" smtClean="0">
                <a:solidFill>
                  <a:schemeClr val="tx1"/>
                </a:solidFill>
                <a:latin typeface="Times New Roman" pitchFamily="18" charset="0"/>
                <a:cs typeface="Times New Roman" pitchFamily="18" charset="0"/>
              </a:rPr>
              <a:t>	Nusikalstamumas </a:t>
            </a:r>
            <a:r>
              <a:rPr lang="lt-LT" sz="2000" dirty="0">
                <a:solidFill>
                  <a:schemeClr val="tx1"/>
                </a:solidFill>
                <a:latin typeface="Times New Roman" pitchFamily="18" charset="0"/>
                <a:cs typeface="Times New Roman" pitchFamily="18" charset="0"/>
              </a:rPr>
              <a:t>– visuomeninis (socialinis) reiškinys, procesas, kurį sudaro visuma baudžiamų veikų (nusikaltimų), padarytų tam tikroje teritorijoje per tam tikrą laikotarpį. Baudžiamasis įstatymas yra pagrindinis kriterijus, kuris leidžia atskirti nusikalstamas veikas nuo nenusikalstamų.  Nusikalstamo elgesio rūšys ir standartai nėra atskirų nusikaltėlių auka.</a:t>
            </a:r>
            <a:endParaRPr lang="en-GB" sz="2000" dirty="0">
              <a:solidFill>
                <a:schemeClr val="tx1"/>
              </a:solidFill>
              <a:latin typeface="Times New Roman" pitchFamily="18" charset="0"/>
              <a:cs typeface="Times New Roman" pitchFamily="18" charset="0"/>
            </a:endParaRPr>
          </a:p>
          <a:p>
            <a:endParaRPr lang="en-GB" dirty="0"/>
          </a:p>
        </p:txBody>
      </p:sp>
      <p:sp>
        <p:nvSpPr>
          <p:cNvPr id="3" name="Title 2"/>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Įvadas</a:t>
            </a:r>
            <a:endParaRPr lang="en-GB"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11417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Kas yra nusikalstama veika?</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362200"/>
            <a:ext cx="5038345" cy="3764280"/>
          </a:xfrm>
        </p:spPr>
        <p:txBody>
          <a:bodyPr>
            <a:normAutofit/>
          </a:bodyPr>
          <a:lstStyle/>
          <a:p>
            <a:pPr>
              <a:lnSpc>
                <a:spcPct val="150000"/>
              </a:lnSpc>
            </a:pPr>
            <a:r>
              <a:rPr lang="lt-LT" sz="2000" dirty="0" smtClean="0">
                <a:solidFill>
                  <a:schemeClr val="tx1"/>
                </a:solidFill>
                <a:latin typeface="Times New Roman" pitchFamily="18" charset="0"/>
                <a:cs typeface="Times New Roman" pitchFamily="18" charset="0"/>
              </a:rPr>
              <a:t>Baudžiamasis įstatymas numato sankciją</a:t>
            </a:r>
          </a:p>
          <a:p>
            <a:pPr>
              <a:lnSpc>
                <a:spcPct val="150000"/>
              </a:lnSpc>
            </a:pPr>
            <a:r>
              <a:rPr lang="lt-LT" sz="2000" dirty="0" smtClean="0">
                <a:solidFill>
                  <a:schemeClr val="tx1"/>
                </a:solidFill>
                <a:latin typeface="Times New Roman" pitchFamily="18" charset="0"/>
                <a:cs typeface="Times New Roman" pitchFamily="18" charset="0"/>
              </a:rPr>
              <a:t>Prieštaraujanti teisės normoms veika</a:t>
            </a:r>
          </a:p>
          <a:p>
            <a:pPr>
              <a:lnSpc>
                <a:spcPct val="150000"/>
              </a:lnSpc>
            </a:pPr>
            <a:r>
              <a:rPr lang="lt-LT" sz="2000" dirty="0" err="1">
                <a:solidFill>
                  <a:schemeClr val="tx1"/>
                </a:solidFill>
                <a:latin typeface="Times New Roman" pitchFamily="18" charset="0"/>
                <a:cs typeface="Times New Roman" pitchFamily="18" charset="0"/>
              </a:rPr>
              <a:t>S</a:t>
            </a:r>
            <a:r>
              <a:rPr lang="en-GB" sz="2000" dirty="0" err="1" smtClean="0">
                <a:solidFill>
                  <a:schemeClr val="tx1"/>
                </a:solidFill>
                <a:latin typeface="Times New Roman" pitchFamily="18" charset="0"/>
                <a:cs typeface="Times New Roman" pitchFamily="18" charset="0"/>
              </a:rPr>
              <a:t>udėtį</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įtvirtina</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baudžiamasis</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įstatymas</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105399" y="3657600"/>
            <a:ext cx="3481363" cy="2209800"/>
          </a:xfrm>
        </p:spPr>
      </p:pic>
    </p:spTree>
    <p:extLst>
      <p:ext uri="{BB962C8B-B14F-4D97-AF65-F5344CB8AC3E}">
        <p14:creationId xmlns:p14="http://schemas.microsoft.com/office/powerpoint/2010/main" val="23463891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a:solidFill>
                  <a:schemeClr val="tx1"/>
                </a:solidFill>
                <a:latin typeface="Times New Roman" pitchFamily="18" charset="0"/>
                <a:cs typeface="Times New Roman" pitchFamily="18" charset="0"/>
              </a:rPr>
              <a:t>Nusikaltimų </a:t>
            </a:r>
            <a:r>
              <a:rPr lang="lt-LT" sz="3200" dirty="0" smtClean="0">
                <a:solidFill>
                  <a:schemeClr val="tx1"/>
                </a:solidFill>
                <a:latin typeface="Times New Roman" pitchFamily="18" charset="0"/>
                <a:cs typeface="Times New Roman" pitchFamily="18" charset="0"/>
              </a:rPr>
              <a:t>klasifikavimas</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514600"/>
            <a:ext cx="4581145" cy="3611880"/>
          </a:xfrm>
        </p:spPr>
        <p:txBody>
          <a:bodyPr>
            <a:normAutofit/>
          </a:bodyPr>
          <a:lstStyle/>
          <a:p>
            <a:pPr>
              <a:lnSpc>
                <a:spcPct val="150000"/>
              </a:lnSpc>
            </a:pPr>
            <a:r>
              <a:rPr lang="lt-LT" sz="2000" dirty="0" smtClean="0">
                <a:solidFill>
                  <a:schemeClr val="tx1"/>
                </a:solidFill>
                <a:latin typeface="Times New Roman" pitchFamily="18" charset="0"/>
                <a:cs typeface="Times New Roman" pitchFamily="18" charset="0"/>
              </a:rPr>
              <a:t>Kas yra nusikaltimų klasifikavimas?</a:t>
            </a:r>
          </a:p>
          <a:p>
            <a:pPr>
              <a:lnSpc>
                <a:spcPct val="150000"/>
              </a:lnSpc>
            </a:pPr>
            <a:r>
              <a:rPr lang="lt-LT" sz="2000" dirty="0">
                <a:solidFill>
                  <a:schemeClr val="tx1"/>
                </a:solidFill>
                <a:latin typeface="Times New Roman" pitchFamily="18" charset="0"/>
                <a:cs typeface="Times New Roman" pitchFamily="18" charset="0"/>
              </a:rPr>
              <a:t>Skirstymas </a:t>
            </a:r>
            <a:r>
              <a:rPr lang="lt-LT" sz="2000" dirty="0" smtClean="0">
                <a:solidFill>
                  <a:schemeClr val="tx1"/>
                </a:solidFill>
                <a:latin typeface="Times New Roman" pitchFamily="18" charset="0"/>
                <a:cs typeface="Times New Roman" pitchFamily="18" charset="0"/>
              </a:rPr>
              <a:t>pagal </a:t>
            </a:r>
            <a:r>
              <a:rPr lang="lt-LT" sz="2000" dirty="0">
                <a:solidFill>
                  <a:schemeClr val="tx1"/>
                </a:solidFill>
                <a:latin typeface="Times New Roman" pitchFamily="18" charset="0"/>
                <a:cs typeface="Times New Roman" pitchFamily="18" charset="0"/>
              </a:rPr>
              <a:t>kėsinimosi </a:t>
            </a:r>
            <a:r>
              <a:rPr lang="lt-LT" sz="2000" dirty="0" smtClean="0">
                <a:solidFill>
                  <a:schemeClr val="tx1"/>
                </a:solidFill>
                <a:latin typeface="Times New Roman" pitchFamily="18" charset="0"/>
                <a:cs typeface="Times New Roman" pitchFamily="18" charset="0"/>
              </a:rPr>
              <a:t>objektą</a:t>
            </a:r>
          </a:p>
          <a:p>
            <a:pPr>
              <a:lnSpc>
                <a:spcPct val="150000"/>
              </a:lnSpc>
            </a:pPr>
            <a:r>
              <a:rPr lang="lt-LT" sz="2000" dirty="0" smtClean="0">
                <a:solidFill>
                  <a:schemeClr val="tx1"/>
                </a:solidFill>
                <a:latin typeface="Times New Roman" pitchFamily="18" charset="0"/>
                <a:cs typeface="Times New Roman" pitchFamily="18" charset="0"/>
              </a:rPr>
              <a:t>Skirstymas p</a:t>
            </a:r>
            <a:r>
              <a:rPr lang="en-GB" sz="2000" dirty="0" err="1" smtClean="0">
                <a:solidFill>
                  <a:schemeClr val="tx1"/>
                </a:solidFill>
                <a:latin typeface="Times New Roman" pitchFamily="18" charset="0"/>
                <a:cs typeface="Times New Roman" pitchFamily="18" charset="0"/>
              </a:rPr>
              <a:t>agal</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veikos</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pobūdį</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a:solidFill>
                  <a:schemeClr val="tx1"/>
                </a:solidFill>
                <a:latin typeface="Times New Roman" pitchFamily="18" charset="0"/>
                <a:cs typeface="Times New Roman" pitchFamily="18" charset="0"/>
              </a:rPr>
              <a:t>Skirstymas </a:t>
            </a:r>
            <a:r>
              <a:rPr lang="lt-LT" sz="2000" dirty="0" smtClean="0">
                <a:solidFill>
                  <a:schemeClr val="tx1"/>
                </a:solidFill>
                <a:latin typeface="Times New Roman" pitchFamily="18" charset="0"/>
                <a:cs typeface="Times New Roman" pitchFamily="18" charset="0"/>
              </a:rPr>
              <a:t>pagal </a:t>
            </a:r>
            <a:r>
              <a:rPr lang="lt-LT" sz="2000" dirty="0">
                <a:solidFill>
                  <a:schemeClr val="tx1"/>
                </a:solidFill>
                <a:latin typeface="Times New Roman" pitchFamily="18" charset="0"/>
                <a:cs typeface="Times New Roman" pitchFamily="18" charset="0"/>
              </a:rPr>
              <a:t>kaltės formą</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495800" y="3657600"/>
            <a:ext cx="4005224" cy="1880500"/>
          </a:xfrm>
        </p:spPr>
      </p:pic>
    </p:spTree>
    <p:extLst>
      <p:ext uri="{BB962C8B-B14F-4D97-AF65-F5344CB8AC3E}">
        <p14:creationId xmlns:p14="http://schemas.microsoft.com/office/powerpoint/2010/main" val="14146483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Nusikaltimų </a:t>
            </a:r>
            <a:r>
              <a:rPr lang="lt-LT" sz="3200" dirty="0">
                <a:solidFill>
                  <a:schemeClr val="tx1"/>
                </a:solidFill>
                <a:latin typeface="Times New Roman" pitchFamily="18" charset="0"/>
                <a:cs typeface="Times New Roman" pitchFamily="18" charset="0"/>
              </a:rPr>
              <a:t>klasifikavimo pagal jų pavojingumo laipsnį ir pobūdį būdai</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514600"/>
            <a:ext cx="4885945" cy="3611880"/>
          </a:xfrm>
        </p:spPr>
        <p:txBody>
          <a:bodyPr>
            <a:normAutofit/>
          </a:bodyPr>
          <a:lstStyle/>
          <a:p>
            <a:r>
              <a:rPr lang="lt-LT" sz="2000" dirty="0" smtClean="0">
                <a:solidFill>
                  <a:schemeClr val="tx1"/>
                </a:solidFill>
                <a:latin typeface="Times New Roman" pitchFamily="18" charset="0"/>
                <a:cs typeface="Times New Roman" pitchFamily="18" charset="0"/>
              </a:rPr>
              <a:t>Nusikaltimų </a:t>
            </a:r>
            <a:r>
              <a:rPr lang="lt-LT" sz="2000" dirty="0">
                <a:solidFill>
                  <a:schemeClr val="tx1"/>
                </a:solidFill>
                <a:latin typeface="Times New Roman" pitchFamily="18" charset="0"/>
                <a:cs typeface="Times New Roman" pitchFamily="18" charset="0"/>
              </a:rPr>
              <a:t>priskyrimas tam tikroms </a:t>
            </a:r>
            <a:r>
              <a:rPr lang="lt-LT" sz="2000" dirty="0" smtClean="0">
                <a:solidFill>
                  <a:schemeClr val="tx1"/>
                </a:solidFill>
                <a:latin typeface="Times New Roman" pitchFamily="18" charset="0"/>
                <a:cs typeface="Times New Roman" pitchFamily="18" charset="0"/>
              </a:rPr>
              <a:t>kategorijoms</a:t>
            </a:r>
          </a:p>
          <a:p>
            <a:r>
              <a:rPr lang="lt-LT" sz="2000" dirty="0" smtClean="0">
                <a:solidFill>
                  <a:schemeClr val="tx1"/>
                </a:solidFill>
                <a:latin typeface="Times New Roman" pitchFamily="18" charset="0"/>
                <a:cs typeface="Times New Roman" pitchFamily="18" charset="0"/>
              </a:rPr>
              <a:t>Pagal </a:t>
            </a:r>
            <a:r>
              <a:rPr lang="lt-LT" sz="2000" dirty="0">
                <a:solidFill>
                  <a:schemeClr val="tx1"/>
                </a:solidFill>
                <a:latin typeface="Times New Roman" pitchFamily="18" charset="0"/>
                <a:cs typeface="Times New Roman" pitchFamily="18" charset="0"/>
              </a:rPr>
              <a:t>jų pavojingumo laipsnį ir </a:t>
            </a:r>
            <a:r>
              <a:rPr lang="lt-LT" sz="2000" dirty="0" smtClean="0">
                <a:solidFill>
                  <a:schemeClr val="tx1"/>
                </a:solidFill>
                <a:latin typeface="Times New Roman" pitchFamily="18" charset="0"/>
                <a:cs typeface="Times New Roman" pitchFamily="18" charset="0"/>
              </a:rPr>
              <a:t>pobūdį</a:t>
            </a:r>
          </a:p>
          <a:p>
            <a:r>
              <a:rPr lang="lt-LT" sz="2000" dirty="0" smtClean="0">
                <a:solidFill>
                  <a:schemeClr val="tx1"/>
                </a:solidFill>
                <a:latin typeface="Times New Roman" pitchFamily="18" charset="0"/>
                <a:cs typeface="Times New Roman" pitchFamily="18" charset="0"/>
              </a:rPr>
              <a:t>Išskyrimas </a:t>
            </a:r>
            <a:r>
              <a:rPr lang="lt-LT" sz="2000" dirty="0">
                <a:solidFill>
                  <a:schemeClr val="tx1"/>
                </a:solidFill>
                <a:latin typeface="Times New Roman" pitchFamily="18" charset="0"/>
                <a:cs typeface="Times New Roman" pitchFamily="18" charset="0"/>
              </a:rPr>
              <a:t>pagal baudžiamosios teisės normos sankcijoje nustatytą bausmės dydį</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404690" y="3276600"/>
            <a:ext cx="3387696" cy="2385343"/>
          </a:xfrm>
        </p:spPr>
      </p:pic>
    </p:spTree>
    <p:extLst>
      <p:ext uri="{BB962C8B-B14F-4D97-AF65-F5344CB8AC3E}">
        <p14:creationId xmlns:p14="http://schemas.microsoft.com/office/powerpoint/2010/main" val="617741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Nusikaltimų suskirstymas</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514600"/>
            <a:ext cx="4428745" cy="3611880"/>
          </a:xfrm>
        </p:spPr>
        <p:txBody>
          <a:bodyPr>
            <a:normAutofit/>
          </a:bodyPr>
          <a:lstStyle/>
          <a:p>
            <a:pPr>
              <a:lnSpc>
                <a:spcPct val="150000"/>
              </a:lnSpc>
            </a:pPr>
            <a:r>
              <a:rPr lang="en-GB" sz="2000" dirty="0" err="1">
                <a:solidFill>
                  <a:schemeClr val="tx1"/>
                </a:solidFill>
                <a:latin typeface="Times New Roman" pitchFamily="18" charset="0"/>
                <a:cs typeface="Times New Roman" pitchFamily="18" charset="0"/>
              </a:rPr>
              <a:t>Nesunkūs</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nusikaltimai</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Apysunkiai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nusikaltimai</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Sunkūs</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nusikaltimai</a:t>
            </a:r>
            <a:endParaRPr lang="lt-LT" sz="2000" dirty="0" smtClean="0">
              <a:solidFill>
                <a:schemeClr val="tx1"/>
              </a:solidFill>
              <a:latin typeface="Times New Roman" pitchFamily="18" charset="0"/>
              <a:cs typeface="Times New Roman" pitchFamily="18" charset="0"/>
            </a:endParaRPr>
          </a:p>
          <a:p>
            <a:pPr>
              <a:lnSpc>
                <a:spcPct val="150000"/>
              </a:lnSpc>
            </a:pPr>
            <a:r>
              <a:rPr lang="en-GB" sz="2000" dirty="0" err="1">
                <a:solidFill>
                  <a:schemeClr val="tx1"/>
                </a:solidFill>
                <a:latin typeface="Times New Roman" pitchFamily="18" charset="0"/>
                <a:cs typeface="Times New Roman" pitchFamily="18" charset="0"/>
              </a:rPr>
              <a:t>Labai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sunkūs</a:t>
            </a:r>
            <a:r>
              <a:rPr lang="lt-LT"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nusikaltimai</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399882" y="2971801"/>
            <a:ext cx="3067844" cy="3067844"/>
          </a:xfrm>
        </p:spPr>
      </p:pic>
    </p:spTree>
    <p:extLst>
      <p:ext uri="{BB962C8B-B14F-4D97-AF65-F5344CB8AC3E}">
        <p14:creationId xmlns:p14="http://schemas.microsoft.com/office/powerpoint/2010/main" val="33054050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Vertybių skalė</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438400"/>
            <a:ext cx="5266946" cy="3962400"/>
          </a:xfrm>
        </p:spPr>
        <p:txBody>
          <a:bodyPr>
            <a:normAutofit/>
          </a:bodyPr>
          <a:lstStyle/>
          <a:p>
            <a:r>
              <a:rPr lang="en-GB" sz="2000" dirty="0" err="1">
                <a:solidFill>
                  <a:schemeClr val="tx1"/>
                </a:solidFill>
                <a:latin typeface="Times New Roman" pitchFamily="18" charset="0"/>
                <a:cs typeface="Times New Roman" pitchFamily="18" charset="0"/>
              </a:rPr>
              <a:t>Nusikaltimai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žmonijai</a:t>
            </a:r>
            <a:endParaRPr lang="lt-LT" sz="2000" dirty="0" smtClean="0">
              <a:solidFill>
                <a:schemeClr val="tx1"/>
              </a:solidFill>
              <a:latin typeface="Times New Roman" pitchFamily="18" charset="0"/>
              <a:cs typeface="Times New Roman" pitchFamily="18" charset="0"/>
            </a:endParaRPr>
          </a:p>
          <a:p>
            <a:r>
              <a:rPr lang="en-GB" sz="2000" dirty="0" err="1">
                <a:solidFill>
                  <a:schemeClr val="tx1"/>
                </a:solidFill>
                <a:latin typeface="Times New Roman" pitchFamily="18" charset="0"/>
                <a:cs typeface="Times New Roman" pitchFamily="18" charset="0"/>
              </a:rPr>
              <a:t>Nusikaltimai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tautai</a:t>
            </a:r>
            <a:endParaRPr lang="lt-LT" sz="2000" dirty="0" smtClean="0">
              <a:solidFill>
                <a:schemeClr val="tx1"/>
              </a:solidFill>
              <a:latin typeface="Times New Roman" pitchFamily="18" charset="0"/>
              <a:cs typeface="Times New Roman" pitchFamily="18" charset="0"/>
            </a:endParaRPr>
          </a:p>
          <a:p>
            <a:r>
              <a:rPr lang="lt-LT" sz="2000" dirty="0">
                <a:solidFill>
                  <a:schemeClr val="tx1"/>
                </a:solidFill>
                <a:latin typeface="Times New Roman" pitchFamily="18" charset="0"/>
                <a:cs typeface="Times New Roman" pitchFamily="18" charset="0"/>
              </a:rPr>
              <a:t>Nusikaltimai rasinėms, etninėms, religinėms ir kt. visuomeninėms </a:t>
            </a:r>
            <a:r>
              <a:rPr lang="lt-LT" sz="2000" dirty="0" smtClean="0">
                <a:solidFill>
                  <a:schemeClr val="tx1"/>
                </a:solidFill>
                <a:latin typeface="Times New Roman" pitchFamily="18" charset="0"/>
                <a:cs typeface="Times New Roman" pitchFamily="18" charset="0"/>
              </a:rPr>
              <a:t>grupėms</a:t>
            </a:r>
          </a:p>
          <a:p>
            <a:r>
              <a:rPr lang="en-GB" sz="2000" dirty="0" err="1">
                <a:solidFill>
                  <a:schemeClr val="tx1"/>
                </a:solidFill>
                <a:latin typeface="Times New Roman" pitchFamily="18" charset="0"/>
                <a:cs typeface="Times New Roman" pitchFamily="18" charset="0"/>
              </a:rPr>
              <a:t>Nusikaltimai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šeimai</a:t>
            </a:r>
            <a:endParaRPr lang="lt-LT" sz="2000" dirty="0" smtClean="0">
              <a:solidFill>
                <a:schemeClr val="tx1"/>
              </a:solidFill>
              <a:latin typeface="Times New Roman" pitchFamily="18" charset="0"/>
              <a:cs typeface="Times New Roman" pitchFamily="18" charset="0"/>
            </a:endParaRPr>
          </a:p>
          <a:p>
            <a:r>
              <a:rPr lang="en-GB" sz="2000" dirty="0" err="1">
                <a:solidFill>
                  <a:schemeClr val="tx1"/>
                </a:solidFill>
                <a:latin typeface="Times New Roman" pitchFamily="18" charset="0"/>
                <a:cs typeface="Times New Roman" pitchFamily="18" charset="0"/>
              </a:rPr>
              <a:t>Nusikaltimai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žmogui</a:t>
            </a:r>
            <a:endParaRPr lang="lt-LT" sz="2000" dirty="0" smtClean="0">
              <a:solidFill>
                <a:schemeClr val="tx1"/>
              </a:solidFill>
              <a:latin typeface="Times New Roman" pitchFamily="18" charset="0"/>
              <a:cs typeface="Times New Roman" pitchFamily="18" charset="0"/>
            </a:endParaRPr>
          </a:p>
          <a:p>
            <a:r>
              <a:rPr lang="en-GB" sz="2000" dirty="0" err="1">
                <a:solidFill>
                  <a:schemeClr val="tx1"/>
                </a:solidFill>
                <a:latin typeface="Times New Roman" pitchFamily="18" charset="0"/>
                <a:cs typeface="Times New Roman" pitchFamily="18" charset="0"/>
              </a:rPr>
              <a:t>Nusikaltimai</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valstybei</a:t>
            </a:r>
            <a:endParaRPr lang="lt-LT" sz="2000" dirty="0" smtClean="0">
              <a:solidFill>
                <a:schemeClr val="tx1"/>
              </a:solidFill>
              <a:latin typeface="Times New Roman" pitchFamily="18" charset="0"/>
              <a:cs typeface="Times New Roman" pitchFamily="18" charset="0"/>
            </a:endParaRPr>
          </a:p>
          <a:p>
            <a:r>
              <a:rPr lang="lt-LT" sz="2000" dirty="0">
                <a:solidFill>
                  <a:schemeClr val="tx1"/>
                </a:solidFill>
                <a:latin typeface="Times New Roman" pitchFamily="18" charset="0"/>
                <a:cs typeface="Times New Roman" pitchFamily="18" charset="0"/>
              </a:rPr>
              <a:t>Nusikaltimai valstybės valdžios ir valdymo </a:t>
            </a:r>
            <a:r>
              <a:rPr lang="lt-LT" sz="2000" dirty="0" smtClean="0">
                <a:solidFill>
                  <a:schemeClr val="tx1"/>
                </a:solidFill>
                <a:latin typeface="Times New Roman" pitchFamily="18" charset="0"/>
                <a:cs typeface="Times New Roman" pitchFamily="18" charset="0"/>
              </a:rPr>
              <a:t>institucijoms</a:t>
            </a:r>
          </a:p>
          <a:p>
            <a:r>
              <a:rPr lang="lt-LT" sz="2000" dirty="0">
                <a:solidFill>
                  <a:schemeClr val="tx1"/>
                </a:solidFill>
                <a:latin typeface="Times New Roman" pitchFamily="18" charset="0"/>
                <a:cs typeface="Times New Roman" pitchFamily="18" charset="0"/>
              </a:rPr>
              <a:t>Nusikaltimai teisėsaugos </a:t>
            </a:r>
            <a:r>
              <a:rPr lang="lt-LT" sz="2000" dirty="0" smtClean="0">
                <a:solidFill>
                  <a:schemeClr val="tx1"/>
                </a:solidFill>
                <a:latin typeface="Times New Roman" pitchFamily="18" charset="0"/>
                <a:cs typeface="Times New Roman" pitchFamily="18" charset="0"/>
              </a:rPr>
              <a:t>institucijoms</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562600" y="3581400"/>
            <a:ext cx="3212572" cy="2409428"/>
          </a:xfrm>
        </p:spPr>
      </p:pic>
    </p:spTree>
    <p:extLst>
      <p:ext uri="{BB962C8B-B14F-4D97-AF65-F5344CB8AC3E}">
        <p14:creationId xmlns:p14="http://schemas.microsoft.com/office/powerpoint/2010/main" val="10777213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sz="3200" dirty="0" smtClean="0">
                <a:solidFill>
                  <a:schemeClr val="tx1"/>
                </a:solidFill>
                <a:latin typeface="Times New Roman" pitchFamily="18" charset="0"/>
                <a:cs typeface="Times New Roman" pitchFamily="18" charset="0"/>
              </a:rPr>
              <a:t>Baudžiamoji veika</a:t>
            </a:r>
            <a:endParaRPr lang="en-GB"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676654" y="2438400"/>
            <a:ext cx="4733545" cy="3688080"/>
          </a:xfrm>
        </p:spPr>
        <p:txBody>
          <a:bodyPr>
            <a:normAutofit/>
          </a:bodyPr>
          <a:lstStyle/>
          <a:p>
            <a:pPr>
              <a:lnSpc>
                <a:spcPct val="150000"/>
              </a:lnSpc>
            </a:pPr>
            <a:r>
              <a:rPr lang="lt-LT" sz="2000" dirty="0" err="1">
                <a:solidFill>
                  <a:schemeClr val="tx1"/>
                </a:solidFill>
                <a:latin typeface="Times New Roman" pitchFamily="18" charset="0"/>
                <a:cs typeface="Times New Roman" pitchFamily="18" charset="0"/>
              </a:rPr>
              <a:t>S</a:t>
            </a:r>
            <a:r>
              <a:rPr lang="en-GB" sz="2000" dirty="0" err="1" smtClean="0">
                <a:solidFill>
                  <a:schemeClr val="tx1"/>
                </a:solidFill>
                <a:latin typeface="Times New Roman" pitchFamily="18" charset="0"/>
                <a:cs typeface="Times New Roman" pitchFamily="18" charset="0"/>
              </a:rPr>
              <a:t>udėtis</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ir</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atitinkama</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bausmė</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privalo</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būti</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įtvirtinta</a:t>
            </a:r>
            <a:r>
              <a:rPr lang="en-GB" sz="2000" dirty="0">
                <a:solidFill>
                  <a:schemeClr val="tx1"/>
                </a:solidFill>
                <a:latin typeface="Times New Roman" pitchFamily="18" charset="0"/>
                <a:cs typeface="Times New Roman" pitchFamily="18" charset="0"/>
              </a:rPr>
              <a:t> </a:t>
            </a:r>
            <a:r>
              <a:rPr lang="en-GB" sz="2000" dirty="0" err="1" smtClean="0">
                <a:solidFill>
                  <a:schemeClr val="tx1"/>
                </a:solidFill>
                <a:latin typeface="Times New Roman" pitchFamily="18" charset="0"/>
                <a:cs typeface="Times New Roman" pitchFamily="18" charset="0"/>
              </a:rPr>
              <a:t>įstatyme</a:t>
            </a:r>
            <a:endParaRPr lang="lt-LT" sz="2000" dirty="0" smtClean="0">
              <a:solidFill>
                <a:schemeClr val="tx1"/>
              </a:solidFill>
              <a:latin typeface="Times New Roman" pitchFamily="18" charset="0"/>
              <a:cs typeface="Times New Roman" pitchFamily="18" charset="0"/>
            </a:endParaRPr>
          </a:p>
          <a:p>
            <a:pPr>
              <a:lnSpc>
                <a:spcPct val="150000"/>
              </a:lnSpc>
            </a:pPr>
            <a:r>
              <a:rPr lang="lt-LT" sz="2000" dirty="0" err="1">
                <a:solidFill>
                  <a:schemeClr val="tx1"/>
                </a:solidFill>
                <a:latin typeface="Times New Roman" pitchFamily="18" charset="0"/>
                <a:cs typeface="Times New Roman" pitchFamily="18" charset="0"/>
              </a:rPr>
              <a:t>G</a:t>
            </a:r>
            <a:r>
              <a:rPr lang="en-GB" sz="2000" dirty="0" err="1" smtClean="0">
                <a:solidFill>
                  <a:schemeClr val="tx1"/>
                </a:solidFill>
                <a:latin typeface="Times New Roman" pitchFamily="18" charset="0"/>
                <a:cs typeface="Times New Roman" pitchFamily="18" charset="0"/>
              </a:rPr>
              <a:t>alioja</a:t>
            </a:r>
            <a:r>
              <a:rPr lang="en-GB" sz="2000" dirty="0" smtClean="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neigiama</a:t>
            </a:r>
            <a:r>
              <a:rPr lang="en-GB" sz="2000" dirty="0">
                <a:solidFill>
                  <a:schemeClr val="tx1"/>
                </a:solidFill>
                <a:latin typeface="Times New Roman" pitchFamily="18" charset="0"/>
                <a:cs typeface="Times New Roman" pitchFamily="18" charset="0"/>
              </a:rPr>
              <a:t> </a:t>
            </a:r>
            <a:r>
              <a:rPr lang="en-GB" sz="2000" dirty="0" err="1">
                <a:solidFill>
                  <a:schemeClr val="tx1"/>
                </a:solidFill>
                <a:latin typeface="Times New Roman" pitchFamily="18" charset="0"/>
                <a:cs typeface="Times New Roman" pitchFamily="18" charset="0"/>
              </a:rPr>
              <a:t>sankcija</a:t>
            </a:r>
            <a:endParaRPr lang="en-GB" sz="2000" dirty="0">
              <a:solidFill>
                <a:schemeClr val="tx1"/>
              </a:solidFill>
              <a:latin typeface="Times New Roman" pitchFamily="18" charset="0"/>
              <a:cs typeface="Times New Roman"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419600" y="3522414"/>
            <a:ext cx="4020583" cy="2230687"/>
          </a:xfrm>
        </p:spPr>
      </p:pic>
    </p:spTree>
    <p:extLst>
      <p:ext uri="{BB962C8B-B14F-4D97-AF65-F5344CB8AC3E}">
        <p14:creationId xmlns:p14="http://schemas.microsoft.com/office/powerpoint/2010/main" val="21806537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236</TotalTime>
  <Words>336</Words>
  <Application>Microsoft Office PowerPoint</Application>
  <PresentationFormat>On-screen Show (4:3)</PresentationFormat>
  <Paragraphs>89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Waveform</vt:lpstr>
      <vt:lpstr>                    VILNIAUS KOLEGIJA ELEKTRONIKOS IR INFORMATIKOS FAKULTETAS Programinės įrangos katedra   Nusikalstamos veikos klasifikavimas Teisės projektas      Robertas Ciūnys</vt:lpstr>
      <vt:lpstr>Turinys</vt:lpstr>
      <vt:lpstr>Įvadas</vt:lpstr>
      <vt:lpstr>Kas yra nusikalstama veika?</vt:lpstr>
      <vt:lpstr>Nusikaltimų klasifikavimas</vt:lpstr>
      <vt:lpstr>Nusikaltimų klasifikavimo pagal jų pavojingumo laipsnį ir pobūdį būdai</vt:lpstr>
      <vt:lpstr>Nusikaltimų suskirstymas</vt:lpstr>
      <vt:lpstr>Vertybių skalė</vt:lpstr>
      <vt:lpstr>Baudžiamoji veika</vt:lpstr>
      <vt:lpstr>Nusikalstamos veikos rūšys</vt:lpstr>
      <vt:lpstr> Veikos sudėtis </vt:lpstr>
      <vt:lpstr>Stadijos ir formos</vt:lpstr>
      <vt:lpstr> Rengimasis padaryti nusikaltimą </vt:lpstr>
      <vt:lpstr> Pasikėsinimas padaryti baudžiamąją veiką </vt:lpstr>
      <vt:lpstr> Savanoriškas atsisakymas pabaigti baudžiamąją veiką </vt:lpstr>
      <vt:lpstr>Literatūros sąrašas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VILNIAUS KOLEGIJA ELEKTRONIKOS IR INFORMATIKOS FAKULTETAS Programinės įrangos katedra   Nusikalstamos veikos klasifikavimas Teisės projektas      Robertas Ciūnys</dc:title>
  <dc:creator>Robertas Ciunys</dc:creator>
  <cp:lastModifiedBy>Robertas Ciunys</cp:lastModifiedBy>
  <cp:revision>13</cp:revision>
  <dcterms:created xsi:type="dcterms:W3CDTF">2016-04-25T10:02:40Z</dcterms:created>
  <dcterms:modified xsi:type="dcterms:W3CDTF">2016-04-25T20:56:32Z</dcterms:modified>
</cp:coreProperties>
</file>