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08795D-A890-423F-9455-E54ECD4EF77B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0719ADF-7E17-46D0-9386-3D31F3D1B3C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7920880" cy="5544616"/>
          </a:xfrm>
        </p:spPr>
        <p:txBody>
          <a:bodyPr>
            <a:normAutofit fontScale="85000" lnSpcReduction="10000"/>
          </a:bodyPr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pPr>
              <a:lnSpc>
                <a:spcPct val="160000"/>
              </a:lnSpc>
            </a:pPr>
            <a:endParaRPr lang="lt-LT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lt-LT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VILNIAUS </a:t>
            </a:r>
            <a:r>
              <a:rPr lang="lt-LT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KOLEGIJA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lt-LT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ELEKTRONIKOS IR INFORMATIKOS FAKULTETAS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lt-LT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Programinės įrangos katedra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lt-LT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lt-LT" sz="1600" b="1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Vietos savivalda Lietuvoje</a:t>
            </a:r>
            <a:endParaRPr lang="lt-LT" sz="2100" b="1" cap="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lt-LT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Teisės projektas</a:t>
            </a:r>
            <a:r>
              <a:rPr lang="lt-LT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sz="2400" dirty="0">
                <a:latin typeface="Times New Roman" pitchFamily="18" charset="0"/>
                <a:cs typeface="Times New Roman" pitchFamily="18" charset="0"/>
              </a:rPr>
            </a:br>
            <a:r>
              <a:rPr lang="lt-LT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>
                <a:latin typeface="Times New Roman" pitchFamily="18" charset="0"/>
                <a:cs typeface="Times New Roman" pitchFamily="18" charset="0"/>
              </a:rPr>
            </a:br>
            <a:r>
              <a:rPr lang="lt-LT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lt-LT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ūn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lt-LT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Paulius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Grigelis</a:t>
            </a:r>
            <a:r>
              <a:rPr lang="lt-LT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Eivinas Grigaitis</a:t>
            </a:r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3" y="428258"/>
            <a:ext cx="1081272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Viešosios paslaugos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4" y="2420888"/>
            <a:ext cx="4975466" cy="3096344"/>
          </a:xfrm>
        </p:spPr>
        <p:txBody>
          <a:bodyPr/>
          <a:lstStyle/>
          <a:p>
            <a:pPr marL="0" indent="0" defTabSz="468000">
              <a:lnSpc>
                <a:spcPct val="150000"/>
              </a:lnSpc>
              <a:buNone/>
            </a:pP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Viešąsias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paslaugas teikia savivaldybių įsteigti paslaugų teikėjai arba pagal su savivaldybėmis sudarytas sutartis - kiti fiziniai bei juridiniai asmenys.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903242" cy="2448272"/>
          </a:xfrm>
        </p:spPr>
      </p:pic>
    </p:spTree>
    <p:extLst>
      <p:ext uri="{BB962C8B-B14F-4D97-AF65-F5344CB8AC3E}">
        <p14:creationId xmlns:p14="http://schemas.microsoft.com/office/powerpoint/2010/main" val="5298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Vietos savivalda yra kiekvienos demokratinės visuomenės sąlyga. Būtent vietos savivaldos lygmeniu įmanoma visiškai įgyvendinti vieną iš pagrindinių demokratijos principų: visi veiksnūs piliečiai turi lygias teises ir galimybes dalyvauti bendruomenės reikalų valdyme.</a:t>
            </a:r>
            <a:endParaRPr lang="lt-LT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Kuo visuomenė demokratiškesnė, tuo labiau joje išplėtoti savivaldos pagrindai.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Išvados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4904"/>
            <a:ext cx="7732381" cy="3960439"/>
          </a:xfrm>
        </p:spPr>
        <p:txBody>
          <a:bodyPr>
            <a:normAutofit/>
          </a:bodyPr>
          <a:lstStyle/>
          <a:p>
            <a:pPr lvl="0"/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Lietuvos Respublikos Seimas.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Prieiga per internetą: http://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www3.lrs.lt/pls/inter3/dokpaieska.showdoc_l?p_id=389911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[interaktyvūs]  [žiūrėta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2016-02-21]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Vietos savivaldos raida Lietuvoje.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Prieiga per internetą: http://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www.savivaldybes.lt/savivaldybes/index.php?lang=lt&amp;gr=savivaldosraida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[interaktyvūs]  [žiūrėta 2016-02-21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Lietuvos Respublikos Seimas. Prieiga per internetą: http://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www.lrs.lt/sip/portal.show?p_r=15435&amp;p_k=1&amp;p_t=147889 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[interaktyvūs]  [žiūrėta 2016-02-21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Savivaldybių tarybų sudėtis.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Prieiga per internetą: http://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www.2013.vrk.lt/2015_savivaldybiu_tarybu_rinkimai/output_lt/rinkimu_diena/stat2.html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[interaktyvūs]  [žiūrėta 2016-02-21]</a:t>
            </a:r>
          </a:p>
          <a:p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Literatūros sąrašas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7" y="2132856"/>
            <a:ext cx="7704856" cy="4248472"/>
          </a:xfrm>
        </p:spPr>
        <p:txBody>
          <a:bodyPr>
            <a:normAutofit lnSpcReduction="10000"/>
          </a:bodyPr>
          <a:lstStyle/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Įvadas</a:t>
            </a: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Pagrindinės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institucijos</a:t>
            </a: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Rinkimų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tvarka</a:t>
            </a: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 m. kovo 1 d. Lietuvos Respublikos savivaldybių tarybų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rinkimai</a:t>
            </a: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Savivaldybių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funkcijos</a:t>
            </a: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Viešasis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administravimas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Viešosios paslaugos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Išvados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Literatūros sąrašas</a:t>
            </a:r>
            <a:endParaRPr lang="lt-LT" dirty="0" smtClean="0"/>
          </a:p>
          <a:p>
            <a:endParaRPr lang="lt-LT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lt-LT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lt-LT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lt-LT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Turinys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516357" cy="3633267"/>
          </a:xfrm>
        </p:spPr>
        <p:txBody>
          <a:bodyPr/>
          <a:lstStyle/>
          <a:p>
            <a:pPr marL="0" indent="0" defTabSz="540000">
              <a:lnSpc>
                <a:spcPct val="150000"/>
              </a:lnSpc>
              <a:buNone/>
            </a:pPr>
            <a:r>
              <a:rPr lang="lt-LT" dirty="0" smtClean="0"/>
              <a:t>	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Dabartiniame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Lietuvos Respublikos Vietos savivaldos įstatyme nurodoma, kad "vietos savivalda - tai valstybės teritorijos administracinio vieneto - savivaldybės - teisė laisvai ir savarankiškai tvarkytis pagal Lietuvos Respublikos Konstituciją ir įstatymus per administracinio vieneto nuolatinių gyventojų tiesiogiai išrinktų atstovų savivaldybės tarybą bei jos sudarytas vykdomąsias institucijas".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Įvadas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lt-L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Pagrindinės </a:t>
            </a:r>
            <a:r>
              <a:rPr lang="lt-LT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institucijos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4" y="2276872"/>
            <a:ext cx="4471409" cy="3849608"/>
          </a:xfrm>
        </p:spPr>
        <p:txBody>
          <a:bodyPr/>
          <a:lstStyle/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tstovaujamoji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savivaldybės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taryba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Vykdomoji -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valdyba ir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meras</a:t>
            </a:r>
            <a:endParaRPr lang="lt-LT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Kontrolės -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kontrolierius</a:t>
            </a:r>
            <a:endParaRPr lang="lt-LT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36912"/>
            <a:ext cx="2438400" cy="18764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077072"/>
            <a:ext cx="3415853" cy="22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Rinkimų tvarka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4" y="2348880"/>
            <a:ext cx="4543417" cy="377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Bendros nuostatos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Slaptas ir tiesioginis rinkimas</a:t>
            </a:r>
          </a:p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Teisę rinkti savivaldybės tarybos narius turi nuolatiniai šios savivaldybės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gyventojai</a:t>
            </a:r>
          </a:p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Draudžiama balsuoti už kitą asmenį </a:t>
            </a:r>
            <a:endParaRPr lang="lt-LT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Savivaldybių tarybų nariai renkami vienu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metu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Rinkimų komisijos posėdis</a:t>
            </a:r>
          </a:p>
          <a:p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Visas rinkimų procesas apmokamas iš valstybės iždo</a:t>
            </a:r>
            <a:endParaRPr lang="lt-LT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8" y="3212976"/>
            <a:ext cx="3336136" cy="2309019"/>
          </a:xfrm>
        </p:spPr>
      </p:pic>
    </p:spTree>
    <p:extLst>
      <p:ext uri="{BB962C8B-B14F-4D97-AF65-F5344CB8AC3E}">
        <p14:creationId xmlns:p14="http://schemas.microsoft.com/office/powerpoint/2010/main" val="40275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Rinkimų </a:t>
            </a:r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tvarka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522921"/>
            <a:ext cx="7560840" cy="4002423"/>
          </a:xfrm>
        </p:spPr>
        <p:txBody>
          <a:bodyPr>
            <a:normAutofit/>
          </a:bodyPr>
          <a:lstStyle/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51 savivaldybės tarybos narys &gt;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500000 gyventojų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300000 &lt; 41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narys &lt;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500000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100000 &lt; 31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narys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300000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50000 &lt; 27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nariai &lt; 100000</a:t>
            </a:r>
          </a:p>
          <a:p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20000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nariai 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50000</a:t>
            </a:r>
            <a:endParaRPr lang="lt-LT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10000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21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narys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20000</a:t>
            </a:r>
          </a:p>
          <a:p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5000 &lt; 17 </a:t>
            </a:r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tarybos narių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10000</a:t>
            </a:r>
            <a:endParaRPr lang="lt-LT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lt-LT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 savivaldybės tarybos narių </a:t>
            </a:r>
            <a:r>
              <a:rPr lang="lt-LT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5000 gyventojų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0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7"/>
            <a:ext cx="7560840" cy="42424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 m. kovo 1 d. Lietuvos Respublikos savivaldybių tarybų rinkimai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24068"/>
            <a:ext cx="1943963" cy="31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Savivaldybių funkcijos</a:t>
            </a:r>
            <a:r>
              <a:rPr lang="lt-LT" dirty="0"/>
              <a:t>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4" y="2348880"/>
            <a:ext cx="4975465" cy="3777600"/>
          </a:xfrm>
        </p:spPr>
        <p:txBody>
          <a:bodyPr>
            <a:normAutofit/>
          </a:bodyPr>
          <a:lstStyle/>
          <a:p>
            <a:pPr marL="0" indent="0" defTabSz="468000">
              <a:buNone/>
            </a:pP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Pagal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šiuo metu galiojantį Vietos savivaldos įstatymą savivaldybių funkcijos pagal sprendimų priėmimo laisvę skirstomos į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Savarankiškąsias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Priskirtąsias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Valstybines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Sutartines</a:t>
            </a:r>
          </a:p>
          <a:p>
            <a:pPr marL="0" indent="0" defTabSz="468000">
              <a:buNone/>
            </a:pP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0968"/>
            <a:ext cx="3187799" cy="2623969"/>
          </a:xfrm>
        </p:spPr>
      </p:pic>
    </p:spTree>
    <p:extLst>
      <p:ext uri="{BB962C8B-B14F-4D97-AF65-F5344CB8AC3E}">
        <p14:creationId xmlns:p14="http://schemas.microsoft.com/office/powerpoint/2010/main" val="9179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Viešasis administravimas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4" y="2564904"/>
            <a:ext cx="4111369" cy="3561576"/>
          </a:xfrm>
        </p:spPr>
        <p:txBody>
          <a:bodyPr>
            <a:normAutofit lnSpcReduction="10000"/>
          </a:bodyPr>
          <a:lstStyle/>
          <a:p>
            <a:pPr marL="0" indent="0" defTabSz="468000">
              <a:buNone/>
            </a:pP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Viešojo </a:t>
            </a:r>
            <a:r>
              <a:rPr lang="lt-LT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administravimo funkcijas </a:t>
            </a:r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atlieka: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taryba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kontrolierius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Valdyba 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Meras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administracija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Kitos įstaigos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Tarnybos</a:t>
            </a:r>
          </a:p>
          <a:p>
            <a:r>
              <a:rPr lang="lt-LT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Savivaldybės tarnautojai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3844045" cy="2562696"/>
          </a:xfrm>
        </p:spPr>
      </p:pic>
    </p:spTree>
    <p:extLst>
      <p:ext uri="{BB962C8B-B14F-4D97-AF65-F5344CB8AC3E}">
        <p14:creationId xmlns:p14="http://schemas.microsoft.com/office/powerpoint/2010/main" val="19483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720</TotalTime>
  <Words>287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PowerPoint Presentation</vt:lpstr>
      <vt:lpstr>Turinys</vt:lpstr>
      <vt:lpstr>Įvadas</vt:lpstr>
      <vt:lpstr> Pagrindinės institucijos </vt:lpstr>
      <vt:lpstr>Rinkimų tvarka</vt:lpstr>
      <vt:lpstr>Rinkimų tvarka</vt:lpstr>
      <vt:lpstr>2015 m. kovo 1 d. Lietuvos Respublikos savivaldybių tarybų rinkimai</vt:lpstr>
      <vt:lpstr>Savivaldybių funkcijos </vt:lpstr>
      <vt:lpstr>Viešasis administravimas</vt:lpstr>
      <vt:lpstr>Viešosios paslaugos</vt:lpstr>
      <vt:lpstr>Išvados</vt:lpstr>
      <vt:lpstr>Literatūros sąrašas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Robertas Ciunys</dc:creator>
  <cp:lastModifiedBy>Robertas Ciunys</cp:lastModifiedBy>
  <cp:revision>25</cp:revision>
  <dcterms:created xsi:type="dcterms:W3CDTF">2016-02-21T16:12:59Z</dcterms:created>
  <dcterms:modified xsi:type="dcterms:W3CDTF">2016-02-23T07:32:00Z</dcterms:modified>
</cp:coreProperties>
</file>