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578" r:id="rId3"/>
    <p:sldId id="261" r:id="rId4"/>
    <p:sldId id="265" r:id="rId5"/>
    <p:sldId id="267" r:id="rId6"/>
    <p:sldId id="268" r:id="rId7"/>
    <p:sldId id="269" r:id="rId8"/>
    <p:sldId id="262" r:id="rId9"/>
    <p:sldId id="270" r:id="rId10"/>
    <p:sldId id="284" r:id="rId11"/>
    <p:sldId id="285" r:id="rId12"/>
    <p:sldId id="660" r:id="rId13"/>
    <p:sldId id="259" r:id="rId14"/>
    <p:sldId id="273" r:id="rId15"/>
    <p:sldId id="570" r:id="rId16"/>
    <p:sldId id="274" r:id="rId17"/>
    <p:sldId id="568" r:id="rId18"/>
    <p:sldId id="275" r:id="rId19"/>
    <p:sldId id="571" r:id="rId20"/>
    <p:sldId id="576" r:id="rId21"/>
    <p:sldId id="575" r:id="rId22"/>
    <p:sldId id="278" r:id="rId23"/>
    <p:sldId id="579" r:id="rId24"/>
    <p:sldId id="282" r:id="rId25"/>
    <p:sldId id="581" r:id="rId26"/>
    <p:sldId id="279" r:id="rId27"/>
    <p:sldId id="582" r:id="rId28"/>
    <p:sldId id="658" r:id="rId29"/>
    <p:sldId id="280" r:id="rId30"/>
    <p:sldId id="281" r:id="rId31"/>
    <p:sldId id="659" r:id="rId32"/>
    <p:sldId id="28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105E0E-B779-4FF7-BEC1-1CCC6E6A67CA}" v="1" dt="2023-01-16T16:31:03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687-E367-48AB-BF57-1446D88E992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516A-A47A-4454-BC66-BCB17CE1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4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687-E367-48AB-BF57-1446D88E992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516A-A47A-4454-BC66-BCB17CE1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2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687-E367-48AB-BF57-1446D88E992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516A-A47A-4454-BC66-BCB17CE1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3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687-E367-48AB-BF57-1446D88E992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516A-A47A-4454-BC66-BCB17CE1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1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687-E367-48AB-BF57-1446D88E992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516A-A47A-4454-BC66-BCB17CE1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687-E367-48AB-BF57-1446D88E992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516A-A47A-4454-BC66-BCB17CE1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687-E367-48AB-BF57-1446D88E992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516A-A47A-4454-BC66-BCB17CE1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687-E367-48AB-BF57-1446D88E992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516A-A47A-4454-BC66-BCB17CE1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687-E367-48AB-BF57-1446D88E992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516A-A47A-4454-BC66-BCB17CE1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4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687-E367-48AB-BF57-1446D88E992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516A-A47A-4454-BC66-BCB17CE1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2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687-E367-48AB-BF57-1446D88E992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516A-A47A-4454-BC66-BCB17CE1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1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D4687-E367-48AB-BF57-1446D88E992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0516A-A47A-4454-BC66-BCB17CE1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05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2E9B-CE40-4967-B521-F9EB2093B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Ten tips for using path analysis in IPM and biocontrol research</a:t>
            </a:r>
            <a:br>
              <a:rPr lang="en-US" sz="3600" dirty="0"/>
            </a:br>
            <a:r>
              <a:rPr lang="en-US" sz="2000" dirty="0"/>
              <a:t>Robert Clark, Emily Rampone, David Crowder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0F62D-5E11-41C8-AF43-00A054AC2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979" y="4907756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Presented by: Robert Clark</a:t>
            </a:r>
          </a:p>
          <a:p>
            <a:r>
              <a:rPr lang="en-US" dirty="0"/>
              <a:t>Data Scientist @ </a:t>
            </a:r>
            <a:r>
              <a:rPr lang="en-US" dirty="0" err="1"/>
              <a:t>Ecodata.tech</a:t>
            </a:r>
            <a:r>
              <a:rPr lang="en-US" dirty="0"/>
              <a:t> | Affiliate Faculty </a:t>
            </a:r>
            <a:r>
              <a:rPr lang="en-US"/>
              <a:t>@ WSU </a:t>
            </a:r>
            <a:endParaRPr lang="en-US" dirty="0"/>
          </a:p>
          <a:p>
            <a:r>
              <a:rPr lang="en-US" dirty="0"/>
              <a:t>ESA Vancouver 2022, November 13</a:t>
            </a:r>
            <a:r>
              <a:rPr lang="en-US" baseline="30000" dirty="0"/>
              <a:t>rd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1A2B-F953-4661-BC8E-5A9404349B5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7297" y="2152715"/>
            <a:ext cx="3190352" cy="3190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8DC5C3-8D92-4585-9805-F70F81F26E2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0605" y="1364213"/>
            <a:ext cx="4536831" cy="45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629433-E714-7D6E-F11C-7F59349A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843"/>
            <a:ext cx="10515600" cy="420812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1. Yield ~ natural enemies + pest herbivores + herbivory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6F06D-AED2-1FCA-445C-FD5CF43DD1A4}"/>
              </a:ext>
            </a:extLst>
          </p:cNvPr>
          <p:cNvSpPr txBox="1"/>
          <p:nvPr/>
        </p:nvSpPr>
        <p:spPr>
          <a:xfrm>
            <a:off x="3208691" y="4114346"/>
            <a:ext cx="6095210" cy="1512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Calibri" panose="020F0502020204030204"/>
              </a:rPr>
              <a:t>1. Pest herbivores ~ Natural enemies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Herbivory ~ pest herbivores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Yield ~ crop damage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ABF92C-D8B2-DB41-620F-597D96802B01}"/>
              </a:ext>
            </a:extLst>
          </p:cNvPr>
          <p:cNvCxnSpPr>
            <a:cxnSpLocks/>
          </p:cNvCxnSpPr>
          <p:nvPr/>
        </p:nvCxnSpPr>
        <p:spPr>
          <a:xfrm>
            <a:off x="6091263" y="2580930"/>
            <a:ext cx="0" cy="1302901"/>
          </a:xfrm>
          <a:prstGeom prst="straightConnector1">
            <a:avLst/>
          </a:prstGeom>
          <a:ln w="1111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B8BE8B-7A1D-0D0C-34AE-B8C3CE0B31FE}"/>
              </a:ext>
            </a:extLst>
          </p:cNvPr>
          <p:cNvSpPr txBox="1">
            <a:spLocks/>
          </p:cNvSpPr>
          <p:nvPr/>
        </p:nvSpPr>
        <p:spPr>
          <a:xfrm>
            <a:off x="1035908" y="2865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Path analysis (SEM) in a nutshell: Split this large model into </a:t>
            </a:r>
            <a:r>
              <a:rPr lang="en-US" dirty="0">
                <a:solidFill>
                  <a:srgbClr val="FFFF00"/>
                </a:solidFill>
              </a:rPr>
              <a:t>smaller pieces</a:t>
            </a:r>
          </a:p>
        </p:txBody>
      </p:sp>
    </p:spTree>
    <p:extLst>
      <p:ext uri="{BB962C8B-B14F-4D97-AF65-F5344CB8AC3E}">
        <p14:creationId xmlns:p14="http://schemas.microsoft.com/office/powerpoint/2010/main" val="310232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3E79-1745-5003-421B-BEB0C550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24" y="164925"/>
            <a:ext cx="10515600" cy="1325563"/>
          </a:xfrm>
        </p:spPr>
        <p:txBody>
          <a:bodyPr/>
          <a:lstStyle/>
          <a:p>
            <a:r>
              <a:rPr lang="en-US" dirty="0"/>
              <a:t>Path analysis (SEM) in a nutshell: Order the models based on </a:t>
            </a:r>
            <a:r>
              <a:rPr lang="en-US" dirty="0">
                <a:solidFill>
                  <a:srgbClr val="FFFF00"/>
                </a:solidFill>
              </a:rPr>
              <a:t>cause &amp; effect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6F06D-AED2-1FCA-445C-FD5CF43DD1A4}"/>
              </a:ext>
            </a:extLst>
          </p:cNvPr>
          <p:cNvSpPr txBox="1"/>
          <p:nvPr/>
        </p:nvSpPr>
        <p:spPr>
          <a:xfrm>
            <a:off x="790" y="3574234"/>
            <a:ext cx="6095210" cy="1512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Calibri" panose="020F0502020204030204"/>
              </a:rPr>
              <a:t>1. Pest herbivores ~ Natural enemies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Crop damage ~ pest herbivores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Yield ~ crop damage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E1906D-6E77-A7C8-D341-611E95B2DE30}"/>
              </a:ext>
            </a:extLst>
          </p:cNvPr>
          <p:cNvSpPr/>
          <p:nvPr/>
        </p:nvSpPr>
        <p:spPr>
          <a:xfrm>
            <a:off x="6985263" y="4496299"/>
            <a:ext cx="1282723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Herbivory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3996E-27EB-B5F3-4400-6154F2341E0C}"/>
              </a:ext>
            </a:extLst>
          </p:cNvPr>
          <p:cNvSpPr/>
          <p:nvPr/>
        </p:nvSpPr>
        <p:spPr>
          <a:xfrm>
            <a:off x="6948948" y="3257372"/>
            <a:ext cx="1837362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Pest herbivore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CADBE2-204E-6BDF-EA9C-42DD2EE2DB10}"/>
              </a:ext>
            </a:extLst>
          </p:cNvPr>
          <p:cNvCxnSpPr>
            <a:cxnSpLocks/>
          </p:cNvCxnSpPr>
          <p:nvPr/>
        </p:nvCxnSpPr>
        <p:spPr>
          <a:xfrm>
            <a:off x="8045804" y="3828921"/>
            <a:ext cx="0" cy="5572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AB7474C-5CE0-647C-A950-F71E30870A0E}"/>
              </a:ext>
            </a:extLst>
          </p:cNvPr>
          <p:cNvSpPr/>
          <p:nvPr/>
        </p:nvSpPr>
        <p:spPr>
          <a:xfrm>
            <a:off x="8944787" y="1951573"/>
            <a:ext cx="186461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Natural enemies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B24C4C-6543-3B2F-E8D3-61275D4F8A76}"/>
              </a:ext>
            </a:extLst>
          </p:cNvPr>
          <p:cNvCxnSpPr>
            <a:cxnSpLocks/>
          </p:cNvCxnSpPr>
          <p:nvPr/>
        </p:nvCxnSpPr>
        <p:spPr>
          <a:xfrm flipH="1">
            <a:off x="8168008" y="2433948"/>
            <a:ext cx="1006285" cy="68407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C1BD5-E3EA-C549-EC97-6C9116309175}"/>
              </a:ext>
            </a:extLst>
          </p:cNvPr>
          <p:cNvSpPr/>
          <p:nvPr/>
        </p:nvSpPr>
        <p:spPr>
          <a:xfrm>
            <a:off x="7693351" y="5672209"/>
            <a:ext cx="2649317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Crop yield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F63BE-6398-66D3-043B-751DBC545709}"/>
              </a:ext>
            </a:extLst>
          </p:cNvPr>
          <p:cNvSpPr txBox="1"/>
          <p:nvPr/>
        </p:nvSpPr>
        <p:spPr>
          <a:xfrm>
            <a:off x="8248186" y="2406654"/>
            <a:ext cx="402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prstClr val="white"/>
                </a:solidFill>
                <a:latin typeface="Calibri" panose="020F0502020204030204"/>
              </a:rPr>
              <a:t>1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AC01-A744-D501-83C6-A5E867B63667}"/>
              </a:ext>
            </a:extLst>
          </p:cNvPr>
          <p:cNvSpPr txBox="1"/>
          <p:nvPr/>
        </p:nvSpPr>
        <p:spPr>
          <a:xfrm>
            <a:off x="7669893" y="3860716"/>
            <a:ext cx="402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prstClr val="white"/>
                </a:solidFill>
                <a:latin typeface="Calibri" panose="020F0502020204030204"/>
              </a:rPr>
              <a:t>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9D979-5A70-ABB7-6B0A-4DBCDB679ACE}"/>
              </a:ext>
            </a:extLst>
          </p:cNvPr>
          <p:cNvSpPr txBox="1"/>
          <p:nvPr/>
        </p:nvSpPr>
        <p:spPr>
          <a:xfrm>
            <a:off x="7677194" y="5078449"/>
            <a:ext cx="335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376C5AE-3AA8-817E-C48E-A4094283C4AB}"/>
              </a:ext>
            </a:extLst>
          </p:cNvPr>
          <p:cNvCxnSpPr>
            <a:cxnSpLocks/>
          </p:cNvCxnSpPr>
          <p:nvPr/>
        </p:nvCxnSpPr>
        <p:spPr>
          <a:xfrm>
            <a:off x="8106224" y="5054798"/>
            <a:ext cx="0" cy="4499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1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3E79-1745-5003-421B-BEB0C550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10" y="1649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Path analysis is most powerful when used as a tool for quantifying </a:t>
            </a:r>
            <a:r>
              <a:rPr lang="en-US" sz="4400" dirty="0">
                <a:solidFill>
                  <a:srgbClr val="FFFF00"/>
                </a:solidFill>
              </a:rPr>
              <a:t>indirect effects </a:t>
            </a:r>
            <a:r>
              <a:rPr lang="en-US" sz="4400" dirty="0"/>
              <a:t>(which are often more important than direct effects)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6F06D-AED2-1FCA-445C-FD5CF43DD1A4}"/>
              </a:ext>
            </a:extLst>
          </p:cNvPr>
          <p:cNvSpPr txBox="1"/>
          <p:nvPr/>
        </p:nvSpPr>
        <p:spPr>
          <a:xfrm>
            <a:off x="790" y="3574234"/>
            <a:ext cx="6095210" cy="1512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Pest herbivores ~ natural enemies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Crop damage ~ pest herbivores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Yield ~ crop damage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E1906D-6E77-A7C8-D341-611E95B2DE30}"/>
              </a:ext>
            </a:extLst>
          </p:cNvPr>
          <p:cNvSpPr/>
          <p:nvPr/>
        </p:nvSpPr>
        <p:spPr>
          <a:xfrm>
            <a:off x="6985263" y="4496299"/>
            <a:ext cx="1737976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Crop damage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3996E-27EB-B5F3-4400-6154F2341E0C}"/>
              </a:ext>
            </a:extLst>
          </p:cNvPr>
          <p:cNvSpPr/>
          <p:nvPr/>
        </p:nvSpPr>
        <p:spPr>
          <a:xfrm>
            <a:off x="6948948" y="3257372"/>
            <a:ext cx="1837362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Pest herbivore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CADBE2-204E-6BDF-EA9C-42DD2EE2DB10}"/>
              </a:ext>
            </a:extLst>
          </p:cNvPr>
          <p:cNvCxnSpPr>
            <a:cxnSpLocks/>
          </p:cNvCxnSpPr>
          <p:nvPr/>
        </p:nvCxnSpPr>
        <p:spPr>
          <a:xfrm>
            <a:off x="8045804" y="3828921"/>
            <a:ext cx="0" cy="5572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D5AC09-0D23-402C-7795-04C7DF5C3D26}"/>
              </a:ext>
            </a:extLst>
          </p:cNvPr>
          <p:cNvCxnSpPr>
            <a:cxnSpLocks/>
          </p:cNvCxnSpPr>
          <p:nvPr/>
        </p:nvCxnSpPr>
        <p:spPr>
          <a:xfrm>
            <a:off x="8059528" y="4968652"/>
            <a:ext cx="0" cy="5993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AB7474C-5CE0-647C-A950-F71E30870A0E}"/>
              </a:ext>
            </a:extLst>
          </p:cNvPr>
          <p:cNvSpPr/>
          <p:nvPr/>
        </p:nvSpPr>
        <p:spPr>
          <a:xfrm>
            <a:off x="8944787" y="1951573"/>
            <a:ext cx="186461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Natural enemies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B24C4C-6543-3B2F-E8D3-61275D4F8A76}"/>
              </a:ext>
            </a:extLst>
          </p:cNvPr>
          <p:cNvCxnSpPr>
            <a:cxnSpLocks/>
          </p:cNvCxnSpPr>
          <p:nvPr/>
        </p:nvCxnSpPr>
        <p:spPr>
          <a:xfrm flipH="1">
            <a:off x="8168008" y="2433948"/>
            <a:ext cx="1006285" cy="68407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C1BD5-E3EA-C549-EC97-6C9116309175}"/>
              </a:ext>
            </a:extLst>
          </p:cNvPr>
          <p:cNvSpPr/>
          <p:nvPr/>
        </p:nvSpPr>
        <p:spPr>
          <a:xfrm>
            <a:off x="7693351" y="5672209"/>
            <a:ext cx="2649317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Crop yield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F63BE-6398-66D3-043B-751DBC545709}"/>
              </a:ext>
            </a:extLst>
          </p:cNvPr>
          <p:cNvSpPr txBox="1"/>
          <p:nvPr/>
        </p:nvSpPr>
        <p:spPr>
          <a:xfrm>
            <a:off x="8248186" y="2406654"/>
            <a:ext cx="402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AC01-A744-D501-83C6-A5E867B63667}"/>
              </a:ext>
            </a:extLst>
          </p:cNvPr>
          <p:cNvSpPr txBox="1"/>
          <p:nvPr/>
        </p:nvSpPr>
        <p:spPr>
          <a:xfrm>
            <a:off x="7669893" y="3860716"/>
            <a:ext cx="402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9D979-5A70-ABB7-6B0A-4DBCDB679ACE}"/>
              </a:ext>
            </a:extLst>
          </p:cNvPr>
          <p:cNvSpPr txBox="1"/>
          <p:nvPr/>
        </p:nvSpPr>
        <p:spPr>
          <a:xfrm>
            <a:off x="7677194" y="5078449"/>
            <a:ext cx="335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37E5CDA-6291-5BFF-E5F1-67C539E8D242}"/>
              </a:ext>
            </a:extLst>
          </p:cNvPr>
          <p:cNvCxnSpPr>
            <a:cxnSpLocks/>
          </p:cNvCxnSpPr>
          <p:nvPr/>
        </p:nvCxnSpPr>
        <p:spPr>
          <a:xfrm>
            <a:off x="9729894" y="2555435"/>
            <a:ext cx="0" cy="2964130"/>
          </a:xfrm>
          <a:prstGeom prst="straightConnector1">
            <a:avLst/>
          </a:prstGeom>
          <a:ln w="5715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540CFE-EF16-4B81-5D2D-8D36BBEA9E82}"/>
              </a:ext>
            </a:extLst>
          </p:cNvPr>
          <p:cNvSpPr txBox="1"/>
          <p:nvPr/>
        </p:nvSpPr>
        <p:spPr>
          <a:xfrm flipH="1">
            <a:off x="9839525" y="3859852"/>
            <a:ext cx="1006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2 x 3</a:t>
            </a:r>
          </a:p>
        </p:txBody>
      </p:sp>
    </p:spTree>
    <p:extLst>
      <p:ext uri="{BB962C8B-B14F-4D97-AF65-F5344CB8AC3E}">
        <p14:creationId xmlns:p14="http://schemas.microsoft.com/office/powerpoint/2010/main" val="157186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55E3-59CA-7103-1DA0-910C8782D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35" y="357687"/>
            <a:ext cx="6724135" cy="1325563"/>
          </a:xfrm>
        </p:spPr>
        <p:txBody>
          <a:bodyPr>
            <a:normAutofit/>
          </a:bodyPr>
          <a:lstStyle/>
          <a:p>
            <a:r>
              <a:rPr lang="en-US"/>
              <a:t>A love-hate </a:t>
            </a:r>
            <a:r>
              <a:rPr lang="en-US" dirty="0"/>
              <a:t>relationship with path analysis since 2016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F2EE28-7740-2528-E554-FD1D1EA11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364" y="191724"/>
            <a:ext cx="4351378" cy="6474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6992DE-00F0-0BB7-E270-F3C024AF704A}"/>
              </a:ext>
            </a:extLst>
          </p:cNvPr>
          <p:cNvSpPr txBox="1"/>
          <p:nvPr/>
        </p:nvSpPr>
        <p:spPr>
          <a:xfrm>
            <a:off x="8283146" y="2075467"/>
            <a:ext cx="324570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ill Sans Nova Ultra Bold" panose="020B0604020202020204" pitchFamily="34" charset="0"/>
              </a:rPr>
              <a:t>Path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EE9BBF-123B-F663-FEB6-FF03CF4D9766}"/>
              </a:ext>
            </a:extLst>
          </p:cNvPr>
          <p:cNvSpPr/>
          <p:nvPr/>
        </p:nvSpPr>
        <p:spPr>
          <a:xfrm>
            <a:off x="10169611" y="1813290"/>
            <a:ext cx="601362" cy="2800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7342A-4D1C-BA6F-FF8C-BEBDCF8D7A14}"/>
              </a:ext>
            </a:extLst>
          </p:cNvPr>
          <p:cNvSpPr/>
          <p:nvPr/>
        </p:nvSpPr>
        <p:spPr>
          <a:xfrm>
            <a:off x="10120184" y="2478155"/>
            <a:ext cx="205946" cy="1703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57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711A-FD7C-35E6-460A-206C5CD7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B8C7-D41E-18E3-70AF-A8CFC637A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8" y="1825625"/>
            <a:ext cx="11193162" cy="4351338"/>
          </a:xfrm>
        </p:spPr>
        <p:txBody>
          <a:bodyPr/>
          <a:lstStyle/>
          <a:p>
            <a:r>
              <a:rPr lang="en-US" dirty="0"/>
              <a:t>You must know what the </a:t>
            </a:r>
            <a:r>
              <a:rPr lang="en-US" dirty="0">
                <a:solidFill>
                  <a:srgbClr val="FFFF00"/>
                </a:solidFill>
              </a:rPr>
              <a:t>direct and indirect</a:t>
            </a:r>
            <a:r>
              <a:rPr lang="en-US" dirty="0"/>
              <a:t> effects could be ahead of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05E57-4B08-0A87-D07D-BA11BE7FB2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4457" y="2451815"/>
            <a:ext cx="6160573" cy="409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7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711A-FD7C-35E6-460A-206C5CD7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1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B8C7-D41E-18E3-70AF-A8CFC637A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8" y="1446685"/>
            <a:ext cx="11193162" cy="4351338"/>
          </a:xfrm>
        </p:spPr>
        <p:txBody>
          <a:bodyPr/>
          <a:lstStyle/>
          <a:p>
            <a:r>
              <a:rPr lang="en-US" dirty="0"/>
              <a:t>NMDS or other ordination techniques are better for </a:t>
            </a:r>
            <a:r>
              <a:rPr lang="en-US" i="1" dirty="0"/>
              <a:t>e</a:t>
            </a:r>
            <a:r>
              <a:rPr lang="en-US" dirty="0"/>
              <a:t>xploratory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9218D-2E42-3A8D-BCFE-A698E8291BC9}"/>
              </a:ext>
            </a:extLst>
          </p:cNvPr>
          <p:cNvSpPr txBox="1"/>
          <p:nvPr/>
        </p:nvSpPr>
        <p:spPr>
          <a:xfrm>
            <a:off x="634073" y="6506691"/>
            <a:ext cx="6425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Olsson, Brousil, Clark, Baine and Crowder (2021) </a:t>
            </a:r>
            <a:r>
              <a:rPr lang="en-US" i="1" dirty="0"/>
              <a:t>Food Webs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AF907A-D3EF-555F-5BA3-8B100637F8E1}"/>
              </a:ext>
            </a:extLst>
          </p:cNvPr>
          <p:cNvSpPr txBox="1">
            <a:spLocks/>
          </p:cNvSpPr>
          <p:nvPr/>
        </p:nvSpPr>
        <p:spPr>
          <a:xfrm>
            <a:off x="7027599" y="2352938"/>
            <a:ext cx="3833255" cy="786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Urbanization restructured the pollinator community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7CD89E-D2F9-0CD9-4B2A-01FF2FEE62B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7487" y="3139677"/>
            <a:ext cx="3842293" cy="3248018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467B21C-D4E3-C5A0-9C2F-EAFCAE4230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541" r="3879"/>
          <a:stretch/>
        </p:blipFill>
        <p:spPr>
          <a:xfrm>
            <a:off x="1419795" y="2444292"/>
            <a:ext cx="4099557" cy="394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95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2D8A-AE2A-13E6-3F96-E4659C9B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62D0-EF34-67DC-BFC0-C75A299A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 analysis makes </a:t>
            </a:r>
            <a:r>
              <a:rPr lang="en-US" dirty="0">
                <a:solidFill>
                  <a:srgbClr val="FFFF00"/>
                </a:solidFill>
              </a:rPr>
              <a:t>unidirectional, causal </a:t>
            </a:r>
            <a:r>
              <a:rPr lang="en-US" dirty="0"/>
              <a:t>assumptions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0300F-1C7E-4221-0944-C72C1798050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7807" y="2566074"/>
            <a:ext cx="8077990" cy="392680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4E0E01-B789-8F66-DB1B-06651680A4A1}"/>
              </a:ext>
            </a:extLst>
          </p:cNvPr>
          <p:cNvCxnSpPr>
            <a:cxnSpLocks/>
          </p:cNvCxnSpPr>
          <p:nvPr/>
        </p:nvCxnSpPr>
        <p:spPr>
          <a:xfrm>
            <a:off x="3291016" y="4077730"/>
            <a:ext cx="1983716" cy="6039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A2F4BE-D2D6-E891-DFB6-29F28ACEB791}"/>
              </a:ext>
            </a:extLst>
          </p:cNvPr>
          <p:cNvCxnSpPr>
            <a:cxnSpLocks/>
          </p:cNvCxnSpPr>
          <p:nvPr/>
        </p:nvCxnSpPr>
        <p:spPr>
          <a:xfrm flipH="1">
            <a:off x="6701481" y="3275309"/>
            <a:ext cx="1388996" cy="10495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073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2D8A-AE2A-13E6-3F96-E4659C9B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Limitation 2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62D0-EF34-67DC-BFC0-C75A299A1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57" y="102019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Network analysis </a:t>
            </a:r>
            <a:r>
              <a:rPr lang="en-US" dirty="0"/>
              <a:t>is superior for open, bidirectional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59C3A-E3D0-386D-CB78-55013242665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9590" y="1819256"/>
            <a:ext cx="7021882" cy="4572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B70EB7-13D6-9CED-6E3F-5FC5E10819F1}"/>
              </a:ext>
            </a:extLst>
          </p:cNvPr>
          <p:cNvSpPr txBox="1"/>
          <p:nvPr/>
        </p:nvSpPr>
        <p:spPr>
          <a:xfrm>
            <a:off x="1531997" y="6488668"/>
            <a:ext cx="9605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</a:t>
            </a:r>
            <a:r>
              <a:rPr lang="en-US" dirty="0">
                <a:solidFill>
                  <a:srgbClr val="FFFF00"/>
                </a:solidFill>
              </a:rPr>
              <a:t>bipartite network </a:t>
            </a:r>
            <a:r>
              <a:rPr lang="en-US" dirty="0"/>
              <a:t>from Olsson, Brousil, Clark, Baine and Crowder (2021) </a:t>
            </a:r>
            <a:r>
              <a:rPr lang="en-US" i="1" dirty="0"/>
              <a:t>Food Webs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7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86CD-37A9-D9C0-1F34-2B00BB2E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51" y="-66118"/>
            <a:ext cx="10515600" cy="1325563"/>
          </a:xfrm>
        </p:spPr>
        <p:txBody>
          <a:bodyPr/>
          <a:lstStyle/>
          <a:p>
            <a:r>
              <a:rPr lang="en-US" dirty="0"/>
              <a:t>Limitation 3 + 4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7EA75-4D1B-6A16-67F4-B0334E432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536" y="1258146"/>
            <a:ext cx="4960502" cy="15295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3. Categorial variables with a larger number of levels “work” but it’s a hassle to interpret</a:t>
            </a:r>
          </a:p>
          <a:p>
            <a:r>
              <a:rPr lang="en-US" dirty="0"/>
              <a:t>4. Interaction terms cause the same problem</a:t>
            </a:r>
          </a:p>
        </p:txBody>
      </p:sp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0549A819-21D7-49E8-4A60-FE70D0C1B8A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473419" y="1581471"/>
            <a:ext cx="6568991" cy="36950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6773F5-7436-3CB6-A090-AE1C929342C2}"/>
              </a:ext>
            </a:extLst>
          </p:cNvPr>
          <p:cNvSpPr/>
          <p:nvPr/>
        </p:nvSpPr>
        <p:spPr>
          <a:xfrm>
            <a:off x="3756943" y="3717496"/>
            <a:ext cx="1497033" cy="99233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43C28-DFB4-FF95-8B1E-3934D00937F7}"/>
              </a:ext>
            </a:extLst>
          </p:cNvPr>
          <p:cNvSpPr txBox="1"/>
          <p:nvPr/>
        </p:nvSpPr>
        <p:spPr>
          <a:xfrm>
            <a:off x="3771894" y="3808540"/>
            <a:ext cx="1557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</a:t>
            </a:r>
          </a:p>
          <a:p>
            <a:r>
              <a:rPr lang="en-US" dirty="0"/>
              <a:t>monoculture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7705E-8DF0-6904-2265-1D8118B337CC}"/>
              </a:ext>
            </a:extLst>
          </p:cNvPr>
          <p:cNvSpPr/>
          <p:nvPr/>
        </p:nvSpPr>
        <p:spPr>
          <a:xfrm rot="5400000">
            <a:off x="463092" y="3743330"/>
            <a:ext cx="1097290" cy="95375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E7677-8404-1001-5357-C00ADE456662}"/>
              </a:ext>
            </a:extLst>
          </p:cNvPr>
          <p:cNvSpPr txBox="1"/>
          <p:nvPr/>
        </p:nvSpPr>
        <p:spPr>
          <a:xfrm>
            <a:off x="610642" y="3764408"/>
            <a:ext cx="95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Vetch edge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71C1B4-E4C6-0032-150C-87637535383B}"/>
              </a:ext>
            </a:extLst>
          </p:cNvPr>
          <p:cNvSpPr/>
          <p:nvPr/>
        </p:nvSpPr>
        <p:spPr>
          <a:xfrm rot="16200000">
            <a:off x="2077640" y="3785190"/>
            <a:ext cx="1181012" cy="953755"/>
          </a:xfrm>
          <a:prstGeom prst="rect">
            <a:avLst/>
          </a:prstGeom>
          <a:solidFill>
            <a:schemeClr val="bg1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87BC80-5177-9252-5664-2C1E4C8A6B92}"/>
              </a:ext>
            </a:extLst>
          </p:cNvPr>
          <p:cNvSpPr/>
          <p:nvPr/>
        </p:nvSpPr>
        <p:spPr>
          <a:xfrm>
            <a:off x="2310619" y="3747735"/>
            <a:ext cx="832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Clover </a:t>
            </a:r>
          </a:p>
          <a:p>
            <a:r>
              <a:rPr lang="en-US" dirty="0"/>
              <a:t>edge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564C9C-BA10-79F1-2981-5D1483C9D0B6}"/>
              </a:ext>
            </a:extLst>
          </p:cNvPr>
          <p:cNvSpPr/>
          <p:nvPr/>
        </p:nvSpPr>
        <p:spPr>
          <a:xfrm>
            <a:off x="1129607" y="5389637"/>
            <a:ext cx="1181012" cy="95375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Natural enemies present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6E9C53-5496-187A-F161-F1E912EEB0B4}"/>
              </a:ext>
            </a:extLst>
          </p:cNvPr>
          <p:cNvSpPr/>
          <p:nvPr/>
        </p:nvSpPr>
        <p:spPr>
          <a:xfrm>
            <a:off x="3047328" y="5389637"/>
            <a:ext cx="1181012" cy="953755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Natural enemies absent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F418B0-7B0E-A740-C0D1-398CEDBA7254}"/>
              </a:ext>
            </a:extLst>
          </p:cNvPr>
          <p:cNvSpPr txBox="1"/>
          <p:nvPr/>
        </p:nvSpPr>
        <p:spPr>
          <a:xfrm>
            <a:off x="1720113" y="4240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2F3F3-1B60-6FE9-B9F0-E56EA48AA008}"/>
              </a:ext>
            </a:extLst>
          </p:cNvPr>
          <p:cNvSpPr txBox="1"/>
          <p:nvPr/>
        </p:nvSpPr>
        <p:spPr>
          <a:xfrm>
            <a:off x="3262186" y="42334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4BCFC0-9025-CCBF-07C9-66E43701C79B}"/>
              </a:ext>
            </a:extLst>
          </p:cNvPr>
          <p:cNvSpPr txBox="1"/>
          <p:nvPr/>
        </p:nvSpPr>
        <p:spPr>
          <a:xfrm>
            <a:off x="2618038" y="56770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02765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86CD-37A9-D9C0-1F34-2B00BB2E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7" y="163676"/>
            <a:ext cx="10515600" cy="1325563"/>
          </a:xfrm>
        </p:spPr>
        <p:txBody>
          <a:bodyPr/>
          <a:lstStyle/>
          <a:p>
            <a:r>
              <a:rPr lang="en-US" dirty="0"/>
              <a:t>Limitation 3 + 4 solution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7EA75-4D1B-6A16-67F4-B0334E432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54" y="1253331"/>
            <a:ext cx="1106464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Stick with linear mixed models and retain the </a:t>
            </a:r>
            <a:r>
              <a:rPr lang="en-US" sz="2400" dirty="0">
                <a:solidFill>
                  <a:srgbClr val="FFFF00"/>
                </a:solidFill>
              </a:rPr>
              <a:t>terminal effect of interest </a:t>
            </a:r>
            <a:r>
              <a:rPr lang="en-US" sz="2400" dirty="0"/>
              <a:t>(e.g. yield)</a:t>
            </a:r>
          </a:p>
        </p:txBody>
      </p:sp>
      <p:pic>
        <p:nvPicPr>
          <p:cNvPr id="5" name="Picture 4" descr="A picture containing tree, outdoor, green, plant&#10;&#10;Description automatically generated">
            <a:extLst>
              <a:ext uri="{FF2B5EF4-FFF2-40B4-BE49-F238E27FC236}">
                <a16:creationId xmlns:a16="http://schemas.microsoft.com/office/drawing/2014/main" id="{A8A62B1A-A178-E423-9E95-11A6246D09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970" y="1843362"/>
            <a:ext cx="10075210" cy="3507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960188-F9FF-5F22-247A-91EEDA6AC85B}"/>
              </a:ext>
            </a:extLst>
          </p:cNvPr>
          <p:cNvSpPr txBox="1"/>
          <p:nvPr/>
        </p:nvSpPr>
        <p:spPr>
          <a:xfrm>
            <a:off x="3080951" y="566433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Generalized Linear Mixed Model that examines complex treatment effects and random effects should look at the most important response variable (</a:t>
            </a:r>
            <a:r>
              <a:rPr lang="en-US" dirty="0">
                <a:solidFill>
                  <a:srgbClr val="FFFF00"/>
                </a:solidFill>
              </a:rPr>
              <a:t>yield, disease</a:t>
            </a:r>
            <a:r>
              <a:rPr lang="en-US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67078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B844-BCBA-46B6-8C1D-BEC56AC2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49FC8-6891-827B-9597-BB810A627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problem does path analysis solve in </a:t>
            </a:r>
            <a:r>
              <a:rPr lang="en-US" dirty="0">
                <a:solidFill>
                  <a:srgbClr val="FFFF00"/>
                </a:solidFill>
              </a:rPr>
              <a:t>entomology research</a:t>
            </a:r>
            <a:r>
              <a:rPr lang="en-US" dirty="0"/>
              <a:t>?</a:t>
            </a:r>
          </a:p>
          <a:p>
            <a:r>
              <a:rPr lang="en-US" dirty="0"/>
              <a:t>What is path analysis?</a:t>
            </a:r>
          </a:p>
          <a:p>
            <a:r>
              <a:rPr lang="en-US" dirty="0"/>
              <a:t>What are the drawbacks of path analysis (and what do you do)?</a:t>
            </a:r>
          </a:p>
          <a:p>
            <a:pPr lvl="1"/>
            <a:r>
              <a:rPr lang="en-US" dirty="0"/>
              <a:t>Ten rapid-fire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73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7D56-4C75-9010-6AD8-AABB4284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48C2E-84B4-870C-3DAA-52FBC63DF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44" y="1825625"/>
            <a:ext cx="6889191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Overfitting</a:t>
            </a:r>
            <a:r>
              <a:rPr lang="en-US" dirty="0"/>
              <a:t> is still just as problematic if you have large surveys and lots of hypotheses</a:t>
            </a:r>
          </a:p>
          <a:p>
            <a:endParaRPr lang="en-US" dirty="0"/>
          </a:p>
          <a:p>
            <a:r>
              <a:rPr lang="en-US" dirty="0"/>
              <a:t>Caused by adding too many predictor variables and random effects (weather, elevation, host-plants, etc.)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outdoor&#10;&#10;Description automatically generated">
            <a:extLst>
              <a:ext uri="{FF2B5EF4-FFF2-40B4-BE49-F238E27FC236}">
                <a16:creationId xmlns:a16="http://schemas.microsoft.com/office/drawing/2014/main" id="{0BCAC98D-2BC1-6F70-C8BA-76B1F62873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69"/>
          <a:stretch/>
        </p:blipFill>
        <p:spPr>
          <a:xfrm rot="5400000">
            <a:off x="7028847" y="1275154"/>
            <a:ext cx="5619498" cy="430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98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7D56-4C75-9010-6AD8-AABB4284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5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48C2E-84B4-870C-3DAA-52FBC63DF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53" y="1925119"/>
            <a:ext cx="5951102" cy="4351338"/>
          </a:xfrm>
        </p:spPr>
        <p:txBody>
          <a:bodyPr/>
          <a:lstStyle/>
          <a:p>
            <a:r>
              <a:rPr lang="en-US" dirty="0"/>
              <a:t>I see this problem most often with landscape scale surveys</a:t>
            </a:r>
          </a:p>
          <a:p>
            <a:endParaRPr lang="en-US" dirty="0"/>
          </a:p>
          <a:p>
            <a:r>
              <a:rPr lang="en-US" dirty="0"/>
              <a:t>Multivariate stats (MANOVA) with </a:t>
            </a:r>
            <a:r>
              <a:rPr lang="en-US" dirty="0">
                <a:solidFill>
                  <a:srgbClr val="FFFF00"/>
                </a:solidFill>
              </a:rPr>
              <a:t>model selection</a:t>
            </a:r>
            <a:r>
              <a:rPr lang="en-US" dirty="0"/>
              <a:t> are recommended instead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B92D8-03D9-DBEC-F7D8-ADB92BB52A5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839" y="472636"/>
            <a:ext cx="5481756" cy="59127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5C6301-AC17-F5EA-91E7-4B0A35781DC6}"/>
              </a:ext>
            </a:extLst>
          </p:cNvPr>
          <p:cNvSpPr txBox="1"/>
          <p:nvPr/>
        </p:nvSpPr>
        <p:spPr>
          <a:xfrm>
            <a:off x="8987481" y="554679"/>
            <a:ext cx="14045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badi" panose="020B0604020104020204" pitchFamily="34" charset="0"/>
              </a:rPr>
              <a:t>Washington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F60BA6-7117-5A50-5FBC-AC545CDFD64E}"/>
              </a:ext>
            </a:extLst>
          </p:cNvPr>
          <p:cNvSpPr txBox="1"/>
          <p:nvPr/>
        </p:nvSpPr>
        <p:spPr>
          <a:xfrm>
            <a:off x="10170641" y="554678"/>
            <a:ext cx="14045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badi" panose="020B0604020104020204" pitchFamily="34" charset="0"/>
              </a:rPr>
              <a:t>Idaho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E6062-38B3-6DAD-D280-D23D6C2DEAE3}"/>
              </a:ext>
            </a:extLst>
          </p:cNvPr>
          <p:cNvSpPr txBox="1"/>
          <p:nvPr/>
        </p:nvSpPr>
        <p:spPr>
          <a:xfrm>
            <a:off x="7250327" y="4100788"/>
            <a:ext cx="14045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badi" panose="020B0604020104020204" pitchFamily="34" charset="0"/>
              </a:rPr>
              <a:t>Snake River</a:t>
            </a:r>
          </a:p>
        </p:txBody>
      </p:sp>
    </p:spTree>
    <p:extLst>
      <p:ext uri="{BB962C8B-B14F-4D97-AF65-F5344CB8AC3E}">
        <p14:creationId xmlns:p14="http://schemas.microsoft.com/office/powerpoint/2010/main" val="3149467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D79C-E15E-7F8A-5E98-566973CA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C8E4-C16B-ACE4-8A22-0E27BEEF6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92" y="1418172"/>
            <a:ext cx="11276416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Visualization</a:t>
            </a:r>
            <a:r>
              <a:rPr lang="en-US" dirty="0"/>
              <a:t> of path diagrams is time consuming and not easily automated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A066A-EA14-6A02-5F4D-2C9C94894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5" y="2414576"/>
            <a:ext cx="11033518" cy="4142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0BE884-AE3A-228A-94D2-47193133FA84}"/>
              </a:ext>
            </a:extLst>
          </p:cNvPr>
          <p:cNvSpPr/>
          <p:nvPr/>
        </p:nvSpPr>
        <p:spPr>
          <a:xfrm>
            <a:off x="5757299" y="3586969"/>
            <a:ext cx="755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B16C3-438A-313D-A831-6C82BE65D0FA}"/>
              </a:ext>
            </a:extLst>
          </p:cNvPr>
          <p:cNvSpPr/>
          <p:nvPr/>
        </p:nvSpPr>
        <p:spPr>
          <a:xfrm>
            <a:off x="5814205" y="5248835"/>
            <a:ext cx="641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BD826-F0D7-5A4A-D291-F5E584704B36}"/>
              </a:ext>
            </a:extLst>
          </p:cNvPr>
          <p:cNvSpPr/>
          <p:nvPr/>
        </p:nvSpPr>
        <p:spPr>
          <a:xfrm>
            <a:off x="6980248" y="6028895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5DB2F-466A-AF73-799C-90E4B0CC508E}"/>
              </a:ext>
            </a:extLst>
          </p:cNvPr>
          <p:cNvSpPr/>
          <p:nvPr/>
        </p:nvSpPr>
        <p:spPr>
          <a:xfrm>
            <a:off x="8456362" y="5248835"/>
            <a:ext cx="8261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2C22CA-5751-FDA7-663E-1F7029B1B179}"/>
              </a:ext>
            </a:extLst>
          </p:cNvPr>
          <p:cNvSpPr/>
          <p:nvPr/>
        </p:nvSpPr>
        <p:spPr>
          <a:xfrm>
            <a:off x="8456362" y="3586969"/>
            <a:ext cx="798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Lentil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50AF6A-B633-7A30-F0BC-29684692E0CA}"/>
              </a:ext>
            </a:extLst>
          </p:cNvPr>
          <p:cNvCxnSpPr>
            <a:cxnSpLocks/>
          </p:cNvCxnSpPr>
          <p:nvPr/>
        </p:nvCxnSpPr>
        <p:spPr>
          <a:xfrm flipH="1">
            <a:off x="6134966" y="3953120"/>
            <a:ext cx="1" cy="123632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E9626F-B1EB-38DF-A93A-3F0DC117E19E}"/>
              </a:ext>
            </a:extLst>
          </p:cNvPr>
          <p:cNvCxnSpPr>
            <a:cxnSpLocks/>
          </p:cNvCxnSpPr>
          <p:nvPr/>
        </p:nvCxnSpPr>
        <p:spPr>
          <a:xfrm>
            <a:off x="6288159" y="5688748"/>
            <a:ext cx="692089" cy="49870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0FD3AC-E5A6-32E3-5923-4BEE759B48DA}"/>
              </a:ext>
            </a:extLst>
          </p:cNvPr>
          <p:cNvCxnSpPr>
            <a:cxnSpLocks/>
          </p:cNvCxnSpPr>
          <p:nvPr/>
        </p:nvCxnSpPr>
        <p:spPr>
          <a:xfrm flipH="1">
            <a:off x="7966125" y="5706109"/>
            <a:ext cx="569553" cy="48134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A715DD-ED64-3458-2E77-E42C1D3F79E9}"/>
              </a:ext>
            </a:extLst>
          </p:cNvPr>
          <p:cNvCxnSpPr>
            <a:cxnSpLocks/>
          </p:cNvCxnSpPr>
          <p:nvPr/>
        </p:nvCxnSpPr>
        <p:spPr>
          <a:xfrm flipH="1" flipV="1">
            <a:off x="8869423" y="4002299"/>
            <a:ext cx="1" cy="11664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AE9D6B-3609-82D8-4E7D-B93E6BED0B57}"/>
              </a:ext>
            </a:extLst>
          </p:cNvPr>
          <p:cNvCxnSpPr>
            <a:cxnSpLocks/>
          </p:cNvCxnSpPr>
          <p:nvPr/>
        </p:nvCxnSpPr>
        <p:spPr>
          <a:xfrm>
            <a:off x="6590514" y="3787024"/>
            <a:ext cx="175344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FE2032-E7D0-30F8-F163-A69072AC9606}"/>
              </a:ext>
            </a:extLst>
          </p:cNvPr>
          <p:cNvCxnSpPr>
            <a:cxnSpLocks/>
          </p:cNvCxnSpPr>
          <p:nvPr/>
        </p:nvCxnSpPr>
        <p:spPr>
          <a:xfrm>
            <a:off x="6416684" y="3989858"/>
            <a:ext cx="1927270" cy="125897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1EC1A4-E393-4327-0C09-B88E9A1C1E65}"/>
              </a:ext>
            </a:extLst>
          </p:cNvPr>
          <p:cNvCxnSpPr>
            <a:cxnSpLocks/>
          </p:cNvCxnSpPr>
          <p:nvPr/>
        </p:nvCxnSpPr>
        <p:spPr>
          <a:xfrm flipV="1">
            <a:off x="6455727" y="4002299"/>
            <a:ext cx="2000635" cy="1326664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E4C03F-5156-C985-CC78-1CB11DE44206}"/>
              </a:ext>
            </a:extLst>
          </p:cNvPr>
          <p:cNvSpPr/>
          <p:nvPr/>
        </p:nvSpPr>
        <p:spPr>
          <a:xfrm>
            <a:off x="4223827" y="443434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PEMV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0164D5-E520-6B45-5377-792FEA6C48F1}"/>
              </a:ext>
            </a:extLst>
          </p:cNvPr>
          <p:cNvCxnSpPr>
            <a:cxnSpLocks/>
          </p:cNvCxnSpPr>
          <p:nvPr/>
        </p:nvCxnSpPr>
        <p:spPr>
          <a:xfrm flipH="1" flipV="1">
            <a:off x="9355185" y="3872703"/>
            <a:ext cx="712352" cy="42747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67DFD8-F5E7-2A41-4CBD-A037DCCCFD48}"/>
              </a:ext>
            </a:extLst>
          </p:cNvPr>
          <p:cNvCxnSpPr>
            <a:cxnSpLocks/>
          </p:cNvCxnSpPr>
          <p:nvPr/>
        </p:nvCxnSpPr>
        <p:spPr>
          <a:xfrm>
            <a:off x="6134966" y="2842334"/>
            <a:ext cx="0" cy="710452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C65F77F-37D6-7D72-983E-63D5C8D0DFAF}"/>
              </a:ext>
            </a:extLst>
          </p:cNvPr>
          <p:cNvSpPr/>
          <p:nvPr/>
        </p:nvSpPr>
        <p:spPr>
          <a:xfrm>
            <a:off x="5542496" y="2414575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Predators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84D57B-AABE-0528-12F7-63E340C18987}"/>
              </a:ext>
            </a:extLst>
          </p:cNvPr>
          <p:cNvCxnSpPr>
            <a:cxnSpLocks/>
          </p:cNvCxnSpPr>
          <p:nvPr/>
        </p:nvCxnSpPr>
        <p:spPr>
          <a:xfrm flipH="1">
            <a:off x="9291572" y="4619346"/>
            <a:ext cx="775966" cy="629489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6B44A-8088-F65E-739F-93DD20950526}"/>
              </a:ext>
            </a:extLst>
          </p:cNvPr>
          <p:cNvSpPr/>
          <p:nvPr/>
        </p:nvSpPr>
        <p:spPr>
          <a:xfrm>
            <a:off x="10208113" y="4249676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Predators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C30033-6E27-4459-B935-5AE633D6979D}"/>
              </a:ext>
            </a:extLst>
          </p:cNvPr>
          <p:cNvSpPr/>
          <p:nvPr/>
        </p:nvSpPr>
        <p:spPr>
          <a:xfrm>
            <a:off x="8443795" y="2451757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4FFBA5-BA9E-782D-3ED0-1A899ABA00BE}"/>
              </a:ext>
            </a:extLst>
          </p:cNvPr>
          <p:cNvSpPr/>
          <p:nvPr/>
        </p:nvSpPr>
        <p:spPr>
          <a:xfrm>
            <a:off x="9783322" y="6061767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PEMV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449339-B9B0-1B8F-EB68-352354B38E06}"/>
              </a:ext>
            </a:extLst>
          </p:cNvPr>
          <p:cNvCxnSpPr>
            <a:cxnSpLocks/>
          </p:cNvCxnSpPr>
          <p:nvPr/>
        </p:nvCxnSpPr>
        <p:spPr>
          <a:xfrm flipV="1">
            <a:off x="5077995" y="3953121"/>
            <a:ext cx="643910" cy="481221"/>
          </a:xfrm>
          <a:prstGeom prst="straightConnector1">
            <a:avLst/>
          </a:prstGeom>
          <a:ln w="57150">
            <a:solidFill>
              <a:schemeClr val="bg1"/>
            </a:solidFill>
            <a:prstDash val="sysDash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EDBBE5-DF85-8A9E-86F9-5E46AB665CDE}"/>
              </a:ext>
            </a:extLst>
          </p:cNvPr>
          <p:cNvCxnSpPr>
            <a:cxnSpLocks/>
          </p:cNvCxnSpPr>
          <p:nvPr/>
        </p:nvCxnSpPr>
        <p:spPr>
          <a:xfrm>
            <a:off x="5139007" y="4803674"/>
            <a:ext cx="646108" cy="489675"/>
          </a:xfrm>
          <a:prstGeom prst="straightConnector1">
            <a:avLst/>
          </a:prstGeom>
          <a:ln w="57150" cap="sq">
            <a:solidFill>
              <a:srgbClr val="FF0000"/>
            </a:solidFill>
            <a:prstDash val="sysDash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85716D-7DBC-1713-2B96-7EBBAD68793D}"/>
              </a:ext>
            </a:extLst>
          </p:cNvPr>
          <p:cNvCxnSpPr>
            <a:cxnSpLocks/>
          </p:cNvCxnSpPr>
          <p:nvPr/>
        </p:nvCxnSpPr>
        <p:spPr>
          <a:xfrm flipH="1">
            <a:off x="8834029" y="2803847"/>
            <a:ext cx="22267" cy="653621"/>
          </a:xfrm>
          <a:prstGeom prst="straightConnector1">
            <a:avLst/>
          </a:prstGeom>
          <a:ln w="57150">
            <a:solidFill>
              <a:schemeClr val="bg1"/>
            </a:solidFill>
            <a:prstDash val="sysDash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0DCD41-CB13-156F-6390-2D3DEAED23BC}"/>
              </a:ext>
            </a:extLst>
          </p:cNvPr>
          <p:cNvCxnSpPr>
            <a:cxnSpLocks/>
          </p:cNvCxnSpPr>
          <p:nvPr/>
        </p:nvCxnSpPr>
        <p:spPr>
          <a:xfrm flipH="1" flipV="1">
            <a:off x="9254979" y="5706109"/>
            <a:ext cx="452683" cy="48134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199A4B-FD04-D253-5353-4F586D0194DF}"/>
              </a:ext>
            </a:extLst>
          </p:cNvPr>
          <p:cNvCxnSpPr>
            <a:cxnSpLocks/>
          </p:cNvCxnSpPr>
          <p:nvPr/>
        </p:nvCxnSpPr>
        <p:spPr>
          <a:xfrm>
            <a:off x="1995623" y="3493919"/>
            <a:ext cx="908718" cy="1"/>
          </a:xfrm>
          <a:prstGeom prst="straightConnector1">
            <a:avLst/>
          </a:prstGeom>
          <a:ln w="57150">
            <a:solidFill>
              <a:schemeClr val="bg1"/>
            </a:solidFill>
            <a:prstDash val="solid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B722EBD-8390-C2B8-B135-8F6086CA2A48}"/>
              </a:ext>
            </a:extLst>
          </p:cNvPr>
          <p:cNvSpPr/>
          <p:nvPr/>
        </p:nvSpPr>
        <p:spPr>
          <a:xfrm>
            <a:off x="513075" y="3668258"/>
            <a:ext cx="3873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effect on aphid abundance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74F1D1-5D45-4977-972E-9BC42F23EE46}"/>
              </a:ext>
            </a:extLst>
          </p:cNvPr>
          <p:cNvCxnSpPr>
            <a:cxnSpLocks/>
          </p:cNvCxnSpPr>
          <p:nvPr/>
        </p:nvCxnSpPr>
        <p:spPr>
          <a:xfrm>
            <a:off x="1981929" y="2783907"/>
            <a:ext cx="1079488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FD57242-0DC1-679D-CBD6-6BB6766DCEC9}"/>
              </a:ext>
            </a:extLst>
          </p:cNvPr>
          <p:cNvSpPr/>
          <p:nvPr/>
        </p:nvSpPr>
        <p:spPr>
          <a:xfrm>
            <a:off x="564370" y="2926212"/>
            <a:ext cx="3771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effect on aphid abundance</a:t>
            </a:r>
          </a:p>
        </p:txBody>
      </p:sp>
    </p:spTree>
    <p:extLst>
      <p:ext uri="{BB962C8B-B14F-4D97-AF65-F5344CB8AC3E}">
        <p14:creationId xmlns:p14="http://schemas.microsoft.com/office/powerpoint/2010/main" val="890646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F190-A00E-702D-D0E9-C44BE8E8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75" y="203204"/>
            <a:ext cx="1119806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Limitation 6 solution: Work with a scientific illustrator 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B703BC-DB49-CEAA-437A-4BB4A0D85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8340" y="1367749"/>
            <a:ext cx="5787205" cy="4963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C550B4-B644-9B45-2F7C-94C70EB6184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2994" y="3331533"/>
            <a:ext cx="611219" cy="850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8CDEF-F60C-0224-1758-F09241D65B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33489" y="3354559"/>
            <a:ext cx="800100" cy="1066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7FA8B8-62F0-6DC1-FCC9-B23DD05DFED5}"/>
              </a:ext>
            </a:extLst>
          </p:cNvPr>
          <p:cNvCxnSpPr>
            <a:cxnSpLocks/>
          </p:cNvCxnSpPr>
          <p:nvPr/>
        </p:nvCxnSpPr>
        <p:spPr>
          <a:xfrm flipH="1">
            <a:off x="2801240" y="4322966"/>
            <a:ext cx="828134" cy="91896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179F9E-A22B-E72A-B35D-1830BF04CD74}"/>
              </a:ext>
            </a:extLst>
          </p:cNvPr>
          <p:cNvCxnSpPr>
            <a:cxnSpLocks/>
          </p:cNvCxnSpPr>
          <p:nvPr/>
        </p:nvCxnSpPr>
        <p:spPr>
          <a:xfrm>
            <a:off x="1055154" y="3842288"/>
            <a:ext cx="623062" cy="1459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19ECB2E-9F77-D7B4-CEEC-4F3BA32E750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2150" y="5210282"/>
            <a:ext cx="1068987" cy="10318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CC0481-D0C8-427F-3DA2-D74982AE3437}"/>
              </a:ext>
            </a:extLst>
          </p:cNvPr>
          <p:cNvSpPr/>
          <p:nvPr/>
        </p:nvSpPr>
        <p:spPr>
          <a:xfrm>
            <a:off x="1167659" y="336473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693CED-25BE-DD1D-78F4-8B8235EC9C30}"/>
              </a:ext>
            </a:extLst>
          </p:cNvPr>
          <p:cNvSpPr/>
          <p:nvPr/>
        </p:nvSpPr>
        <p:spPr>
          <a:xfrm>
            <a:off x="1791680" y="2577896"/>
            <a:ext cx="295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F1173-E242-41D8-28A2-A85734C51413}"/>
              </a:ext>
            </a:extLst>
          </p:cNvPr>
          <p:cNvSpPr/>
          <p:nvPr/>
        </p:nvSpPr>
        <p:spPr>
          <a:xfrm>
            <a:off x="2978207" y="428151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DADC18-8DE9-37BE-CA86-B08CB6CDBAE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6603" y="1742823"/>
            <a:ext cx="760083" cy="71899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6AA07E-20FB-6459-6792-0A0F85B84F1A}"/>
              </a:ext>
            </a:extLst>
          </p:cNvPr>
          <p:cNvCxnSpPr>
            <a:cxnSpLocks/>
          </p:cNvCxnSpPr>
          <p:nvPr/>
        </p:nvCxnSpPr>
        <p:spPr>
          <a:xfrm flipH="1">
            <a:off x="2136790" y="4530524"/>
            <a:ext cx="22595" cy="6290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EAE725-A294-260D-9F2A-89FAE15DC3EC}"/>
              </a:ext>
            </a:extLst>
          </p:cNvPr>
          <p:cNvSpPr/>
          <p:nvPr/>
        </p:nvSpPr>
        <p:spPr>
          <a:xfrm>
            <a:off x="1817672" y="46076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EF6775-B9EB-FB3F-53E1-3A112F8EAFBA}"/>
              </a:ext>
            </a:extLst>
          </p:cNvPr>
          <p:cNvCxnSpPr>
            <a:cxnSpLocks/>
          </p:cNvCxnSpPr>
          <p:nvPr/>
        </p:nvCxnSpPr>
        <p:spPr>
          <a:xfrm flipH="1">
            <a:off x="2162184" y="2582154"/>
            <a:ext cx="22595" cy="6290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AECD8-6DE4-27B7-FEAE-65241C4E382C}"/>
              </a:ext>
            </a:extLst>
          </p:cNvPr>
          <p:cNvSpPr/>
          <p:nvPr/>
        </p:nvSpPr>
        <p:spPr>
          <a:xfrm>
            <a:off x="188809" y="3524256"/>
            <a:ext cx="824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Vetch</a:t>
            </a:r>
          </a:p>
          <a:p>
            <a:pPr algn="ctr"/>
            <a:r>
              <a:rPr lang="en-US" dirty="0"/>
              <a:t>Source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1DC0C4-7A6D-6EB1-84FF-4092716290CD}"/>
              </a:ext>
            </a:extLst>
          </p:cNvPr>
          <p:cNvSpPr/>
          <p:nvPr/>
        </p:nvSpPr>
        <p:spPr>
          <a:xfrm>
            <a:off x="3445639" y="2958952"/>
            <a:ext cx="13866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Weevil presence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087CD0-91FB-5552-2A7D-836BCB3A823E}"/>
              </a:ext>
            </a:extLst>
          </p:cNvPr>
          <p:cNvSpPr/>
          <p:nvPr/>
        </p:nvSpPr>
        <p:spPr>
          <a:xfrm>
            <a:off x="1333139" y="1374879"/>
            <a:ext cx="1518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Ladybird presence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CB5FB0-DB82-5E0F-FEC8-D86D5670FCE4}"/>
              </a:ext>
            </a:extLst>
          </p:cNvPr>
          <p:cNvSpPr/>
          <p:nvPr/>
        </p:nvSpPr>
        <p:spPr>
          <a:xfrm>
            <a:off x="1783969" y="4160577"/>
            <a:ext cx="744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Aphid 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6348E5-312F-45A6-265E-8A87498CC44B}"/>
              </a:ext>
            </a:extLst>
          </p:cNvPr>
          <p:cNvSpPr/>
          <p:nvPr/>
        </p:nvSpPr>
        <p:spPr>
          <a:xfrm>
            <a:off x="1374709" y="6321568"/>
            <a:ext cx="1578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Viral RNA presence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84ADD-37CD-9533-1516-0F13C7132B14}"/>
              </a:ext>
            </a:extLst>
          </p:cNvPr>
          <p:cNvSpPr/>
          <p:nvPr/>
        </p:nvSpPr>
        <p:spPr>
          <a:xfrm>
            <a:off x="188809" y="1165505"/>
            <a:ext cx="4778607" cy="5494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31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90FB-8282-8248-5E5C-2DBEE995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32" y="86617"/>
            <a:ext cx="10515600" cy="1325563"/>
          </a:xfrm>
        </p:spPr>
        <p:txBody>
          <a:bodyPr/>
          <a:lstStyle/>
          <a:p>
            <a:r>
              <a:rPr lang="en-US" dirty="0"/>
              <a:t>Limitation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4C22-A2F5-04E1-670D-44822D53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601" y="992796"/>
            <a:ext cx="10515600" cy="4351338"/>
          </a:xfrm>
        </p:spPr>
        <p:txBody>
          <a:bodyPr/>
          <a:lstStyle/>
          <a:p>
            <a:r>
              <a:rPr lang="en-US" dirty="0"/>
              <a:t>Drawing </a:t>
            </a:r>
            <a:r>
              <a:rPr lang="en-US" dirty="0">
                <a:solidFill>
                  <a:srgbClr val="FFFF00"/>
                </a:solidFill>
              </a:rPr>
              <a:t>too many indirect effects </a:t>
            </a:r>
            <a:r>
              <a:rPr lang="en-US" dirty="0"/>
              <a:t>will confuse your audience</a:t>
            </a:r>
          </a:p>
        </p:txBody>
      </p:sp>
      <p:pic>
        <p:nvPicPr>
          <p:cNvPr id="33" name="Picture 2" descr="image">
            <a:extLst>
              <a:ext uri="{FF2B5EF4-FFF2-40B4-BE49-F238E27FC236}">
                <a16:creationId xmlns:a16="http://schemas.microsoft.com/office/drawing/2014/main" id="{B852F24C-664E-F0F9-8038-A1E9F8DC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7601" y="1513866"/>
            <a:ext cx="9400157" cy="507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F8719C0-4636-CAE1-E7AF-256FB7F2B82F}"/>
              </a:ext>
            </a:extLst>
          </p:cNvPr>
          <p:cNvSpPr/>
          <p:nvPr/>
        </p:nvSpPr>
        <p:spPr>
          <a:xfrm>
            <a:off x="7709566" y="3315240"/>
            <a:ext cx="970736" cy="6240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0242CB-69EF-B81E-619B-018BAD3C0F87}"/>
              </a:ext>
            </a:extLst>
          </p:cNvPr>
          <p:cNvSpPr/>
          <p:nvPr/>
        </p:nvSpPr>
        <p:spPr>
          <a:xfrm>
            <a:off x="5532079" y="4053622"/>
            <a:ext cx="1044410" cy="6240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25FCDD-0058-34A8-2610-697A5F0E36D4}"/>
              </a:ext>
            </a:extLst>
          </p:cNvPr>
          <p:cNvSpPr/>
          <p:nvPr/>
        </p:nvSpPr>
        <p:spPr>
          <a:xfrm>
            <a:off x="3959514" y="4294647"/>
            <a:ext cx="1044410" cy="6240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481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2AFAB8-CDD4-5E1C-8FCB-22BB98F1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32" y="86617"/>
            <a:ext cx="10515600" cy="1325563"/>
          </a:xfrm>
        </p:spPr>
        <p:txBody>
          <a:bodyPr/>
          <a:lstStyle/>
          <a:p>
            <a:r>
              <a:rPr lang="en-US" dirty="0"/>
              <a:t>Limitation 7 solution: draw these indirect effects as separate figures or analyses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809F32-736C-DDA1-3032-06EF23076CE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510" y="2356933"/>
            <a:ext cx="4172801" cy="3891288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id="{DCDABD60-57AD-FF0E-F966-42C11F93EB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4715" y="2274154"/>
            <a:ext cx="6241293" cy="397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91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3C8F-956E-34C1-A6DB-11663945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5E0B1-96F0-5D1D-0E5A-3246CE357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78" y="1437123"/>
            <a:ext cx="11233519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Scaling coefficients </a:t>
            </a:r>
            <a:r>
              <a:rPr lang="en-US" dirty="0"/>
              <a:t>to make system-wide comparisons has drawbacks, especially if you need to know exactly the </a:t>
            </a:r>
            <a:r>
              <a:rPr lang="en-US" dirty="0">
                <a:solidFill>
                  <a:srgbClr val="FFFF00"/>
                </a:solidFill>
              </a:rPr>
              <a:t>effect size </a:t>
            </a:r>
            <a:r>
              <a:rPr lang="en-US" dirty="0"/>
              <a:t>of certain treatments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43AEC9-8FDF-E74B-4037-81B242C0D57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966" y="2704061"/>
            <a:ext cx="4278798" cy="3665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E9BB88-EB52-6F63-582F-E2ECD4D728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19" y="3005126"/>
            <a:ext cx="5703131" cy="33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7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F190-A00E-702D-D0E9-C44BE8E8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4" y="-65635"/>
            <a:ext cx="1211374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Suggested solution to Limitation 8: Drop SEM entirely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68444F-075F-8491-CAA7-FDD9F058A1B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33032" y="1298852"/>
            <a:ext cx="7921977" cy="52856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6990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8C57-6EBB-FAC3-B81B-C4ED23A2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5649-7BB3-CC98-AF4E-5E0E7E899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11" y="1825625"/>
            <a:ext cx="10937789" cy="4351338"/>
          </a:xfrm>
        </p:spPr>
        <p:txBody>
          <a:bodyPr/>
          <a:lstStyle/>
          <a:p>
            <a:r>
              <a:rPr lang="en-US" dirty="0"/>
              <a:t>Path analysis tells you if your path diagram is valid, not if it’s the “best” (or not if its the most </a:t>
            </a:r>
            <a:r>
              <a:rPr lang="en-US" dirty="0">
                <a:solidFill>
                  <a:srgbClr val="FFFF00"/>
                </a:solidFill>
              </a:rPr>
              <a:t>parsimonious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4412E-204C-748B-9387-1B19BF54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039" y="3084324"/>
            <a:ext cx="5329605" cy="336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73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8C57-6EBB-FAC3-B81B-C4ED23A2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9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5649-7BB3-CC98-AF4E-5E0E7E899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11" y="1825625"/>
            <a:ext cx="11532973" cy="4351338"/>
          </a:xfrm>
        </p:spPr>
        <p:txBody>
          <a:bodyPr/>
          <a:lstStyle/>
          <a:p>
            <a:r>
              <a:rPr lang="en-US" dirty="0"/>
              <a:t>Start with an </a:t>
            </a:r>
            <a:r>
              <a:rPr lang="en-US" i="1" dirty="0"/>
              <a:t>a priori </a:t>
            </a:r>
            <a:r>
              <a:rPr lang="en-US" dirty="0"/>
              <a:t>network diagram before you even start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685A3-EDE1-C4AE-78E2-99F9CF48650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386" y="2425764"/>
            <a:ext cx="4661112" cy="4297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FC127A-DFA1-09C9-5473-D20F3A4D7897}"/>
              </a:ext>
            </a:extLst>
          </p:cNvPr>
          <p:cNvSpPr txBox="1"/>
          <p:nvPr/>
        </p:nvSpPr>
        <p:spPr>
          <a:xfrm>
            <a:off x="5584859" y="2705939"/>
            <a:ext cx="60952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Lee et al. 2022 examined consumptive and non-</a:t>
            </a:r>
            <a:r>
              <a:rPr lang="en-US" dirty="0" err="1"/>
              <a:t>comsuptive</a:t>
            </a:r>
            <a:r>
              <a:rPr lang="en-US" dirty="0"/>
              <a:t> effects (with complex impacts on aphid abundance and behavior). A diagram made prior became the hypothesis to test with path analysis.</a:t>
            </a:r>
          </a:p>
        </p:txBody>
      </p:sp>
    </p:spTree>
    <p:extLst>
      <p:ext uri="{BB962C8B-B14F-4D97-AF65-F5344CB8AC3E}">
        <p14:creationId xmlns:p14="http://schemas.microsoft.com/office/powerpoint/2010/main" val="240931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CA57-3BCF-6E5F-62E3-4A94C074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reasonable model to the novice analyst…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9EF82-A91B-03DA-6E41-5E843D691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FF00"/>
                </a:solidFill>
              </a:rPr>
              <a:t>Yield</a:t>
            </a:r>
            <a:r>
              <a:rPr lang="en-US" dirty="0"/>
              <a:t> ~ natural enemies + pest herbivores + herbivory</a:t>
            </a:r>
          </a:p>
        </p:txBody>
      </p:sp>
    </p:spTree>
    <p:extLst>
      <p:ext uri="{BB962C8B-B14F-4D97-AF65-F5344CB8AC3E}">
        <p14:creationId xmlns:p14="http://schemas.microsoft.com/office/powerpoint/2010/main" val="845900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E70D-6D6D-8CAD-F527-D9BA3D91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4D48-1282-B01D-F8BC-657F6EF5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03" y="1536059"/>
            <a:ext cx="8165907" cy="4351338"/>
          </a:xfrm>
        </p:spPr>
        <p:txBody>
          <a:bodyPr/>
          <a:lstStyle/>
          <a:p>
            <a:r>
              <a:rPr lang="en-US" dirty="0"/>
              <a:t>You cannot run a path model with all connections</a:t>
            </a:r>
          </a:p>
        </p:txBody>
      </p:sp>
      <p:pic>
        <p:nvPicPr>
          <p:cNvPr id="5" name="Picture 4" descr="A picture containing plant, green, vegetable&#10;&#10;Description automatically generated">
            <a:extLst>
              <a:ext uri="{FF2B5EF4-FFF2-40B4-BE49-F238E27FC236}">
                <a16:creationId xmlns:a16="http://schemas.microsoft.com/office/drawing/2014/main" id="{A248788F-B6BD-A15B-A865-3C1E1ADE2B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6672616" y="2599599"/>
            <a:ext cx="4307032" cy="37241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7AEB20-15F2-3875-B604-3DA3264024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2294" y="2248651"/>
            <a:ext cx="4661112" cy="429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62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E70D-6D6D-8CAD-F527-D9BA3D91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10 solution: </a:t>
            </a:r>
            <a:r>
              <a:rPr lang="en-US" dirty="0">
                <a:solidFill>
                  <a:srgbClr val="FFFF00"/>
                </a:solidFill>
              </a:rPr>
              <a:t>reframe hypothesis </a:t>
            </a:r>
            <a:r>
              <a:rPr lang="en-US" dirty="0"/>
              <a:t>about </a:t>
            </a:r>
            <a:r>
              <a:rPr lang="en-US" i="1" dirty="0">
                <a:solidFill>
                  <a:srgbClr val="FF0000"/>
                </a:solidFill>
              </a:rPr>
              <a:t>missing </a:t>
            </a:r>
            <a:r>
              <a:rPr lang="en-US" dirty="0">
                <a:solidFill>
                  <a:srgbClr val="FF0000"/>
                </a:solidFill>
              </a:rPr>
              <a:t>pathways</a:t>
            </a:r>
          </a:p>
        </p:txBody>
      </p:sp>
      <p:pic>
        <p:nvPicPr>
          <p:cNvPr id="5" name="Picture 4" descr="A picture containing plant, green, vegetable&#10;&#10;Description automatically generated">
            <a:extLst>
              <a:ext uri="{FF2B5EF4-FFF2-40B4-BE49-F238E27FC236}">
                <a16:creationId xmlns:a16="http://schemas.microsoft.com/office/drawing/2014/main" id="{A248788F-B6BD-A15B-A865-3C1E1ADE2B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6681899" y="1588086"/>
            <a:ext cx="5218910" cy="4512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6A4995-D94B-650D-9CFA-BAA8502C23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3172" y="2101778"/>
            <a:ext cx="4661112" cy="429758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DCB137-4229-EFD9-9352-69B2BF91E6D2}"/>
              </a:ext>
            </a:extLst>
          </p:cNvPr>
          <p:cNvCxnSpPr>
            <a:cxnSpLocks/>
          </p:cNvCxnSpPr>
          <p:nvPr/>
        </p:nvCxnSpPr>
        <p:spPr>
          <a:xfrm flipH="1">
            <a:off x="3015049" y="3102762"/>
            <a:ext cx="432294" cy="5012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F5BDC7-715E-FAB2-47CE-35D3B6424343}"/>
              </a:ext>
            </a:extLst>
          </p:cNvPr>
          <p:cNvCxnSpPr>
            <a:cxnSpLocks/>
          </p:cNvCxnSpPr>
          <p:nvPr/>
        </p:nvCxnSpPr>
        <p:spPr>
          <a:xfrm flipH="1">
            <a:off x="3105473" y="4168346"/>
            <a:ext cx="341870" cy="4366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723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339B-A278-E384-BABA-ACC5934F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pro-tips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6AB5-DFAD-D95C-1814-7BB8E5BF6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35" y="1825625"/>
            <a:ext cx="11106665" cy="4351338"/>
          </a:xfrm>
        </p:spPr>
        <p:txBody>
          <a:bodyPr/>
          <a:lstStyle/>
          <a:p>
            <a:r>
              <a:rPr lang="en-US" dirty="0"/>
              <a:t>Stick to continuous variables with known relationships whenever possible</a:t>
            </a:r>
          </a:p>
          <a:p>
            <a:r>
              <a:rPr lang="en-US" dirty="0"/>
              <a:t>Keep your treatment effect hypothesis simple</a:t>
            </a:r>
          </a:p>
          <a:p>
            <a:r>
              <a:rPr lang="en-US" dirty="0"/>
              <a:t>Give yourself time to create and illustrate and explain figures</a:t>
            </a:r>
          </a:p>
          <a:p>
            <a:r>
              <a:rPr lang="en-US" dirty="0"/>
              <a:t>Create an </a:t>
            </a:r>
            <a:r>
              <a:rPr lang="en-US" i="1" dirty="0"/>
              <a:t>a priori </a:t>
            </a:r>
            <a:r>
              <a:rPr lang="en-US" dirty="0"/>
              <a:t>diagram in PowerPoint or a dry erase board</a:t>
            </a:r>
          </a:p>
          <a:p>
            <a:r>
              <a:rPr lang="en-US" dirty="0"/>
              <a:t>Reframe the hypothesis around missing pathways if you are committed to using path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5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CA57-3BCF-6E5F-62E3-4A94C074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between predictor variables creates many headaches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9EF82-A91B-03DA-6E41-5E843D691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FF00"/>
                </a:solidFill>
              </a:rPr>
              <a:t>Yield</a:t>
            </a:r>
            <a:r>
              <a:rPr lang="en-US" dirty="0"/>
              <a:t> ~ natural enemies + pest herbivores + herbivory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1010E4-76F1-A02F-4AFF-DC0114BD1B64}"/>
              </a:ext>
            </a:extLst>
          </p:cNvPr>
          <p:cNvCxnSpPr>
            <a:cxnSpLocks/>
          </p:cNvCxnSpPr>
          <p:nvPr/>
        </p:nvCxnSpPr>
        <p:spPr>
          <a:xfrm flipV="1">
            <a:off x="6775662" y="2321534"/>
            <a:ext cx="0" cy="395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CD3247-057D-E59F-50FE-8554FEB97BCA}"/>
              </a:ext>
            </a:extLst>
          </p:cNvPr>
          <p:cNvCxnSpPr>
            <a:cxnSpLocks/>
          </p:cNvCxnSpPr>
          <p:nvPr/>
        </p:nvCxnSpPr>
        <p:spPr>
          <a:xfrm flipV="1">
            <a:off x="8965327" y="2250467"/>
            <a:ext cx="0" cy="493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FF817D-2F33-B5A2-B706-120F9C85099F}"/>
              </a:ext>
            </a:extLst>
          </p:cNvPr>
          <p:cNvCxnSpPr>
            <a:cxnSpLocks/>
          </p:cNvCxnSpPr>
          <p:nvPr/>
        </p:nvCxnSpPr>
        <p:spPr>
          <a:xfrm flipH="1">
            <a:off x="6748675" y="2717110"/>
            <a:ext cx="2216652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150D0A-4B46-D18A-2B7C-255E2C8CFE18}"/>
              </a:ext>
            </a:extLst>
          </p:cNvPr>
          <p:cNvSpPr txBox="1">
            <a:spLocks/>
          </p:cNvSpPr>
          <p:nvPr/>
        </p:nvSpPr>
        <p:spPr>
          <a:xfrm>
            <a:off x="990600" y="3757093"/>
            <a:ext cx="10515600" cy="2572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Problem: Model violations aside, you will get p-values that are very misleading or confusing</a:t>
            </a:r>
          </a:p>
        </p:txBody>
      </p:sp>
    </p:spTree>
    <p:extLst>
      <p:ext uri="{BB962C8B-B14F-4D97-AF65-F5344CB8AC3E}">
        <p14:creationId xmlns:p14="http://schemas.microsoft.com/office/powerpoint/2010/main" val="22706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CA57-3BCF-6E5F-62E3-4A94C074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say to yourself: “How the hell could crop damage </a:t>
            </a:r>
            <a:r>
              <a:rPr lang="en-US" i="1" dirty="0"/>
              <a:t>not </a:t>
            </a:r>
            <a:r>
              <a:rPr lang="en-US" dirty="0"/>
              <a:t>impact yield?!”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9EF82-A91B-03DA-6E41-5E843D691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FF00"/>
                </a:solidFill>
              </a:rPr>
              <a:t>Yield</a:t>
            </a:r>
            <a:r>
              <a:rPr lang="en-US" dirty="0"/>
              <a:t> ~ natural enemies + pest herbivores + herbivory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1010E4-76F1-A02F-4AFF-DC0114BD1B64}"/>
              </a:ext>
            </a:extLst>
          </p:cNvPr>
          <p:cNvCxnSpPr>
            <a:cxnSpLocks/>
          </p:cNvCxnSpPr>
          <p:nvPr/>
        </p:nvCxnSpPr>
        <p:spPr>
          <a:xfrm flipV="1">
            <a:off x="6775662" y="2321534"/>
            <a:ext cx="0" cy="395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CD3247-057D-E59F-50FE-8554FEB97BCA}"/>
              </a:ext>
            </a:extLst>
          </p:cNvPr>
          <p:cNvCxnSpPr>
            <a:cxnSpLocks/>
          </p:cNvCxnSpPr>
          <p:nvPr/>
        </p:nvCxnSpPr>
        <p:spPr>
          <a:xfrm flipV="1">
            <a:off x="8965327" y="2250467"/>
            <a:ext cx="0" cy="493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FF817D-2F33-B5A2-B706-120F9C85099F}"/>
              </a:ext>
            </a:extLst>
          </p:cNvPr>
          <p:cNvCxnSpPr>
            <a:cxnSpLocks/>
          </p:cNvCxnSpPr>
          <p:nvPr/>
        </p:nvCxnSpPr>
        <p:spPr>
          <a:xfrm flipH="1">
            <a:off x="6748675" y="2717110"/>
            <a:ext cx="2216652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150D0A-4B46-D18A-2B7C-255E2C8CFE18}"/>
              </a:ext>
            </a:extLst>
          </p:cNvPr>
          <p:cNvSpPr txBox="1">
            <a:spLocks/>
          </p:cNvSpPr>
          <p:nvPr/>
        </p:nvSpPr>
        <p:spPr>
          <a:xfrm>
            <a:off x="990600" y="3757093"/>
            <a:ext cx="10515600" cy="2572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 GLM output: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Natural enemies: </a:t>
            </a:r>
            <a:r>
              <a:rPr lang="en-US" dirty="0">
                <a:solidFill>
                  <a:srgbClr val="FF0000"/>
                </a:solidFill>
              </a:rPr>
              <a:t>P = 0.06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Pest herbivores: P = 0.001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Herbivory</a:t>
            </a:r>
            <a:r>
              <a:rPr lang="en-US" dirty="0">
                <a:solidFill>
                  <a:srgbClr val="FFFF00"/>
                </a:solidFill>
              </a:rPr>
              <a:t>: P = 0.7 </a:t>
            </a:r>
          </a:p>
        </p:txBody>
      </p:sp>
    </p:spTree>
    <p:extLst>
      <p:ext uri="{BB962C8B-B14F-4D97-AF65-F5344CB8AC3E}">
        <p14:creationId xmlns:p14="http://schemas.microsoft.com/office/powerpoint/2010/main" val="13018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CA57-3BCF-6E5F-62E3-4A94C074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say to yourself: “Let’s check”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9EF82-A91B-03DA-6E41-5E843D691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Yield ~ crop damage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150D0A-4B46-D18A-2B7C-255E2C8CFE18}"/>
              </a:ext>
            </a:extLst>
          </p:cNvPr>
          <p:cNvSpPr txBox="1">
            <a:spLocks/>
          </p:cNvSpPr>
          <p:nvPr/>
        </p:nvSpPr>
        <p:spPr>
          <a:xfrm>
            <a:off x="990600" y="3757093"/>
            <a:ext cx="10515600" cy="2572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 GLM output: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Herbivory</a:t>
            </a:r>
            <a:r>
              <a:rPr lang="en-US" dirty="0">
                <a:solidFill>
                  <a:srgbClr val="FFFF00"/>
                </a:solidFill>
              </a:rPr>
              <a:t>: P = 0.001 </a:t>
            </a:r>
          </a:p>
        </p:txBody>
      </p:sp>
    </p:spTree>
    <p:extLst>
      <p:ext uri="{BB962C8B-B14F-4D97-AF65-F5344CB8AC3E}">
        <p14:creationId xmlns:p14="http://schemas.microsoft.com/office/powerpoint/2010/main" val="300972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CA57-3BCF-6E5F-62E3-4A94C074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say to yourself: “Let’s put natural enemies back in”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9EF82-A91B-03DA-6E41-5E843D691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FF00"/>
                </a:solidFill>
              </a:rPr>
              <a:t>Yield</a:t>
            </a:r>
            <a:r>
              <a:rPr lang="en-US" dirty="0"/>
              <a:t> ~ natural enemies + crop damage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150D0A-4B46-D18A-2B7C-255E2C8CFE18}"/>
              </a:ext>
            </a:extLst>
          </p:cNvPr>
          <p:cNvSpPr txBox="1">
            <a:spLocks/>
          </p:cNvSpPr>
          <p:nvPr/>
        </p:nvSpPr>
        <p:spPr>
          <a:xfrm>
            <a:off x="990600" y="3757093"/>
            <a:ext cx="10515600" cy="2572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 GLM output: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Natural enemies: </a:t>
            </a:r>
            <a:r>
              <a:rPr lang="en-US" dirty="0">
                <a:solidFill>
                  <a:srgbClr val="FF0000"/>
                </a:solidFill>
              </a:rPr>
              <a:t>P = 0.01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Herbivory</a:t>
            </a:r>
            <a:r>
              <a:rPr lang="en-US" dirty="0">
                <a:solidFill>
                  <a:srgbClr val="FFFF00"/>
                </a:solidFill>
              </a:rPr>
              <a:t>: P = 0.001 </a:t>
            </a:r>
          </a:p>
        </p:txBody>
      </p:sp>
    </p:spTree>
    <p:extLst>
      <p:ext uri="{BB962C8B-B14F-4D97-AF65-F5344CB8AC3E}">
        <p14:creationId xmlns:p14="http://schemas.microsoft.com/office/powerpoint/2010/main" val="264960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8954-0D28-C92E-3866-295F6D48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44" y="1682031"/>
            <a:ext cx="10515600" cy="4766215"/>
          </a:xfrm>
        </p:spPr>
        <p:txBody>
          <a:bodyPr>
            <a:normAutofit fontScale="90000"/>
          </a:bodyPr>
          <a:lstStyle/>
          <a:p>
            <a:r>
              <a:rPr lang="en-US" dirty="0"/>
              <a:t>You say out loud: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“Statistics are ridiculous.”</a:t>
            </a:r>
            <a:br>
              <a:rPr lang="en-US" dirty="0"/>
            </a:br>
            <a:r>
              <a:rPr lang="en-US" dirty="0"/>
              <a:t>			“I’m not good at R.”</a:t>
            </a:r>
            <a:br>
              <a:rPr lang="en-US" dirty="0"/>
            </a:br>
            <a:r>
              <a:rPr lang="en-US" dirty="0"/>
              <a:t>“I can’t believe we spent 2 years collecting field data </a:t>
            </a:r>
            <a:r>
              <a:rPr lang="en-US" sz="3600" dirty="0"/>
              <a:t>and we can't even get a model that makes sense </a:t>
            </a:r>
            <a:r>
              <a:rPr lang="en-US" sz="3100" dirty="0"/>
              <a:t>and maybe I should just add a random effect or something</a:t>
            </a:r>
            <a:r>
              <a:rPr lang="en-US" dirty="0"/>
              <a:t> </a:t>
            </a:r>
            <a:r>
              <a:rPr lang="en-US" sz="2700" dirty="0"/>
              <a:t>but I'm not quite sure what those really are </a:t>
            </a:r>
            <a:r>
              <a:rPr lang="en-US" sz="1800" dirty="0"/>
              <a:t>even though a reviewer said we should be using them</a:t>
            </a:r>
            <a:r>
              <a:rPr lang="en-US" dirty="0"/>
              <a:t>.”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A433CF-A1F6-85D7-0F4D-81BB904AF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2722" y="632224"/>
            <a:ext cx="3841134" cy="21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64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4E87-6E3C-191E-B35C-A3B1F15B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02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postdoc helped me through this exact problem when I was a graduate student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BA7F05-86F8-DDEF-7431-55D3A1441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605" y="2137044"/>
            <a:ext cx="9681366" cy="4049645"/>
          </a:xfrm>
        </p:spPr>
      </p:pic>
    </p:spTree>
    <p:extLst>
      <p:ext uri="{BB962C8B-B14F-4D97-AF65-F5344CB8AC3E}">
        <p14:creationId xmlns:p14="http://schemas.microsoft.com/office/powerpoint/2010/main" val="291707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1085</TotalTime>
  <Words>1003</Words>
  <Application>Microsoft Office PowerPoint</Application>
  <PresentationFormat>Widescreen</PresentationFormat>
  <Paragraphs>144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Abadi</vt:lpstr>
      <vt:lpstr>Arial</vt:lpstr>
      <vt:lpstr>Calibri</vt:lpstr>
      <vt:lpstr>Calibri Light</vt:lpstr>
      <vt:lpstr>Gill Sans Nova Ultra Bold</vt:lpstr>
      <vt:lpstr>Office Theme</vt:lpstr>
      <vt:lpstr>Ten tips for using path analysis in IPM and biocontrol research Robert Clark, Emily Rampone, David Crowder</vt:lpstr>
      <vt:lpstr>Quick outline</vt:lpstr>
      <vt:lpstr>A reasonable model to the novice analyst…</vt:lpstr>
      <vt:lpstr>Correlations between predictor variables creates many headaches</vt:lpstr>
      <vt:lpstr>You say to yourself: “How the hell could crop damage not impact yield?!”</vt:lpstr>
      <vt:lpstr>You say to yourself: “Let’s check”</vt:lpstr>
      <vt:lpstr>You say to yourself: “Let’s put natural enemies back in”</vt:lpstr>
      <vt:lpstr>You say out loud:   “Statistics are ridiculous.”    “I’m not good at R.” “I can’t believe we spent 2 years collecting field data and we can't even get a model that makes sense and maybe I should just add a random effect or something but I'm not quite sure what those really are even though a reviewer said we should be using them.”   </vt:lpstr>
      <vt:lpstr>A postdoc helped me through this exact problem when I was a graduate student</vt:lpstr>
      <vt:lpstr>PowerPoint Presentation</vt:lpstr>
      <vt:lpstr>Path analysis (SEM) in a nutshell: Order the models based on cause &amp; effect</vt:lpstr>
      <vt:lpstr>Path analysis is most powerful when used as a tool for quantifying indirect effects (which are often more important than direct effects)</vt:lpstr>
      <vt:lpstr>A love-hate relationship with path analysis since 2016</vt:lpstr>
      <vt:lpstr>Limitation 1</vt:lpstr>
      <vt:lpstr>Limitation 1 solution</vt:lpstr>
      <vt:lpstr>Limitation 2</vt:lpstr>
      <vt:lpstr>Limitation 2 solution</vt:lpstr>
      <vt:lpstr>Limitation 3 + 4 </vt:lpstr>
      <vt:lpstr>Limitation 3 + 4 solution </vt:lpstr>
      <vt:lpstr>Limitation 5</vt:lpstr>
      <vt:lpstr>Limitation 5 solution:</vt:lpstr>
      <vt:lpstr>Limitation 6</vt:lpstr>
      <vt:lpstr>Limitation 6 solution: Work with a scientific illustrator  </vt:lpstr>
      <vt:lpstr>Limitation 7</vt:lpstr>
      <vt:lpstr>Limitation 7 solution: draw these indirect effects as separate figures or analyses</vt:lpstr>
      <vt:lpstr>Limitation 8</vt:lpstr>
      <vt:lpstr>Suggested solution to Limitation 8: Drop SEM entirely</vt:lpstr>
      <vt:lpstr>Limitation 9</vt:lpstr>
      <vt:lpstr>Limitation 9 solution:</vt:lpstr>
      <vt:lpstr>Limitation 10</vt:lpstr>
      <vt:lpstr>Limitation 10 solution: reframe hypothesis about missing pathways</vt:lpstr>
      <vt:lpstr>Closing pro-tips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Clark</dc:creator>
  <cp:lastModifiedBy>Clark, Robert Emerson</cp:lastModifiedBy>
  <cp:revision>6</cp:revision>
  <dcterms:created xsi:type="dcterms:W3CDTF">2021-10-04T16:58:06Z</dcterms:created>
  <dcterms:modified xsi:type="dcterms:W3CDTF">2023-01-16T16:32:12Z</dcterms:modified>
</cp:coreProperties>
</file>