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62" r:id="rId3"/>
    <p:sldId id="256" r:id="rId4"/>
    <p:sldId id="261" r:id="rId5"/>
    <p:sldId id="26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1E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71" autoAdjust="0"/>
    <p:restoredTop sz="84189" autoAdjust="0"/>
  </p:normalViewPr>
  <p:slideViewPr>
    <p:cSldViewPr snapToGrid="0">
      <p:cViewPr>
        <p:scale>
          <a:sx n="100" d="100"/>
          <a:sy n="100" d="100"/>
        </p:scale>
        <p:origin x="509"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E7403-20C5-45B3-AE93-2898C86126C6}" type="datetimeFigureOut">
              <a:rPr lang="en-US" smtClean="0"/>
              <a:t>6/29/2016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74727-3184-43DE-A812-1CFB238E2EF2}" type="slidenum">
              <a:rPr lang="en-US" smtClean="0"/>
              <a:t>‹#›</a:t>
            </a:fld>
            <a:endParaRPr lang="en-US"/>
          </a:p>
        </p:txBody>
      </p:sp>
    </p:spTree>
    <p:extLst>
      <p:ext uri="{BB962C8B-B14F-4D97-AF65-F5344CB8AC3E}">
        <p14:creationId xmlns:p14="http://schemas.microsoft.com/office/powerpoint/2010/main" val="70200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Plan Wall</a:t>
            </a:r>
            <a:r>
              <a:rPr lang="en-US" baseline="0" dirty="0"/>
              <a:t> </a:t>
            </a:r>
            <a:r>
              <a:rPr lang="en-US" dirty="0"/>
              <a:t>Template – note that our original thought was to make these ‘buttons’ which had a ‘hover’ effect of displaying</a:t>
            </a:r>
            <a:r>
              <a:rPr lang="en-US" baseline="0" dirty="0"/>
              <a:t> the plan attributes/benefits, and a </a:t>
            </a:r>
            <a:r>
              <a:rPr lang="en-US" baseline="0" dirty="0" err="1"/>
              <a:t>onclick</a:t>
            </a:r>
            <a:r>
              <a:rPr lang="en-US" baseline="0" dirty="0"/>
              <a:t> effect of selecting the plan and putting you into the new start workflow…. However, I didn’t have time to figure out how to do that, so in my mock, I just cheated with an accordion that ended up ruining the responsive behavior.  </a:t>
            </a:r>
            <a:endParaRPr lang="en-US" dirty="0"/>
          </a:p>
        </p:txBody>
      </p:sp>
      <p:sp>
        <p:nvSpPr>
          <p:cNvPr id="4" name="Slide Number Placeholder 3"/>
          <p:cNvSpPr>
            <a:spLocks noGrp="1"/>
          </p:cNvSpPr>
          <p:nvPr>
            <p:ph type="sldNum" sz="quarter" idx="10"/>
          </p:nvPr>
        </p:nvSpPr>
        <p:spPr/>
        <p:txBody>
          <a:bodyPr/>
          <a:lstStyle/>
          <a:p>
            <a:fld id="{D1D74727-3184-43DE-A812-1CFB238E2EF2}" type="slidenum">
              <a:rPr lang="en-US" smtClean="0"/>
              <a:t>1</a:t>
            </a:fld>
            <a:endParaRPr lang="en-US"/>
          </a:p>
        </p:txBody>
      </p:sp>
    </p:spTree>
    <p:extLst>
      <p:ext uri="{BB962C8B-B14F-4D97-AF65-F5344CB8AC3E}">
        <p14:creationId xmlns:p14="http://schemas.microsoft.com/office/powerpoint/2010/main" val="370947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 example with a more traditional publisher color (blue seems to be the trend) – NOTE that Activation</a:t>
            </a:r>
            <a:r>
              <a:rPr lang="en-US" baseline="0" dirty="0"/>
              <a:t> is not included, but we just didn’t design for it.. It COULD be on this alert, or it COULD be on the list of available plans page as an “If you already have a print subscription, Activate here” kind of thing.. Open to what makes sense. </a:t>
            </a:r>
            <a:endParaRPr lang="en-US" dirty="0"/>
          </a:p>
        </p:txBody>
      </p:sp>
      <p:sp>
        <p:nvSpPr>
          <p:cNvPr id="4" name="Slide Number Placeholder 3"/>
          <p:cNvSpPr>
            <a:spLocks noGrp="1"/>
          </p:cNvSpPr>
          <p:nvPr>
            <p:ph type="sldNum" sz="quarter" idx="10"/>
          </p:nvPr>
        </p:nvSpPr>
        <p:spPr/>
        <p:txBody>
          <a:bodyPr/>
          <a:lstStyle/>
          <a:p>
            <a:fld id="{D1D74727-3184-43DE-A812-1CFB238E2EF2}" type="slidenum">
              <a:rPr lang="en-US" smtClean="0"/>
              <a:t>2</a:t>
            </a:fld>
            <a:endParaRPr lang="en-US"/>
          </a:p>
        </p:txBody>
      </p:sp>
    </p:spTree>
    <p:extLst>
      <p:ext uri="{BB962C8B-B14F-4D97-AF65-F5344CB8AC3E}">
        <p14:creationId xmlns:p14="http://schemas.microsoft.com/office/powerpoint/2010/main" val="378597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drop down for email and </a:t>
            </a:r>
            <a:r>
              <a:rPr lang="en-US" baseline="0" dirty="0" err="1"/>
              <a:t>pwd</a:t>
            </a:r>
            <a:r>
              <a:rPr lang="en-US" baseline="0" dirty="0"/>
              <a:t> should be the same color scheme as the original alert.  </a:t>
            </a:r>
            <a:r>
              <a:rPr lang="en-US" dirty="0"/>
              <a:t>I thought it would be cool to continue with the drop down theme that you had for the </a:t>
            </a:r>
            <a:r>
              <a:rPr lang="en-US" b="1" dirty="0"/>
              <a:t>No plans </a:t>
            </a:r>
            <a:r>
              <a:rPr lang="en-US" dirty="0"/>
              <a:t>draft you sent over.</a:t>
            </a:r>
            <a:r>
              <a:rPr lang="en-US" baseline="0" dirty="0"/>
              <a:t>  In this scenario, the anonymous user selected the Log-In button. </a:t>
            </a:r>
            <a:endParaRPr lang="en-US" dirty="0"/>
          </a:p>
        </p:txBody>
      </p:sp>
      <p:sp>
        <p:nvSpPr>
          <p:cNvPr id="4" name="Slide Number Placeholder 3"/>
          <p:cNvSpPr>
            <a:spLocks noGrp="1"/>
          </p:cNvSpPr>
          <p:nvPr>
            <p:ph type="sldNum" sz="quarter" idx="10"/>
          </p:nvPr>
        </p:nvSpPr>
        <p:spPr/>
        <p:txBody>
          <a:bodyPr/>
          <a:lstStyle/>
          <a:p>
            <a:fld id="{D1D74727-3184-43DE-A812-1CFB238E2EF2}" type="slidenum">
              <a:rPr lang="en-US" smtClean="0"/>
              <a:t>3</a:t>
            </a:fld>
            <a:endParaRPr lang="en-US"/>
          </a:p>
        </p:txBody>
      </p:sp>
    </p:spTree>
    <p:extLst>
      <p:ext uri="{BB962C8B-B14F-4D97-AF65-F5344CB8AC3E}">
        <p14:creationId xmlns:p14="http://schemas.microsoft.com/office/powerpoint/2010/main" val="185926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In-line paywall</a:t>
            </a:r>
          </a:p>
        </p:txBody>
      </p:sp>
      <p:sp>
        <p:nvSpPr>
          <p:cNvPr id="4" name="Slide Number Placeholder 3"/>
          <p:cNvSpPr>
            <a:spLocks noGrp="1"/>
          </p:cNvSpPr>
          <p:nvPr>
            <p:ph type="sldNum" sz="quarter" idx="10"/>
          </p:nvPr>
        </p:nvSpPr>
        <p:spPr/>
        <p:txBody>
          <a:bodyPr/>
          <a:lstStyle/>
          <a:p>
            <a:fld id="{D1D74727-3184-43DE-A812-1CFB238E2EF2}" type="slidenum">
              <a:rPr lang="en-US" smtClean="0"/>
              <a:t>4</a:t>
            </a:fld>
            <a:endParaRPr lang="en-US"/>
          </a:p>
        </p:txBody>
      </p:sp>
    </p:spTree>
    <p:extLst>
      <p:ext uri="{BB962C8B-B14F-4D97-AF65-F5344CB8AC3E}">
        <p14:creationId xmlns:p14="http://schemas.microsoft.com/office/powerpoint/2010/main" val="357726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Plan Wall overlay</a:t>
            </a:r>
          </a:p>
        </p:txBody>
      </p:sp>
      <p:sp>
        <p:nvSpPr>
          <p:cNvPr id="4" name="Slide Number Placeholder 3"/>
          <p:cNvSpPr>
            <a:spLocks noGrp="1"/>
          </p:cNvSpPr>
          <p:nvPr>
            <p:ph type="sldNum" sz="quarter" idx="10"/>
          </p:nvPr>
        </p:nvSpPr>
        <p:spPr/>
        <p:txBody>
          <a:bodyPr/>
          <a:lstStyle/>
          <a:p>
            <a:fld id="{D1D74727-3184-43DE-A812-1CFB238E2EF2}" type="slidenum">
              <a:rPr lang="en-US" smtClean="0"/>
              <a:t>5</a:t>
            </a:fld>
            <a:endParaRPr lang="en-US"/>
          </a:p>
        </p:txBody>
      </p:sp>
    </p:spTree>
    <p:extLst>
      <p:ext uri="{BB962C8B-B14F-4D97-AF65-F5344CB8AC3E}">
        <p14:creationId xmlns:p14="http://schemas.microsoft.com/office/powerpoint/2010/main" val="317684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C7CAF-2E06-49F2-8789-3EE53FCC028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310302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C7CAF-2E06-49F2-8789-3EE53FCC028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219954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C7CAF-2E06-49F2-8789-3EE53FCC028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34670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C7CAF-2E06-49F2-8789-3EE53FCC028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53785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FC7CAF-2E06-49F2-8789-3EE53FCC028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227985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C7CAF-2E06-49F2-8789-3EE53FCC028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24238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C7CAF-2E06-49F2-8789-3EE53FCC028D}"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258756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C7CAF-2E06-49F2-8789-3EE53FCC028D}"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398414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C7CAF-2E06-49F2-8789-3EE53FCC028D}"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175496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FC7CAF-2E06-49F2-8789-3EE53FCC028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99698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FC7CAF-2E06-49F2-8789-3EE53FCC028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68EE0-0E41-4DF8-A57F-9699AD3C7146}" type="slidenum">
              <a:rPr lang="en-US" smtClean="0"/>
              <a:t>‹#›</a:t>
            </a:fld>
            <a:endParaRPr lang="en-US"/>
          </a:p>
        </p:txBody>
      </p:sp>
    </p:spTree>
    <p:extLst>
      <p:ext uri="{BB962C8B-B14F-4D97-AF65-F5344CB8AC3E}">
        <p14:creationId xmlns:p14="http://schemas.microsoft.com/office/powerpoint/2010/main" val="253458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C7CAF-2E06-49F2-8789-3EE53FCC028D}" type="datetimeFigureOut">
              <a:rPr lang="en-US" smtClean="0"/>
              <a:t>6/29/2016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68EE0-0E41-4DF8-A57F-9699AD3C7146}" type="slidenum">
              <a:rPr lang="en-US" smtClean="0"/>
              <a:t>‹#›</a:t>
            </a:fld>
            <a:endParaRPr lang="en-US"/>
          </a:p>
        </p:txBody>
      </p:sp>
    </p:spTree>
    <p:extLst>
      <p:ext uri="{BB962C8B-B14F-4D97-AF65-F5344CB8AC3E}">
        <p14:creationId xmlns:p14="http://schemas.microsoft.com/office/powerpoint/2010/main" val="147269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acmenewsnow.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73274" y="2974570"/>
            <a:ext cx="2556387" cy="2479213"/>
          </a:xfrm>
          <a:prstGeom prst="roundRect">
            <a:avLst/>
          </a:prstGeom>
          <a:solidFill>
            <a:schemeClr val="bg1"/>
          </a:solidFill>
          <a:ln>
            <a:solidFill>
              <a:schemeClr val="bg1">
                <a:lumMod val="6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58174" y="2965889"/>
            <a:ext cx="2556387" cy="2479213"/>
          </a:xfrm>
          <a:prstGeom prst="roundRect">
            <a:avLst/>
          </a:prstGeom>
          <a:solidFill>
            <a:schemeClr val="bg1"/>
          </a:solidFill>
          <a:ln>
            <a:solidFill>
              <a:schemeClr val="bg1">
                <a:lumMod val="6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803294" y="3140897"/>
            <a:ext cx="1729812" cy="1442573"/>
          </a:xfrm>
          <a:prstGeom prst="rect">
            <a:avLst/>
          </a:prstGeom>
        </p:spPr>
      </p:pic>
      <p:sp>
        <p:nvSpPr>
          <p:cNvPr id="23" name="TextBox 22"/>
          <p:cNvSpPr txBox="1"/>
          <p:nvPr/>
        </p:nvSpPr>
        <p:spPr>
          <a:xfrm>
            <a:off x="228824" y="4697888"/>
            <a:ext cx="2723744" cy="707886"/>
          </a:xfrm>
          <a:prstGeom prst="rect">
            <a:avLst/>
          </a:prstGeom>
          <a:noFill/>
        </p:spPr>
        <p:txBody>
          <a:bodyPr wrap="square" rtlCol="0">
            <a:spAutoFit/>
          </a:bodyPr>
          <a:lstStyle/>
          <a:p>
            <a:pPr algn="ctr"/>
            <a:r>
              <a:rPr lang="en-US" sz="1400" dirty="0">
                <a:solidFill>
                  <a:srgbClr val="002060"/>
                </a:solidFill>
                <a:latin typeface="Arial" panose="020B0604020202020204" pitchFamily="34" charset="0"/>
                <a:cs typeface="Arial" panose="020B0604020202020204" pitchFamily="34" charset="0"/>
              </a:rPr>
              <a:t>Digital Only Access</a:t>
            </a:r>
          </a:p>
          <a:p>
            <a:pPr algn="ctr"/>
            <a:r>
              <a:rPr lang="en-US" sz="1400" dirty="0">
                <a:solidFill>
                  <a:srgbClr val="002060"/>
                </a:solidFill>
                <a:latin typeface="Arial" panose="020B0604020202020204" pitchFamily="34" charset="0"/>
                <a:cs typeface="Arial" panose="020B0604020202020204" pitchFamily="34" charset="0"/>
              </a:rPr>
              <a:t>$9.99 a month</a:t>
            </a:r>
          </a:p>
          <a:p>
            <a:pPr algn="ctr"/>
            <a:r>
              <a:rPr lang="en-US" sz="1200" u="sng" dirty="0">
                <a:solidFill>
                  <a:srgbClr val="002060"/>
                </a:solidFill>
                <a:latin typeface="Arial" panose="020B0604020202020204" pitchFamily="34" charset="0"/>
                <a:cs typeface="Arial" panose="020B0604020202020204" pitchFamily="34" charset="0"/>
              </a:rPr>
              <a:t>Plan details</a:t>
            </a:r>
          </a:p>
        </p:txBody>
      </p:sp>
      <p:pic>
        <p:nvPicPr>
          <p:cNvPr id="24" name="Picture 23"/>
          <p:cNvPicPr>
            <a:picLocks noChangeAspect="1"/>
          </p:cNvPicPr>
          <p:nvPr/>
        </p:nvPicPr>
        <p:blipFill>
          <a:blip r:embed="rId4"/>
          <a:stretch>
            <a:fillRect/>
          </a:stretch>
        </p:blipFill>
        <p:spPr>
          <a:xfrm>
            <a:off x="3452067" y="3143402"/>
            <a:ext cx="2198799" cy="1447870"/>
          </a:xfrm>
          <a:prstGeom prst="rect">
            <a:avLst/>
          </a:prstGeom>
        </p:spPr>
      </p:pic>
      <p:sp>
        <p:nvSpPr>
          <p:cNvPr id="26" name="TextBox 25"/>
          <p:cNvSpPr txBox="1"/>
          <p:nvPr/>
        </p:nvSpPr>
        <p:spPr>
          <a:xfrm>
            <a:off x="3201350" y="4723609"/>
            <a:ext cx="2723744" cy="954107"/>
          </a:xfrm>
          <a:prstGeom prst="rect">
            <a:avLst/>
          </a:prstGeom>
          <a:noFill/>
        </p:spPr>
        <p:txBody>
          <a:bodyPr wrap="square" rtlCol="0">
            <a:spAutoFit/>
          </a:bodyPr>
          <a:lstStyle/>
          <a:p>
            <a:pPr algn="ctr"/>
            <a:r>
              <a:rPr lang="en-US" sz="1400" dirty="0">
                <a:solidFill>
                  <a:srgbClr val="002060"/>
                </a:solidFill>
                <a:latin typeface="Arial" panose="020B0604020202020204" pitchFamily="34" charset="0"/>
                <a:cs typeface="Arial" panose="020B0604020202020204" pitchFamily="34" charset="0"/>
              </a:rPr>
              <a:t>Print + Digital Access</a:t>
            </a:r>
          </a:p>
          <a:p>
            <a:pPr algn="ctr"/>
            <a:r>
              <a:rPr lang="en-US" sz="1400" dirty="0">
                <a:solidFill>
                  <a:srgbClr val="002060"/>
                </a:solidFill>
                <a:latin typeface="Arial" panose="020B0604020202020204" pitchFamily="34" charset="0"/>
                <a:cs typeface="Arial" panose="020B0604020202020204" pitchFamily="34" charset="0"/>
              </a:rPr>
              <a:t>$19.99 a month</a:t>
            </a:r>
          </a:p>
          <a:p>
            <a:pPr algn="ctr"/>
            <a:r>
              <a:rPr lang="en-US" sz="1200" u="sng" dirty="0">
                <a:solidFill>
                  <a:srgbClr val="002060"/>
                </a:solidFill>
                <a:latin typeface="Arial" panose="020B0604020202020204" pitchFamily="34" charset="0"/>
                <a:cs typeface="Arial" panose="020B0604020202020204" pitchFamily="34" charset="0"/>
              </a:rPr>
              <a:t>Plan details</a:t>
            </a:r>
          </a:p>
          <a:p>
            <a:pPr algn="ctr"/>
            <a:endParaRPr lang="en-US" sz="1400" dirty="0">
              <a:solidFill>
                <a:srgbClr val="002060"/>
              </a:solidFill>
              <a:latin typeface="Arial" panose="020B0604020202020204" pitchFamily="34" charset="0"/>
              <a:cs typeface="Arial" panose="020B0604020202020204" pitchFamily="34" charset="0"/>
            </a:endParaRPr>
          </a:p>
        </p:txBody>
      </p:sp>
      <p:sp>
        <p:nvSpPr>
          <p:cNvPr id="27" name="Rounded Rectangle 26"/>
          <p:cNvSpPr/>
          <p:nvPr/>
        </p:nvSpPr>
        <p:spPr>
          <a:xfrm>
            <a:off x="6158461" y="2965888"/>
            <a:ext cx="2556387" cy="2479213"/>
          </a:xfrm>
          <a:prstGeom prst="roundRect">
            <a:avLst/>
          </a:prstGeom>
          <a:solidFill>
            <a:schemeClr val="bg1"/>
          </a:solidFill>
          <a:ln>
            <a:solidFill>
              <a:schemeClr val="bg1">
                <a:lumMod val="6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latin typeface="Arial" panose="020B0604020202020204" pitchFamily="34" charset="0"/>
              <a:cs typeface="Arial" panose="020B0604020202020204" pitchFamily="34" charset="0"/>
            </a:endParaRPr>
          </a:p>
        </p:txBody>
      </p:sp>
      <p:pic>
        <p:nvPicPr>
          <p:cNvPr id="28" name="Picture 4" descr="https://c.eblastengine.com/EmailImages/17067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01" y="3403668"/>
            <a:ext cx="2303267" cy="112860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448077" y="4901357"/>
            <a:ext cx="1996513" cy="276999"/>
          </a:xfrm>
          <a:prstGeom prst="rect">
            <a:avLst/>
          </a:prstGeom>
          <a:noFill/>
          <a:ln>
            <a:solidFill>
              <a:schemeClr val="bg1"/>
            </a:solidFill>
          </a:ln>
        </p:spPr>
        <p:txBody>
          <a:bodyPr wrap="square" rtlCol="0">
            <a:spAutoFit/>
          </a:bodyPr>
          <a:lstStyle/>
          <a:p>
            <a:pPr algn="ctr"/>
            <a:endParaRPr lang="en-US" sz="1200" u="sng" dirty="0">
              <a:solidFill>
                <a:schemeClr val="accent6">
                  <a:lumMod val="50000"/>
                </a:schemeClr>
              </a:solidFill>
            </a:endParaRPr>
          </a:p>
        </p:txBody>
      </p:sp>
      <p:sp>
        <p:nvSpPr>
          <p:cNvPr id="4" name="TextBox 3"/>
          <p:cNvSpPr txBox="1"/>
          <p:nvPr/>
        </p:nvSpPr>
        <p:spPr>
          <a:xfrm>
            <a:off x="1151429" y="1576396"/>
            <a:ext cx="6961238" cy="1015663"/>
          </a:xfrm>
          <a:prstGeom prst="rect">
            <a:avLst/>
          </a:prstGeom>
          <a:noFill/>
        </p:spPr>
        <p:txBody>
          <a:bodyPr wrap="square" rtlCol="0">
            <a:spAutoFit/>
          </a:bodyPr>
          <a:lstStyle/>
          <a:p>
            <a:pPr algn="ctr"/>
            <a:r>
              <a:rPr lang="en-US" sz="2400" b="1" dirty="0"/>
              <a:t>Become a Subscriber!</a:t>
            </a:r>
          </a:p>
          <a:p>
            <a:pPr algn="ctr"/>
            <a:r>
              <a:rPr lang="en-US" dirty="0"/>
              <a:t>You have read your 10 free articles for the month. Select a plan below to start your subscription today.</a:t>
            </a:r>
          </a:p>
        </p:txBody>
      </p:sp>
      <p:sp>
        <p:nvSpPr>
          <p:cNvPr id="5" name="Rectangle 4"/>
          <p:cNvSpPr/>
          <p:nvPr/>
        </p:nvSpPr>
        <p:spPr>
          <a:xfrm>
            <a:off x="5517053" y="281929"/>
            <a:ext cx="3225843" cy="856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Already a subscriber? </a:t>
            </a:r>
            <a:r>
              <a:rPr lang="en-US" sz="1400" b="1" u="sng" dirty="0">
                <a:solidFill>
                  <a:schemeClr val="tx1"/>
                </a:solidFill>
              </a:rPr>
              <a:t>Log in</a:t>
            </a:r>
          </a:p>
          <a:p>
            <a:r>
              <a:rPr lang="en-US" sz="1400" dirty="0">
                <a:solidFill>
                  <a:schemeClr val="tx1"/>
                </a:solidFill>
              </a:rPr>
              <a:t>Have a print subscription? </a:t>
            </a:r>
            <a:r>
              <a:rPr lang="en-US" sz="1400" u="sng" dirty="0">
                <a:solidFill>
                  <a:schemeClr val="tx1"/>
                </a:solidFill>
              </a:rPr>
              <a:t>Activate now</a:t>
            </a:r>
            <a:endParaRPr lang="en-US" sz="1400" dirty="0">
              <a:solidFill>
                <a:schemeClr val="tx1"/>
              </a:solidFill>
            </a:endParaRPr>
          </a:p>
        </p:txBody>
      </p:sp>
      <p:sp>
        <p:nvSpPr>
          <p:cNvPr id="7" name="TextBox 6"/>
          <p:cNvSpPr txBox="1"/>
          <p:nvPr/>
        </p:nvSpPr>
        <p:spPr>
          <a:xfrm>
            <a:off x="3095594" y="6133498"/>
            <a:ext cx="1760672" cy="276999"/>
          </a:xfrm>
          <a:prstGeom prst="rect">
            <a:avLst/>
          </a:prstGeom>
          <a:noFill/>
        </p:spPr>
        <p:txBody>
          <a:bodyPr wrap="square" rtlCol="0">
            <a:spAutoFit/>
          </a:bodyPr>
          <a:lstStyle/>
          <a:p>
            <a:r>
              <a:rPr lang="en-US" sz="1200" u="sng" dirty="0">
                <a:latin typeface="Arial" panose="020B0604020202020204" pitchFamily="34" charset="0"/>
                <a:cs typeface="Arial" panose="020B0604020202020204" pitchFamily="34" charset="0"/>
              </a:rPr>
              <a:t>Terms and condition</a:t>
            </a:r>
          </a:p>
        </p:txBody>
      </p:sp>
      <p:sp>
        <p:nvSpPr>
          <p:cNvPr id="31" name="TextBox 30"/>
          <p:cNvSpPr txBox="1"/>
          <p:nvPr/>
        </p:nvSpPr>
        <p:spPr>
          <a:xfrm>
            <a:off x="4856266" y="6133498"/>
            <a:ext cx="1760672" cy="276999"/>
          </a:xfrm>
          <a:prstGeom prst="rect">
            <a:avLst/>
          </a:prstGeom>
          <a:noFill/>
        </p:spPr>
        <p:txBody>
          <a:bodyPr wrap="square" rtlCol="0">
            <a:spAutoFit/>
          </a:bodyPr>
          <a:lstStyle/>
          <a:p>
            <a:r>
              <a:rPr lang="en-US" sz="1200" u="sng" dirty="0">
                <a:latin typeface="Arial" panose="020B0604020202020204" pitchFamily="34" charset="0"/>
                <a:cs typeface="Arial" panose="020B0604020202020204" pitchFamily="34" charset="0"/>
              </a:rPr>
              <a:t>Privacy policy</a:t>
            </a:r>
          </a:p>
        </p:txBody>
      </p:sp>
      <p:sp>
        <p:nvSpPr>
          <p:cNvPr id="8" name="TextBox 7"/>
          <p:cNvSpPr txBox="1"/>
          <p:nvPr/>
        </p:nvSpPr>
        <p:spPr>
          <a:xfrm>
            <a:off x="3735749" y="6492510"/>
            <a:ext cx="2081397" cy="276999"/>
          </a:xfrm>
          <a:prstGeom prst="rect">
            <a:avLst/>
          </a:prstGeom>
          <a:noFill/>
        </p:spPr>
        <p:txBody>
          <a:bodyPr wrap="square" rtlCol="0">
            <a:spAutoFit/>
          </a:bodyPr>
          <a:lstStyle/>
          <a:p>
            <a:r>
              <a:rPr lang="en-US" sz="1200" dirty="0"/>
              <a:t>Powered by Syncronex©</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74" y="446120"/>
            <a:ext cx="2755232" cy="528554"/>
          </a:xfrm>
          <a:prstGeom prst="rect">
            <a:avLst/>
          </a:prstGeom>
        </p:spPr>
      </p:pic>
      <p:sp>
        <p:nvSpPr>
          <p:cNvPr id="11" name="TextBox 10"/>
          <p:cNvSpPr txBox="1"/>
          <p:nvPr/>
        </p:nvSpPr>
        <p:spPr>
          <a:xfrm>
            <a:off x="6371387" y="4701188"/>
            <a:ext cx="2073203" cy="1200329"/>
          </a:xfrm>
          <a:prstGeom prst="rect">
            <a:avLst/>
          </a:prstGeom>
          <a:noFill/>
        </p:spPr>
        <p:txBody>
          <a:bodyPr wrap="square" rtlCol="0">
            <a:spAutoFit/>
          </a:bodyPr>
          <a:lstStyle/>
          <a:p>
            <a:pPr algn="ctr"/>
            <a:r>
              <a:rPr lang="en-US" sz="1400" dirty="0">
                <a:solidFill>
                  <a:srgbClr val="002060"/>
                </a:solidFill>
                <a:latin typeface="Arial" panose="020B0604020202020204" pitchFamily="34" charset="0"/>
                <a:cs typeface="Arial" panose="020B0604020202020204" pitchFamily="34" charset="0"/>
              </a:rPr>
              <a:t>Digital Only Trial</a:t>
            </a:r>
          </a:p>
          <a:p>
            <a:pPr algn="ctr"/>
            <a:r>
              <a:rPr lang="en-US" sz="1400" dirty="0">
                <a:solidFill>
                  <a:srgbClr val="002060"/>
                </a:solidFill>
                <a:latin typeface="Arial" panose="020B0604020202020204" pitchFamily="34" charset="0"/>
                <a:cs typeface="Arial" panose="020B0604020202020204" pitchFamily="34" charset="0"/>
              </a:rPr>
              <a:t>99¢ for 4 weeks*</a:t>
            </a:r>
          </a:p>
          <a:p>
            <a:pPr algn="ctr"/>
            <a:r>
              <a:rPr lang="en-US" sz="1200" u="sng" dirty="0">
                <a:solidFill>
                  <a:srgbClr val="002060"/>
                </a:solidFill>
                <a:latin typeface="Arial" panose="020B0604020202020204" pitchFamily="34" charset="0"/>
                <a:cs typeface="Arial" panose="020B0604020202020204" pitchFamily="34" charset="0"/>
              </a:rPr>
              <a:t>Plan details</a:t>
            </a:r>
          </a:p>
          <a:p>
            <a:pPr algn="ctr"/>
            <a:endParaRPr lang="en-US" sz="1400" dirty="0">
              <a:solidFill>
                <a:srgbClr val="002060"/>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058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Summing Junction 21"/>
          <p:cNvSpPr/>
          <p:nvPr/>
        </p:nvSpPr>
        <p:spPr>
          <a:xfrm>
            <a:off x="5434584" y="2842636"/>
            <a:ext cx="201168" cy="165740"/>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7" y="1"/>
            <a:ext cx="7757531" cy="6858000"/>
          </a:xfrm>
          <a:prstGeom prst="rect">
            <a:avLst/>
          </a:prstGeom>
        </p:spPr>
      </p:pic>
      <p:sp>
        <p:nvSpPr>
          <p:cNvPr id="29" name="Rectangle 28"/>
          <p:cNvSpPr/>
          <p:nvPr/>
        </p:nvSpPr>
        <p:spPr>
          <a:xfrm>
            <a:off x="-70333" y="3008376"/>
            <a:ext cx="8115300" cy="1740604"/>
          </a:xfrm>
          <a:prstGeom prst="rect">
            <a:avLst/>
          </a:prstGeom>
          <a:gradFill flip="none" rotWithShape="1">
            <a:gsLst>
              <a:gs pos="0">
                <a:schemeClr val="accent1">
                  <a:alpha val="0"/>
                  <a:lumMod val="76000"/>
                  <a:lumOff val="24000"/>
                </a:schemeClr>
              </a:gs>
              <a:gs pos="35000">
                <a:schemeClr val="accent1">
                  <a:lumMod val="0"/>
                  <a:lumOff val="100000"/>
                </a:schemeClr>
              </a:gs>
              <a:gs pos="66000">
                <a:schemeClr val="accent1">
                  <a:lumMod val="100000"/>
                </a:schemeClr>
              </a:gs>
            </a:gsLst>
            <a:path path="circle">
              <a:fillToRect l="100000" t="100000"/>
            </a:path>
            <a:tileRect r="-100000" b="-100000"/>
          </a:gra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u="sng" dirty="0"/>
          </a:p>
          <a:p>
            <a:endParaRPr lang="en-US" u="sng" dirty="0"/>
          </a:p>
          <a:p>
            <a:r>
              <a:rPr lang="en-US" sz="2400" dirty="0">
                <a:solidFill>
                  <a:schemeClr val="tx1"/>
                </a:solidFill>
                <a:latin typeface="Arial Rounded MT Bold" panose="020F0704030504030204" pitchFamily="34" charset="0"/>
              </a:rPr>
              <a:t>UNLIMTED ACCESS ONLY </a:t>
            </a:r>
            <a:r>
              <a:rPr lang="en-US" sz="2400" b="1" dirty="0">
                <a:solidFill>
                  <a:srgbClr val="C00000"/>
                </a:solidFill>
                <a:latin typeface="Arial Rounded MT Bold" panose="020F0704030504030204" pitchFamily="34" charset="0"/>
              </a:rPr>
              <a:t>99¢*</a:t>
            </a:r>
          </a:p>
          <a:p>
            <a:endParaRPr lang="en-US" sz="2000" u="sng" dirty="0">
              <a:solidFill>
                <a:schemeClr val="tx1"/>
              </a:solidFill>
              <a:latin typeface="Arial Black" panose="020B0A04020102020204" pitchFamily="34" charset="0"/>
            </a:endParaRPr>
          </a:p>
          <a:p>
            <a:r>
              <a:rPr lang="en-US" u="sng" dirty="0"/>
              <a:t>Subscribe</a:t>
            </a:r>
            <a:r>
              <a:rPr lang="en-US" dirty="0"/>
              <a:t> or </a:t>
            </a:r>
            <a:r>
              <a:rPr lang="en-US" u="sng" dirty="0"/>
              <a:t>Log in</a:t>
            </a:r>
          </a:p>
        </p:txBody>
      </p:sp>
      <p:sp>
        <p:nvSpPr>
          <p:cNvPr id="25" name="Flowchart: Summing Junction 24"/>
          <p:cNvSpPr/>
          <p:nvPr/>
        </p:nvSpPr>
        <p:spPr>
          <a:xfrm>
            <a:off x="7756043" y="3149097"/>
            <a:ext cx="202225" cy="167055"/>
          </a:xfrm>
          <a:prstGeom prst="flowChartSummingJunction">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3008376"/>
            <a:ext cx="7651574" cy="615553"/>
          </a:xfrm>
          <a:prstGeom prst="rect">
            <a:avLst/>
          </a:prstGeom>
          <a:noFill/>
        </p:spPr>
        <p:txBody>
          <a:bodyPr wrap="square" rtlCol="0">
            <a:spAutoFit/>
          </a:bodyPr>
          <a:lstStyle/>
          <a:p>
            <a:r>
              <a:rPr lang="en-US" b="1" dirty="0">
                <a:solidFill>
                  <a:schemeClr val="lt1"/>
                </a:solidFill>
                <a:latin typeface="Arial" panose="020B0604020202020204" pitchFamily="34" charset="0"/>
                <a:cs typeface="Arial" panose="020B0604020202020204" pitchFamily="34" charset="0"/>
              </a:rPr>
              <a:t>You have Read 9 out of 10 Free Articles. </a:t>
            </a:r>
          </a:p>
          <a:p>
            <a:endParaRPr lang="en-US" sz="1600" b="1" dirty="0">
              <a:solidFill>
                <a:schemeClr val="lt1"/>
              </a:solidFill>
              <a:latin typeface="Arial" panose="020B0604020202020204" pitchFamily="34" charset="0"/>
              <a:cs typeface="Arial" panose="020B0604020202020204" pitchFamily="34" charset="0"/>
            </a:endParaRPr>
          </a:p>
        </p:txBody>
      </p:sp>
      <p:sp>
        <p:nvSpPr>
          <p:cNvPr id="2" name="TextBox 1"/>
          <p:cNvSpPr txBox="1"/>
          <p:nvPr/>
        </p:nvSpPr>
        <p:spPr>
          <a:xfrm>
            <a:off x="2174457" y="4047955"/>
            <a:ext cx="3260127" cy="276999"/>
          </a:xfrm>
          <a:prstGeom prst="rect">
            <a:avLst/>
          </a:prstGeom>
          <a:noFill/>
        </p:spPr>
        <p:txBody>
          <a:bodyPr wrap="square" rtlCol="0">
            <a:spAutoFit/>
          </a:bodyPr>
          <a:lstStyle/>
          <a:p>
            <a:r>
              <a:rPr lang="en-US" sz="1200" dirty="0"/>
              <a:t>*for the first 4 weeks then $9.99/</a:t>
            </a:r>
            <a:r>
              <a:rPr lang="en-US" sz="1200" dirty="0" err="1"/>
              <a:t>mo</a:t>
            </a:r>
            <a:endParaRPr lang="en-US" sz="1200" dirty="0"/>
          </a:p>
        </p:txBody>
      </p:sp>
      <p:sp>
        <p:nvSpPr>
          <p:cNvPr id="9" name="TextBox 8"/>
          <p:cNvSpPr txBox="1"/>
          <p:nvPr/>
        </p:nvSpPr>
        <p:spPr>
          <a:xfrm>
            <a:off x="2946618" y="4471981"/>
            <a:ext cx="2081397" cy="261610"/>
          </a:xfrm>
          <a:prstGeom prst="rect">
            <a:avLst/>
          </a:prstGeom>
          <a:noFill/>
        </p:spPr>
        <p:txBody>
          <a:bodyPr wrap="square" rtlCol="0">
            <a:spAutoFit/>
          </a:bodyPr>
          <a:lstStyle/>
          <a:p>
            <a:r>
              <a:rPr lang="en-US" sz="1100" dirty="0"/>
              <a:t>Powered by Syncronex©</a:t>
            </a:r>
          </a:p>
        </p:txBody>
      </p:sp>
    </p:spTree>
    <p:extLst>
      <p:ext uri="{BB962C8B-B14F-4D97-AF65-F5344CB8AC3E}">
        <p14:creationId xmlns:p14="http://schemas.microsoft.com/office/powerpoint/2010/main" val="400074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Summing Junction 21"/>
          <p:cNvSpPr/>
          <p:nvPr/>
        </p:nvSpPr>
        <p:spPr>
          <a:xfrm>
            <a:off x="5434584" y="2842636"/>
            <a:ext cx="201168" cy="165740"/>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7" y="1"/>
            <a:ext cx="7757531" cy="6858000"/>
          </a:xfrm>
          <a:prstGeom prst="rect">
            <a:avLst/>
          </a:prstGeom>
        </p:spPr>
      </p:pic>
      <p:sp>
        <p:nvSpPr>
          <p:cNvPr id="29" name="Rectangle 28"/>
          <p:cNvSpPr/>
          <p:nvPr/>
        </p:nvSpPr>
        <p:spPr>
          <a:xfrm>
            <a:off x="0" y="2967672"/>
            <a:ext cx="7918703" cy="2340864"/>
          </a:xfrm>
          <a:prstGeom prst="rect">
            <a:avLst/>
          </a:prstGeom>
          <a:gradFill flip="none" rotWithShape="1">
            <a:gsLst>
              <a:gs pos="0">
                <a:schemeClr val="accent1">
                  <a:alpha val="0"/>
                </a:schemeClr>
              </a:gs>
              <a:gs pos="60000">
                <a:schemeClr val="accent3">
                  <a:lumMod val="95000"/>
                  <a:lumOff val="5000"/>
                </a:schemeClr>
              </a:gs>
              <a:gs pos="100000">
                <a:schemeClr val="accent3">
                  <a:lumMod val="60000"/>
                </a:schemeClr>
              </a:gs>
            </a:gsLst>
            <a:path path="circle">
              <a:fillToRect l="100000" t="100000"/>
            </a:path>
            <a:tileRect r="-100000" b="-100000"/>
          </a:gra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u="sng" dirty="0">
                <a:solidFill>
                  <a:schemeClr val="tx1"/>
                </a:solidFill>
                <a:latin typeface="Arial" panose="020B0604020202020204" pitchFamily="34" charset="0"/>
                <a:cs typeface="Arial" panose="020B0604020202020204" pitchFamily="34" charset="0"/>
              </a:rPr>
              <a:t>Subscribe</a:t>
            </a:r>
            <a:r>
              <a:rPr lang="en-US"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or</a:t>
            </a:r>
            <a:r>
              <a:rPr lang="en-US" dirty="0">
                <a:solidFill>
                  <a:schemeClr val="tx1"/>
                </a:solidFill>
                <a:latin typeface="Arial" panose="020B0604020202020204" pitchFamily="34" charset="0"/>
                <a:cs typeface="Arial" panose="020B0604020202020204" pitchFamily="34" charset="0"/>
              </a:rPr>
              <a:t> </a:t>
            </a:r>
            <a:r>
              <a:rPr lang="en-US" sz="1600" u="sng" dirty="0">
                <a:solidFill>
                  <a:schemeClr val="tx1"/>
                </a:solidFill>
                <a:latin typeface="Arial" panose="020B0604020202020204" pitchFamily="34" charset="0"/>
                <a:cs typeface="Arial" panose="020B0604020202020204" pitchFamily="34" charset="0"/>
              </a:rPr>
              <a:t>Log in</a:t>
            </a:r>
            <a:endParaRPr lang="en-US" u="sng"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47554" y="4772915"/>
            <a:ext cx="1828800" cy="274320"/>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5006" y="4475357"/>
            <a:ext cx="1764792"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Email</a:t>
            </a:r>
            <a:r>
              <a:rPr lang="en-US" sz="1400" dirty="0"/>
              <a:t> </a:t>
            </a:r>
            <a:r>
              <a:rPr lang="en-US" sz="1400" dirty="0">
                <a:solidFill>
                  <a:schemeClr val="bg1"/>
                </a:solidFill>
                <a:latin typeface="Arial" panose="020B0604020202020204" pitchFamily="34" charset="0"/>
                <a:cs typeface="Arial" panose="020B0604020202020204" pitchFamily="34" charset="0"/>
              </a:rPr>
              <a:t>Address</a:t>
            </a:r>
          </a:p>
        </p:txBody>
      </p:sp>
      <p:sp>
        <p:nvSpPr>
          <p:cNvPr id="35" name="Rectangle 34"/>
          <p:cNvSpPr/>
          <p:nvPr/>
        </p:nvSpPr>
        <p:spPr>
          <a:xfrm>
            <a:off x="2056511" y="4772915"/>
            <a:ext cx="182880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056511" y="4475357"/>
            <a:ext cx="15865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Password</a:t>
            </a:r>
          </a:p>
        </p:txBody>
      </p:sp>
      <p:sp>
        <p:nvSpPr>
          <p:cNvPr id="32" name="TextBox 31"/>
          <p:cNvSpPr txBox="1"/>
          <p:nvPr/>
        </p:nvSpPr>
        <p:spPr>
          <a:xfrm>
            <a:off x="0" y="3212460"/>
            <a:ext cx="4828032" cy="861774"/>
          </a:xfrm>
          <a:prstGeom prst="rect">
            <a:avLst/>
          </a:prstGeom>
          <a:noFill/>
        </p:spPr>
        <p:txBody>
          <a:bodyPr wrap="square" rtlCol="0">
            <a:spAutoFit/>
          </a:bodyPr>
          <a:lstStyle/>
          <a:p>
            <a:r>
              <a:rPr lang="en-US" b="1" dirty="0">
                <a:solidFill>
                  <a:schemeClr val="lt1"/>
                </a:solidFill>
                <a:latin typeface="Arial" panose="020B0604020202020204" pitchFamily="34" charset="0"/>
                <a:cs typeface="Arial" panose="020B0604020202020204" pitchFamily="34" charset="0"/>
              </a:rPr>
              <a:t>You have Read 9 out of 10 Free Articles. </a:t>
            </a:r>
          </a:p>
          <a:p>
            <a:endParaRPr lang="en-US" sz="1600" b="1" dirty="0">
              <a:solidFill>
                <a:schemeClr val="lt1"/>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To continue reading without interruption</a:t>
            </a:r>
          </a:p>
        </p:txBody>
      </p:sp>
      <p:sp>
        <p:nvSpPr>
          <p:cNvPr id="38" name="Flowchart: Summing Junction 37"/>
          <p:cNvSpPr/>
          <p:nvPr/>
        </p:nvSpPr>
        <p:spPr>
          <a:xfrm>
            <a:off x="7608271" y="3042392"/>
            <a:ext cx="202225" cy="167055"/>
          </a:xfrm>
          <a:prstGeom prst="flowChartSummingJunction">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8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09863" y="-1028700"/>
            <a:ext cx="14563725" cy="8188257"/>
          </a:xfrm>
          <a:prstGeom prst="rect">
            <a:avLst/>
          </a:prstGeom>
        </p:spPr>
      </p:pic>
      <p:sp>
        <p:nvSpPr>
          <p:cNvPr id="6" name="Flowchart: Summing Junction 5"/>
          <p:cNvSpPr/>
          <p:nvPr/>
        </p:nvSpPr>
        <p:spPr>
          <a:xfrm>
            <a:off x="8230843" y="649388"/>
            <a:ext cx="164127" cy="167735"/>
          </a:xfrm>
          <a:prstGeom prst="flowChartSummingJunction">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1628" y="3891063"/>
            <a:ext cx="6322978" cy="3268494"/>
          </a:xfrm>
          <a:prstGeom prst="rect">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Digital</a:t>
            </a:r>
          </a:p>
        </p:txBody>
      </p:sp>
      <p:sp>
        <p:nvSpPr>
          <p:cNvPr id="9" name="TextBox 8"/>
          <p:cNvSpPr txBox="1"/>
          <p:nvPr/>
        </p:nvSpPr>
        <p:spPr>
          <a:xfrm>
            <a:off x="-107005" y="4309353"/>
            <a:ext cx="4250988" cy="101566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You have read 10 free articles this month. </a:t>
            </a:r>
          </a:p>
          <a:p>
            <a:endParaRPr lang="en-US" sz="16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continue reading this article and more, subscribe now. Try it for only </a:t>
            </a:r>
            <a:r>
              <a:rPr lang="en-US" sz="1400" b="1" dirty="0">
                <a:solidFill>
                  <a:srgbClr val="C00000"/>
                </a:solidFill>
                <a:latin typeface="Arial" panose="020B0604020202020204" pitchFamily="34" charset="0"/>
                <a:cs typeface="Arial" panose="020B0604020202020204" pitchFamily="34" charset="0"/>
              </a:rPr>
              <a:t>99¢ for 4 weeks.</a:t>
            </a:r>
            <a:endParaRPr lang="en-US" sz="1400" b="1" dirty="0">
              <a:latin typeface="Arial" panose="020B0604020202020204" pitchFamily="34" charset="0"/>
              <a:cs typeface="Arial" panose="020B0604020202020204" pitchFamily="34" charset="0"/>
            </a:endParaRPr>
          </a:p>
        </p:txBody>
      </p:sp>
      <p:sp>
        <p:nvSpPr>
          <p:cNvPr id="10" name="Rounded Rectangle 9"/>
          <p:cNvSpPr/>
          <p:nvPr/>
        </p:nvSpPr>
        <p:spPr>
          <a:xfrm>
            <a:off x="17897" y="5948464"/>
            <a:ext cx="1431523" cy="35992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See my options</a:t>
            </a:r>
          </a:p>
        </p:txBody>
      </p:sp>
      <p:sp>
        <p:nvSpPr>
          <p:cNvPr id="11" name="Rounded Rectangle 10"/>
          <p:cNvSpPr/>
          <p:nvPr/>
        </p:nvSpPr>
        <p:spPr>
          <a:xfrm>
            <a:off x="1661870" y="5948464"/>
            <a:ext cx="1166117" cy="359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Log in</a:t>
            </a:r>
          </a:p>
        </p:txBody>
      </p:sp>
      <p:sp>
        <p:nvSpPr>
          <p:cNvPr id="12" name="TextBox 11"/>
          <p:cNvSpPr txBox="1"/>
          <p:nvPr/>
        </p:nvSpPr>
        <p:spPr>
          <a:xfrm>
            <a:off x="244571" y="6585588"/>
            <a:ext cx="2409698"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Print subscriber? </a:t>
            </a:r>
            <a:r>
              <a:rPr lang="en-US" sz="1050" u="sng" dirty="0">
                <a:latin typeface="Arial" panose="020B0604020202020204" pitchFamily="34" charset="0"/>
                <a:cs typeface="Arial" panose="020B0604020202020204" pitchFamily="34" charset="0"/>
              </a:rPr>
              <a:t>Link your account</a:t>
            </a:r>
            <a:endParaRPr lang="en-US" sz="105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0435" y="5048654"/>
            <a:ext cx="2402356" cy="1722489"/>
          </a:xfrm>
          <a:prstGeom prst="rect">
            <a:avLst/>
          </a:prstGeom>
        </p:spPr>
      </p:pic>
      <p:sp>
        <p:nvSpPr>
          <p:cNvPr id="14" name="TextBox 13"/>
          <p:cNvSpPr txBox="1"/>
          <p:nvPr/>
        </p:nvSpPr>
        <p:spPr>
          <a:xfrm>
            <a:off x="572872" y="6862788"/>
            <a:ext cx="2081397" cy="261610"/>
          </a:xfrm>
          <a:prstGeom prst="rect">
            <a:avLst/>
          </a:prstGeom>
          <a:noFill/>
        </p:spPr>
        <p:txBody>
          <a:bodyPr wrap="square" rtlCol="0">
            <a:spAutoFit/>
          </a:bodyPr>
          <a:lstStyle/>
          <a:p>
            <a:r>
              <a:rPr lang="en-US" sz="1100" dirty="0"/>
              <a:t>Powered by Syncronex©</a:t>
            </a:r>
          </a:p>
        </p:txBody>
      </p:sp>
    </p:spTree>
    <p:extLst>
      <p:ext uri="{BB962C8B-B14F-4D97-AF65-F5344CB8AC3E}">
        <p14:creationId xmlns:p14="http://schemas.microsoft.com/office/powerpoint/2010/main" val="124306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6051" y="1830644"/>
            <a:ext cx="7175090" cy="3502742"/>
          </a:xfrm>
          <a:prstGeom prst="rect">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a:latin typeface="Arial" panose="020B0604020202020204" pitchFamily="34" charset="0"/>
                <a:cs typeface="Arial" panose="020B0604020202020204" pitchFamily="34" charset="0"/>
              </a:rPr>
              <a:t>Print subscriber? </a:t>
            </a:r>
            <a:r>
              <a:rPr lang="en-US" sz="1350" u="sng">
                <a:latin typeface="Arial" panose="020B0604020202020204" pitchFamily="34" charset="0"/>
                <a:cs typeface="Arial" panose="020B0604020202020204" pitchFamily="34" charset="0"/>
              </a:rPr>
              <a:t>Link your account</a:t>
            </a:r>
            <a:endParaRPr lang="en-US" sz="135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867" y="2016711"/>
            <a:ext cx="2288809" cy="439077"/>
          </a:xfrm>
          <a:prstGeom prst="rect">
            <a:avLst/>
          </a:prstGeom>
        </p:spPr>
      </p:pic>
      <p:sp>
        <p:nvSpPr>
          <p:cNvPr id="10" name="TextBox 9"/>
          <p:cNvSpPr txBox="1"/>
          <p:nvPr/>
        </p:nvSpPr>
        <p:spPr>
          <a:xfrm>
            <a:off x="516662" y="2582959"/>
            <a:ext cx="376083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Thank you for reading!</a:t>
            </a:r>
          </a:p>
        </p:txBody>
      </p:sp>
      <p:sp>
        <p:nvSpPr>
          <p:cNvPr id="11" name="TextBox 10"/>
          <p:cNvSpPr txBox="1"/>
          <p:nvPr/>
        </p:nvSpPr>
        <p:spPr>
          <a:xfrm>
            <a:off x="1190867" y="2911261"/>
            <a:ext cx="3760839" cy="1938992"/>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We hope you enjoyed reading your free articles. </a:t>
            </a:r>
          </a:p>
          <a:p>
            <a:r>
              <a:rPr lang="en-US" sz="1050" dirty="0">
                <a:latin typeface="Arial" panose="020B0604020202020204" pitchFamily="34" charset="0"/>
                <a:cs typeface="Arial" panose="020B0604020202020204" pitchFamily="34" charset="0"/>
              </a:rPr>
              <a:t>Click below to select a plan that’s perfect for you. </a:t>
            </a:r>
          </a:p>
          <a:p>
            <a:endParaRPr lang="en-US" sz="105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Benefits include:</a:t>
            </a:r>
          </a:p>
          <a:p>
            <a:endParaRPr lang="en-US" sz="1050" dirty="0">
              <a:latin typeface="Arial" panose="020B0604020202020204" pitchFamily="34" charset="0"/>
              <a:cs typeface="Arial" panose="020B0604020202020204" pitchFamily="34" charset="0"/>
            </a:endParaRPr>
          </a:p>
          <a:p>
            <a:pPr marL="214313" indent="-214313">
              <a:buFontTx/>
              <a:buChar char="-"/>
            </a:pPr>
            <a:r>
              <a:rPr lang="en-US" sz="1050" dirty="0">
                <a:latin typeface="Arial" panose="020B0604020202020204" pitchFamily="34" charset="0"/>
                <a:cs typeface="Arial" panose="020B0604020202020204" pitchFamily="34" charset="0"/>
              </a:rPr>
              <a:t>Unlimited Access to </a:t>
            </a:r>
            <a:r>
              <a:rPr lang="en-US" sz="1050" dirty="0">
                <a:latin typeface="Arial" panose="020B0604020202020204" pitchFamily="34" charset="0"/>
                <a:cs typeface="Arial" panose="020B0604020202020204" pitchFamily="34" charset="0"/>
                <a:hlinkClick r:id="rId4"/>
              </a:rPr>
              <a:t>www.acmenewsnow.com</a:t>
            </a:r>
            <a:endParaRPr lang="en-US" sz="1050" dirty="0">
              <a:latin typeface="Arial" panose="020B0604020202020204" pitchFamily="34" charset="0"/>
              <a:cs typeface="Arial" panose="020B0604020202020204" pitchFamily="34" charset="0"/>
            </a:endParaRPr>
          </a:p>
          <a:p>
            <a:pPr marL="214313" indent="-214313">
              <a:buFontTx/>
              <a:buChar char="-"/>
            </a:pPr>
            <a:r>
              <a:rPr lang="en-US" sz="1050" dirty="0">
                <a:latin typeface="Arial" panose="020B0604020202020204" pitchFamily="34" charset="0"/>
                <a:cs typeface="Arial" panose="020B0604020202020204" pitchFamily="34" charset="0"/>
              </a:rPr>
              <a:t>Access to the E-edition</a:t>
            </a:r>
          </a:p>
          <a:p>
            <a:pPr marL="214313" indent="-214313">
              <a:buFontTx/>
              <a:buChar char="-"/>
            </a:pPr>
            <a:r>
              <a:rPr lang="en-US" sz="1050" dirty="0">
                <a:latin typeface="Arial" panose="020B0604020202020204" pitchFamily="34" charset="0"/>
                <a:cs typeface="Arial" panose="020B0604020202020204" pitchFamily="34" charset="0"/>
              </a:rPr>
              <a:t>Access to </a:t>
            </a:r>
            <a:r>
              <a:rPr lang="en-US" sz="1050" dirty="0" err="1">
                <a:latin typeface="Arial" panose="020B0604020202020204" pitchFamily="34" charset="0"/>
                <a:cs typeface="Arial" panose="020B0604020202020204" pitchFamily="34" charset="0"/>
              </a:rPr>
              <a:t>iphone</a:t>
            </a:r>
            <a:r>
              <a:rPr lang="en-US" sz="1050" dirty="0">
                <a:latin typeface="Arial" panose="020B0604020202020204" pitchFamily="34" charset="0"/>
                <a:cs typeface="Arial" panose="020B0604020202020204" pitchFamily="34" charset="0"/>
              </a:rPr>
              <a:t> and Android Mobile Apps</a:t>
            </a:r>
          </a:p>
          <a:p>
            <a:pPr marL="214313" indent="-214313">
              <a:buFontTx/>
              <a:buChar char="-"/>
            </a:pPr>
            <a:r>
              <a:rPr lang="en-US" sz="1050" dirty="0">
                <a:latin typeface="Arial" panose="020B0604020202020204" pitchFamily="34" charset="0"/>
                <a:cs typeface="Arial" panose="020B0604020202020204" pitchFamily="34" charset="0"/>
              </a:rPr>
              <a:t>Monthly and Yearly Subscription options. Cancel at anytime!</a:t>
            </a:r>
          </a:p>
          <a:p>
            <a:pPr marL="214313" indent="-214313">
              <a:buFontTx/>
              <a:buChar char="-"/>
            </a:pPr>
            <a:endParaRPr lang="en-US" sz="1350" dirty="0"/>
          </a:p>
        </p:txBody>
      </p:sp>
      <p:sp>
        <p:nvSpPr>
          <p:cNvPr id="12" name="Rounded Rectangle 11"/>
          <p:cNvSpPr/>
          <p:nvPr/>
        </p:nvSpPr>
        <p:spPr>
          <a:xfrm>
            <a:off x="1746830" y="4739422"/>
            <a:ext cx="1681226" cy="3807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050" b="1" dirty="0">
                <a:latin typeface="Arial" panose="020B0604020202020204" pitchFamily="34" charset="0"/>
                <a:cs typeface="Arial" panose="020B0604020202020204" pitchFamily="34" charset="0"/>
              </a:rPr>
              <a:t>See my options</a:t>
            </a:r>
          </a:p>
        </p:txBody>
      </p:sp>
      <p:pic>
        <p:nvPicPr>
          <p:cNvPr id="15" name="Picture 14"/>
          <p:cNvPicPr>
            <a:picLocks noChangeAspect="1"/>
          </p:cNvPicPr>
          <p:nvPr/>
        </p:nvPicPr>
        <p:blipFill>
          <a:blip r:embed="rId5"/>
          <a:stretch>
            <a:fillRect/>
          </a:stretch>
        </p:blipFill>
        <p:spPr>
          <a:xfrm>
            <a:off x="5469340" y="2898948"/>
            <a:ext cx="2667401" cy="1756436"/>
          </a:xfrm>
          <a:prstGeom prst="rect">
            <a:avLst/>
          </a:prstGeom>
        </p:spPr>
      </p:pic>
      <p:sp>
        <p:nvSpPr>
          <p:cNvPr id="17" name="Rectangle 16"/>
          <p:cNvSpPr/>
          <p:nvPr/>
        </p:nvSpPr>
        <p:spPr>
          <a:xfrm>
            <a:off x="5804358" y="1914899"/>
            <a:ext cx="2419382" cy="6427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Already a subscriber? </a:t>
            </a:r>
            <a:r>
              <a:rPr lang="en-US" sz="1050" b="1" u="sng" dirty="0">
                <a:solidFill>
                  <a:schemeClr val="tx1"/>
                </a:solidFill>
              </a:rPr>
              <a:t>Log in</a:t>
            </a:r>
          </a:p>
          <a:p>
            <a:r>
              <a:rPr lang="en-US" sz="1050" dirty="0">
                <a:solidFill>
                  <a:schemeClr val="tx1"/>
                </a:solidFill>
              </a:rPr>
              <a:t>Have a print subscription? </a:t>
            </a:r>
            <a:r>
              <a:rPr lang="en-US" sz="1050" u="sng" dirty="0">
                <a:solidFill>
                  <a:schemeClr val="tx1"/>
                </a:solidFill>
              </a:rPr>
              <a:t>Activate now</a:t>
            </a:r>
            <a:endParaRPr lang="en-US" sz="1050" dirty="0">
              <a:solidFill>
                <a:schemeClr val="tx1"/>
              </a:solidFill>
            </a:endParaRPr>
          </a:p>
        </p:txBody>
      </p:sp>
      <p:sp>
        <p:nvSpPr>
          <p:cNvPr id="18" name="TextBox 37"/>
          <p:cNvSpPr txBox="1"/>
          <p:nvPr/>
        </p:nvSpPr>
        <p:spPr>
          <a:xfrm>
            <a:off x="4086816" y="5128803"/>
            <a:ext cx="1561048" cy="20774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Arial" panose="020B0604020202020204" pitchFamily="34" charset="0"/>
                <a:cs typeface="Arial" panose="020B0604020202020204" pitchFamily="34" charset="0"/>
              </a:rPr>
              <a:t>Powered by Syncronex©</a:t>
            </a:r>
          </a:p>
        </p:txBody>
      </p:sp>
      <p:sp>
        <p:nvSpPr>
          <p:cNvPr id="20" name="TextBox 19"/>
          <p:cNvSpPr txBox="1"/>
          <p:nvPr/>
        </p:nvSpPr>
        <p:spPr>
          <a:xfrm>
            <a:off x="3886061" y="4955678"/>
            <a:ext cx="1583279" cy="340542"/>
          </a:xfrm>
          <a:prstGeom prst="rect">
            <a:avLst/>
          </a:prstGeom>
          <a:noFill/>
        </p:spPr>
        <p:txBody>
          <a:bodyPr wrap="square" rtlCol="0">
            <a:spAutoFit/>
          </a:bodyPr>
          <a:lstStyle/>
          <a:p>
            <a:r>
              <a:rPr lang="en-US" sz="788" dirty="0">
                <a:latin typeface="Arial" panose="020B0604020202020204" pitchFamily="34" charset="0"/>
                <a:cs typeface="Arial" panose="020B0604020202020204" pitchFamily="34" charset="0"/>
              </a:rPr>
              <a:t>Terms of use  I  Privacy policy</a:t>
            </a:r>
          </a:p>
          <a:p>
            <a:endParaRPr lang="en-US" sz="825"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807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2399</TotalTime>
  <Words>483</Words>
  <Application>Microsoft Office PowerPoint</Application>
  <PresentationFormat>On-screen Show (4:3)</PresentationFormat>
  <Paragraphs>64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Breann</dc:creator>
  <cp:lastModifiedBy>andy</cp:lastModifiedBy>
  <cp:revision>55</cp:revision>
  <dcterms:created xsi:type="dcterms:W3CDTF">2016-04-20T22:15:12Z</dcterms:created>
  <dcterms:modified xsi:type="dcterms:W3CDTF">2016-06-29T19:00:51Z</dcterms:modified>
</cp:coreProperties>
</file>