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32461200" cy="544068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180" autoAdjust="0"/>
    <p:restoredTop sz="95332" autoAdjust="0"/>
  </p:normalViewPr>
  <p:slideViewPr>
    <p:cSldViewPr snapToGrid="0" snapToObjects="1">
      <p:cViewPr>
        <p:scale>
          <a:sx n="25" d="100"/>
          <a:sy n="25" d="100"/>
        </p:scale>
        <p:origin x="696" y="34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288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066520" cy="2720340"/>
          </a:xfrm>
          <a:prstGeom prst="rect">
            <a:avLst/>
          </a:prstGeom>
        </p:spPr>
        <p:txBody>
          <a:bodyPr vert="horz" lIns="402313" tIns="201158" rIns="402313" bIns="201158" rtlCol="0"/>
          <a:lstStyle>
            <a:lvl1pPr algn="l">
              <a:defRPr sz="54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387167" y="0"/>
            <a:ext cx="14066520" cy="2720340"/>
          </a:xfrm>
          <a:prstGeom prst="rect">
            <a:avLst/>
          </a:prstGeom>
        </p:spPr>
        <p:txBody>
          <a:bodyPr vert="horz" lIns="402313" tIns="201158" rIns="402313" bIns="201158" rtlCol="0"/>
          <a:lstStyle>
            <a:lvl1pPr algn="r">
              <a:defRPr sz="5400"/>
            </a:lvl1pPr>
          </a:lstStyle>
          <a:p>
            <a:fld id="{D508C3B9-C8C7-FF4B-A89F-C8ECF40039BD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30488" y="4083050"/>
            <a:ext cx="27201812" cy="2040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02313" tIns="201158" rIns="402313" bIns="20115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46120" y="25843230"/>
            <a:ext cx="25968960" cy="24483060"/>
          </a:xfrm>
          <a:prstGeom prst="rect">
            <a:avLst/>
          </a:prstGeom>
        </p:spPr>
        <p:txBody>
          <a:bodyPr vert="horz" lIns="402313" tIns="201158" rIns="402313" bIns="2011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1677019"/>
            <a:ext cx="14066520" cy="2720340"/>
          </a:xfrm>
          <a:prstGeom prst="rect">
            <a:avLst/>
          </a:prstGeom>
        </p:spPr>
        <p:txBody>
          <a:bodyPr vert="horz" lIns="402313" tIns="201158" rIns="402313" bIns="201158" rtlCol="0" anchor="b"/>
          <a:lstStyle>
            <a:lvl1pPr algn="l">
              <a:defRPr sz="54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387167" y="51677019"/>
            <a:ext cx="14066520" cy="2720340"/>
          </a:xfrm>
          <a:prstGeom prst="rect">
            <a:avLst/>
          </a:prstGeom>
        </p:spPr>
        <p:txBody>
          <a:bodyPr vert="horz" lIns="402313" tIns="201158" rIns="402313" bIns="201158" rtlCol="0" anchor="b"/>
          <a:lstStyle>
            <a:lvl1pPr algn="r">
              <a:defRPr sz="5400"/>
            </a:lvl1pPr>
          </a:lstStyle>
          <a:p>
            <a:fld id="{12AEA38A-8C29-7D4A-B56A-051903F12A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2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EA38A-8C29-7D4A-B56A-051903F12A0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43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7EB2E-A371-994C-A83F-1C5C49F53A45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7.emf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9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emf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emf"/><Relationship Id="rId20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10.emf"/><Relationship Id="rId5" Type="http://schemas.openxmlformats.org/officeDocument/2006/relationships/image" Target="../media/image1.emf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10" Type="http://schemas.openxmlformats.org/officeDocument/2006/relationships/image" Target="../media/image3.emf"/><Relationship Id="rId19" Type="http://schemas.openxmlformats.org/officeDocument/2006/relationships/oleObject" Target="../embeddings/oleObject8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5.emf"/><Relationship Id="rId2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223606"/>
              </p:ext>
            </p:extLst>
          </p:nvPr>
        </p:nvGraphicFramePr>
        <p:xfrm>
          <a:off x="32052085" y="11043313"/>
          <a:ext cx="9496961" cy="6760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Acrobat Document" r:id="rId4" imgW="6034934" imgH="4663299" progId="AcroExch.Document.DC">
                  <p:embed/>
                </p:oleObj>
              </mc:Choice>
              <mc:Fallback>
                <p:oleObj name="Acrobat Document" r:id="rId4" imgW="6034934" imgH="466329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052085" y="11043313"/>
                        <a:ext cx="9496961" cy="67603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433807" y="17501727"/>
            <a:ext cx="4320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>
              <a:solidFill>
                <a:schemeClr val="tx1"/>
              </a:solidFill>
              <a:ea typeface="Times New Roman" charset="0"/>
              <a:cs typeface="Times New Roman" charset="0"/>
            </a:endParaRPr>
          </a:p>
        </p:txBody>
      </p:sp>
      <p:pic>
        <p:nvPicPr>
          <p:cNvPr id="17" name="Picture 16" descr="cselogo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7185" y="486030"/>
            <a:ext cx="3542499" cy="27164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69160" y="345902"/>
            <a:ext cx="317724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 err="1" smtClean="0">
                <a:latin typeface="Arial Rounded MT Bold" panose="020F0704030504030204" pitchFamily="34" charset="0"/>
                <a:ea typeface="Times New Roman" charset="0"/>
                <a:cs typeface="Times New Roman" charset="0"/>
              </a:rPr>
              <a:t>FlowQoS</a:t>
            </a:r>
            <a:r>
              <a:rPr lang="en-US" altLang="zh-CN" sz="12000" dirty="0" smtClean="0">
                <a:latin typeface="Arial Rounded MT Bold" panose="020F0704030504030204" pitchFamily="34" charset="0"/>
                <a:ea typeface="Times New Roman" charset="0"/>
                <a:cs typeface="Times New Roman" charset="0"/>
              </a:rPr>
              <a:t>:</a:t>
            </a:r>
            <a:r>
              <a:rPr lang="zh-CN" altLang="en-US" sz="12000" dirty="0" smtClean="0">
                <a:latin typeface="Arial Rounded MT Bold" panose="020F0704030504030204" pitchFamily="34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0" dirty="0" smtClean="0">
                <a:latin typeface="Arial Rounded MT Bold" panose="020F0704030504030204" pitchFamily="34" charset="0"/>
                <a:ea typeface="Times New Roman" charset="0"/>
                <a:cs typeface="Times New Roman" charset="0"/>
              </a:rPr>
              <a:t>Not</a:t>
            </a:r>
            <a:r>
              <a:rPr lang="zh-CN" altLang="en-US" sz="12000" dirty="0" smtClean="0">
                <a:latin typeface="Arial Rounded MT Bold" panose="020F0704030504030204" pitchFamily="34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0" dirty="0">
                <a:latin typeface="Arial Rounded MT Bold" panose="020F0704030504030204" pitchFamily="34" charset="0"/>
                <a:ea typeface="Times New Roman" charset="0"/>
                <a:cs typeface="Times New Roman" charset="0"/>
              </a:rPr>
              <a:t>E</a:t>
            </a:r>
            <a:r>
              <a:rPr lang="en-US" altLang="zh-CN" sz="12000" dirty="0" smtClean="0">
                <a:latin typeface="Arial Rounded MT Bold" panose="020F0704030504030204" pitchFamily="34" charset="0"/>
                <a:ea typeface="Times New Roman" charset="0"/>
                <a:cs typeface="Times New Roman" charset="0"/>
              </a:rPr>
              <a:t>very</a:t>
            </a:r>
            <a:r>
              <a:rPr lang="zh-CN" altLang="en-US" sz="12000" dirty="0" smtClean="0">
                <a:latin typeface="Arial Rounded MT Bold" panose="020F0704030504030204" pitchFamily="34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0" dirty="0" smtClean="0">
                <a:latin typeface="Arial Rounded MT Bold" panose="020F0704030504030204" pitchFamily="34" charset="0"/>
                <a:ea typeface="Times New Roman" charset="0"/>
                <a:cs typeface="Times New Roman" charset="0"/>
              </a:rPr>
              <a:t>Flow</a:t>
            </a:r>
            <a:r>
              <a:rPr lang="zh-CN" altLang="en-US" sz="12000" dirty="0" smtClean="0">
                <a:latin typeface="Arial Rounded MT Bold" panose="020F0704030504030204" pitchFamily="34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0" dirty="0" smtClean="0">
                <a:latin typeface="Arial Rounded MT Bold" panose="020F0704030504030204" pitchFamily="34" charset="0"/>
                <a:ea typeface="Times New Roman" charset="0"/>
                <a:cs typeface="Times New Roman" charset="0"/>
              </a:rPr>
              <a:t>is Born</a:t>
            </a:r>
            <a:r>
              <a:rPr lang="zh-CN" altLang="en-US" sz="12000" dirty="0" smtClean="0">
                <a:latin typeface="Arial Rounded MT Bold" panose="020F0704030504030204" pitchFamily="34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0" dirty="0" smtClean="0">
                <a:latin typeface="Arial Rounded MT Bold" panose="020F0704030504030204" pitchFamily="34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12000" dirty="0" smtClean="0">
                <a:latin typeface="Arial Rounded MT Bold" panose="020F0704030504030204" pitchFamily="34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0" dirty="0" smtClean="0">
                <a:latin typeface="Arial Rounded MT Bold" panose="020F0704030504030204" pitchFamily="34" charset="0"/>
                <a:ea typeface="Times New Roman" charset="0"/>
                <a:cs typeface="Times New Roman" charset="0"/>
              </a:rPr>
              <a:t>Same</a:t>
            </a:r>
            <a:endParaRPr lang="en-US" sz="12000" dirty="0">
              <a:latin typeface="Arial Rounded MT Bold" panose="020F0704030504030204" pitchFamily="34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8617" y="2320471"/>
            <a:ext cx="37623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ea typeface="Times New Roman" charset="0"/>
                <a:cs typeface="Times New Roman" charset="0"/>
              </a:rPr>
              <a:t>Group 20</a:t>
            </a:r>
            <a:r>
              <a:rPr lang="en-US" sz="6000" dirty="0" smtClean="0">
                <a:ea typeface="Times New Roman" charset="0"/>
                <a:cs typeface="Times New Roman" charset="0"/>
              </a:rPr>
              <a:t>: Dhruv Sharma</a:t>
            </a:r>
            <a:r>
              <a:rPr lang="en-US" altLang="zh-CN" sz="6000" dirty="0" smtClean="0">
                <a:ea typeface="Times New Roman" charset="0"/>
                <a:cs typeface="Times New Roman" charset="0"/>
              </a:rPr>
              <a:t>,</a:t>
            </a:r>
            <a:r>
              <a:rPr lang="zh-CN" altLang="en-US" sz="6000" dirty="0" smtClean="0">
                <a:ea typeface="Times New Roman" charset="0"/>
                <a:cs typeface="Times New Roman" charset="0"/>
              </a:rPr>
              <a:t> </a:t>
            </a:r>
            <a:r>
              <a:rPr lang="en-US" sz="6000" dirty="0">
                <a:ea typeface="Times New Roman" charset="0"/>
                <a:cs typeface="Times New Roman" charset="0"/>
              </a:rPr>
              <a:t>Robert </a:t>
            </a:r>
            <a:r>
              <a:rPr lang="en-US" sz="6000" dirty="0" smtClean="0">
                <a:ea typeface="Times New Roman" charset="0"/>
                <a:cs typeface="Times New Roman" charset="0"/>
              </a:rPr>
              <a:t>Jenkins</a:t>
            </a:r>
            <a:r>
              <a:rPr lang="en-US" altLang="zh-CN" sz="6000" dirty="0" smtClean="0">
                <a:ea typeface="Times New Roman" charset="0"/>
                <a:cs typeface="Times New Roman" charset="0"/>
              </a:rPr>
              <a:t>,</a:t>
            </a:r>
            <a:r>
              <a:rPr lang="zh-CN" altLang="en-US" sz="6000" dirty="0" smtClean="0">
                <a:ea typeface="Times New Roman" charset="0"/>
                <a:cs typeface="Times New Roman" charset="0"/>
              </a:rPr>
              <a:t> </a:t>
            </a:r>
            <a:r>
              <a:rPr lang="en-US" sz="6000" dirty="0">
                <a:ea typeface="Times New Roman" charset="0"/>
                <a:cs typeface="Times New Roman" charset="0"/>
              </a:rPr>
              <a:t>Frederik </a:t>
            </a:r>
            <a:r>
              <a:rPr lang="en-US" sz="6000" dirty="0" err="1" smtClean="0">
                <a:ea typeface="Times New Roman" charset="0"/>
                <a:cs typeface="Times New Roman" charset="0"/>
              </a:rPr>
              <a:t>Nygaard</a:t>
            </a:r>
            <a:r>
              <a:rPr lang="en-US" altLang="zh-CN" sz="6000" dirty="0" smtClean="0">
                <a:ea typeface="Times New Roman" charset="0"/>
                <a:cs typeface="Times New Roman" charset="0"/>
              </a:rPr>
              <a:t>,</a:t>
            </a:r>
            <a:r>
              <a:rPr lang="zh-CN" altLang="en-US" sz="6000" dirty="0" smtClean="0">
                <a:ea typeface="Times New Roman" charset="0"/>
                <a:cs typeface="Times New Roman" charset="0"/>
              </a:rPr>
              <a:t> </a:t>
            </a:r>
            <a:r>
              <a:rPr lang="en-US" altLang="zh-CN" sz="6000" dirty="0" err="1" smtClean="0">
                <a:ea typeface="Times New Roman" charset="0"/>
                <a:cs typeface="Times New Roman" charset="0"/>
              </a:rPr>
              <a:t>Feichao</a:t>
            </a:r>
            <a:r>
              <a:rPr lang="zh-CN" altLang="en-US" sz="6000" dirty="0" smtClean="0">
                <a:ea typeface="Times New Roman" charset="0"/>
                <a:cs typeface="Times New Roman" charset="0"/>
              </a:rPr>
              <a:t> </a:t>
            </a:r>
            <a:r>
              <a:rPr lang="en-US" altLang="zh-CN" sz="6000" dirty="0" smtClean="0">
                <a:ea typeface="Times New Roman" charset="0"/>
                <a:cs typeface="Times New Roman" charset="0"/>
              </a:rPr>
              <a:t>Qian</a:t>
            </a:r>
            <a:endParaRPr lang="en-US" sz="6000" dirty="0">
              <a:ea typeface="Times New Roman" charset="0"/>
              <a:cs typeface="Times New Roman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500948" y="25410859"/>
            <a:ext cx="91262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>
                <a:ea typeface="Times New Roman" charset="0"/>
                <a:cs typeface="Times New Roman" charset="0"/>
              </a:defRPr>
            </a:lvl1pPr>
          </a:lstStyle>
          <a:p>
            <a:r>
              <a:rPr lang="en-US" sz="4300" dirty="0" smtClean="0"/>
              <a:t>Efficient Bandwidth Utilization</a:t>
            </a:r>
            <a:endParaRPr lang="en-US" sz="43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33807" y="3540000"/>
            <a:ext cx="42996818" cy="0"/>
          </a:xfrm>
          <a:prstGeom prst="line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33806" y="3792244"/>
            <a:ext cx="13714724" cy="1330638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35147" y="4036633"/>
            <a:ext cx="13258094" cy="6531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127000" tIns="127000" rIns="127000" bIns="127000" rtlCol="0" anchor="ctr">
            <a:noAutofit/>
          </a:bodyPr>
          <a:lstStyle/>
          <a:p>
            <a:pPr algn="ctr"/>
            <a:r>
              <a:rPr lang="en-US" altLang="zh-CN" sz="3100" dirty="0">
                <a:solidFill>
                  <a:schemeClr val="bg1"/>
                </a:solidFill>
                <a:latin typeface="Franklin Gothic Medium"/>
                <a:cs typeface="Franklin Gothic Medium"/>
              </a:rPr>
              <a:t>Motivation</a:t>
            </a:r>
            <a:endParaRPr lang="en-US" sz="3100" dirty="0">
              <a:solidFill>
                <a:schemeClr val="bg1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2121" y="7725197"/>
            <a:ext cx="13258094" cy="6865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127000" tIns="127000" rIns="127000" bIns="127000" rtlCol="0">
            <a:noAutofit/>
          </a:bodyPr>
          <a:lstStyle>
            <a:defPPr>
              <a:defRPr lang="en-US"/>
            </a:defPPr>
            <a:lvl1pPr algn="ctr">
              <a:defRPr sz="560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altLang="zh-CN" sz="3100" dirty="0"/>
              <a:t>Solution</a:t>
            </a:r>
            <a:endParaRPr lang="en-US" sz="3100" dirty="0"/>
          </a:p>
        </p:txBody>
      </p:sp>
      <p:sp>
        <p:nvSpPr>
          <p:cNvPr id="51" name="TextBox 50"/>
          <p:cNvSpPr txBox="1"/>
          <p:nvPr/>
        </p:nvSpPr>
        <p:spPr>
          <a:xfrm>
            <a:off x="635146" y="4761135"/>
            <a:ext cx="13258094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300" dirty="0" smtClean="0">
                <a:ea typeface="Times New Roman" charset="0"/>
                <a:cs typeface="Times New Roman" charset="0"/>
              </a:rPr>
              <a:t>Traffic from one application might not share the same characteristics as the traffic from another.</a:t>
            </a:r>
            <a:endParaRPr lang="zh-CN" altLang="en-US" sz="4300" dirty="0" smtClean="0">
              <a:ea typeface="Times New Roman" charset="0"/>
              <a:cs typeface="Times New Roman" charset="0"/>
            </a:endParaRPr>
          </a:p>
          <a:p>
            <a:pPr marL="463550" indent="-4635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300" dirty="0">
                <a:ea typeface="Times New Roman" charset="0"/>
                <a:cs typeface="Times New Roman" charset="0"/>
              </a:rPr>
              <a:t>N</a:t>
            </a:r>
            <a:r>
              <a:rPr lang="en-US" sz="4300" dirty="0" smtClean="0">
                <a:ea typeface="Times New Roman" charset="0"/>
                <a:cs typeface="Times New Roman" charset="0"/>
              </a:rPr>
              <a:t>etwork devices have DSCP-based </a:t>
            </a:r>
            <a:r>
              <a:rPr lang="en-US" sz="4300" dirty="0" err="1" smtClean="0">
                <a:ea typeface="Times New Roman" charset="0"/>
                <a:cs typeface="Times New Roman" charset="0"/>
              </a:rPr>
              <a:t>QoS</a:t>
            </a:r>
            <a:r>
              <a:rPr lang="en-US" sz="4300" dirty="0" smtClean="0">
                <a:ea typeface="Times New Roman" charset="0"/>
                <a:cs typeface="Times New Roman" charset="0"/>
              </a:rPr>
              <a:t> requiring applications to set the corresponding fields in IP header.</a:t>
            </a:r>
            <a:endParaRPr lang="zh-CN" altLang="en-US" sz="4300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2121" y="8523829"/>
            <a:ext cx="1325809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4300" dirty="0" smtClean="0">
                <a:ea typeface="Times New Roman" charset="0"/>
                <a:cs typeface="Times New Roman" charset="0"/>
              </a:rPr>
              <a:t>I</a:t>
            </a:r>
            <a:r>
              <a:rPr lang="en-US" sz="4300" dirty="0" smtClean="0">
                <a:ea typeface="Times New Roman" charset="0"/>
                <a:cs typeface="Times New Roman" charset="0"/>
              </a:rPr>
              <a:t>solate different traffic using </a:t>
            </a:r>
            <a:r>
              <a:rPr lang="en-US" sz="4300" dirty="0" err="1" smtClean="0">
                <a:ea typeface="Times New Roman" charset="0"/>
                <a:cs typeface="Times New Roman" charset="0"/>
              </a:rPr>
              <a:t>OpenFlow</a:t>
            </a:r>
            <a:r>
              <a:rPr lang="en-US" sz="4300" dirty="0" smtClean="0">
                <a:ea typeface="Times New Roman" charset="0"/>
                <a:cs typeface="Times New Roman" charset="0"/>
              </a:rPr>
              <a:t> </a:t>
            </a:r>
            <a:r>
              <a:rPr lang="en-US" sz="4300" dirty="0">
                <a:ea typeface="Times New Roman" charset="0"/>
                <a:cs typeface="Times New Roman" charset="0"/>
              </a:rPr>
              <a:t>in separate </a:t>
            </a:r>
            <a:r>
              <a:rPr lang="en-US" sz="4300" dirty="0" smtClean="0">
                <a:ea typeface="Times New Roman" charset="0"/>
                <a:cs typeface="Times New Roman" charset="0"/>
              </a:rPr>
              <a:t>queues each rate limited using OVS ingress policing to it’s user-specified bandwidth share.</a:t>
            </a:r>
          </a:p>
          <a:p>
            <a:pPr marL="463550" indent="-4635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4300" dirty="0" smtClean="0">
                <a:ea typeface="Times New Roman" charset="0"/>
                <a:cs typeface="Times New Roman" charset="0"/>
              </a:rPr>
              <a:t>Use </a:t>
            </a:r>
            <a:r>
              <a:rPr lang="en-US" sz="4300" dirty="0" smtClean="0">
                <a:ea typeface="Times New Roman" charset="0"/>
                <a:cs typeface="Times New Roman" charset="0"/>
              </a:rPr>
              <a:t>Linux's </a:t>
            </a:r>
            <a:r>
              <a:rPr lang="en-US" sz="4300" dirty="0">
                <a:ea typeface="Times New Roman" charset="0"/>
                <a:cs typeface="Times New Roman" charset="0"/>
              </a:rPr>
              <a:t>advanced routing and traffic control to </a:t>
            </a:r>
            <a:r>
              <a:rPr lang="en-US" sz="4300" dirty="0" smtClean="0">
                <a:ea typeface="Times New Roman" charset="0"/>
                <a:cs typeface="Times New Roman" charset="0"/>
              </a:rPr>
              <a:t>prevent under-utili</a:t>
            </a:r>
            <a:r>
              <a:rPr lang="en-US" altLang="zh-CN" sz="4300" dirty="0" smtClean="0">
                <a:ea typeface="Times New Roman" charset="0"/>
                <a:cs typeface="Times New Roman" charset="0"/>
              </a:rPr>
              <a:t>z</a:t>
            </a:r>
            <a:r>
              <a:rPr lang="en-US" sz="4300" dirty="0" smtClean="0">
                <a:ea typeface="Times New Roman" charset="0"/>
                <a:cs typeface="Times New Roman" charset="0"/>
              </a:rPr>
              <a:t>ation </a:t>
            </a:r>
            <a:r>
              <a:rPr lang="en-US" sz="4300" dirty="0">
                <a:ea typeface="Times New Roman" charset="0"/>
                <a:cs typeface="Times New Roman" charset="0"/>
              </a:rPr>
              <a:t>of </a:t>
            </a:r>
            <a:r>
              <a:rPr lang="en-US" sz="4300" dirty="0" smtClean="0">
                <a:ea typeface="Times New Roman" charset="0"/>
                <a:cs typeface="Times New Roman" charset="0"/>
              </a:rPr>
              <a:t>available bandwidth.</a:t>
            </a:r>
            <a:endParaRPr lang="en-US" sz="4300" dirty="0">
              <a:ea typeface="Times New Roman" charset="0"/>
              <a:cs typeface="Times New Roman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21769428" y="18924104"/>
            <a:ext cx="0" cy="13079896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50902" y="18416272"/>
            <a:ext cx="206778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300" dirty="0" smtClean="0">
                <a:ea typeface="Times New Roman" charset="0"/>
                <a:cs typeface="Times New Roman" charset="0"/>
              </a:rPr>
              <a:t>Improvements</a:t>
            </a:r>
            <a:r>
              <a:rPr lang="zh-CN" altLang="en-US" sz="4300" dirty="0" smtClean="0">
                <a:ea typeface="Times New Roman" charset="0"/>
                <a:cs typeface="Times New Roman" charset="0"/>
              </a:rPr>
              <a:t> </a:t>
            </a:r>
            <a:r>
              <a:rPr lang="en-US" altLang="zh-CN" sz="4300" dirty="0" smtClean="0">
                <a:ea typeface="Times New Roman" charset="0"/>
                <a:cs typeface="Times New Roman" charset="0"/>
              </a:rPr>
              <a:t>to</a:t>
            </a:r>
            <a:r>
              <a:rPr lang="zh-CN" altLang="en-US" sz="4300" dirty="0" smtClean="0">
                <a:ea typeface="Times New Roman" charset="0"/>
                <a:cs typeface="Times New Roman" charset="0"/>
              </a:rPr>
              <a:t> </a:t>
            </a:r>
            <a:r>
              <a:rPr lang="en-US" altLang="zh-CN" sz="4300" dirty="0">
                <a:ea typeface="Times New Roman" charset="0"/>
                <a:cs typeface="Times New Roman" charset="0"/>
              </a:rPr>
              <a:t>A</a:t>
            </a:r>
            <a:r>
              <a:rPr lang="en-US" altLang="zh-CN" sz="4300" dirty="0" smtClean="0">
                <a:ea typeface="Times New Roman" charset="0"/>
                <a:cs typeface="Times New Roman" charset="0"/>
              </a:rPr>
              <a:t>pplication</a:t>
            </a:r>
            <a:r>
              <a:rPr lang="zh-CN" altLang="en-US" sz="4300" dirty="0" smtClean="0">
                <a:ea typeface="Times New Roman" charset="0"/>
                <a:cs typeface="Times New Roman" charset="0"/>
              </a:rPr>
              <a:t> </a:t>
            </a:r>
            <a:r>
              <a:rPr lang="en-US" altLang="zh-CN" sz="4300" dirty="0" smtClean="0">
                <a:ea typeface="Times New Roman" charset="0"/>
                <a:cs typeface="Times New Roman" charset="0"/>
              </a:rPr>
              <a:t>Performance using OVS-</a:t>
            </a:r>
            <a:r>
              <a:rPr lang="en-US" altLang="zh-CN" sz="4300" dirty="0" err="1" smtClean="0">
                <a:ea typeface="Times New Roman" charset="0"/>
                <a:cs typeface="Times New Roman" charset="0"/>
              </a:rPr>
              <a:t>Openflow</a:t>
            </a:r>
            <a:r>
              <a:rPr lang="en-US" altLang="zh-CN" sz="4300" dirty="0" smtClean="0">
                <a:ea typeface="Times New Roman" charset="0"/>
                <a:cs typeface="Times New Roman" charset="0"/>
              </a:rPr>
              <a:t> Classification</a:t>
            </a:r>
            <a:endParaRPr lang="en-US" sz="4300" dirty="0">
              <a:ea typeface="Times New Roman" charset="0"/>
              <a:cs typeface="Times New Roman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2403116" y="18369516"/>
            <a:ext cx="206778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300" dirty="0" smtClean="0">
                <a:ea typeface="Times New Roman" charset="0"/>
                <a:cs typeface="Times New Roman" charset="0"/>
              </a:rPr>
              <a:t>Additional Gains from using Hierarchical Token Bucket (HTB) in Linux Traffic Control</a:t>
            </a:r>
            <a:endParaRPr lang="en-US" sz="4300" dirty="0">
              <a:ea typeface="Times New Roman" charset="0"/>
              <a:cs typeface="Times New Roman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08593"/>
              </p:ext>
            </p:extLst>
          </p:nvPr>
        </p:nvGraphicFramePr>
        <p:xfrm>
          <a:off x="33500947" y="26547739"/>
          <a:ext cx="9171162" cy="5063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Acrobat Document" r:id="rId7" imgW="2742882" imgH="1919957" progId="AcroExch.Document.DC">
                  <p:embed/>
                </p:oleObj>
              </mc:Choice>
              <mc:Fallback>
                <p:oleObj name="Acrobat Document" r:id="rId7" imgW="2742882" imgH="191995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500947" y="26547739"/>
                        <a:ext cx="9171162" cy="5063128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532227"/>
              </p:ext>
            </p:extLst>
          </p:nvPr>
        </p:nvGraphicFramePr>
        <p:xfrm>
          <a:off x="33500947" y="19260109"/>
          <a:ext cx="9126268" cy="5172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Acrobat Document" r:id="rId9" imgW="2742882" imgH="1919957" progId="AcroExch.Document.DC">
                  <p:embed/>
                </p:oleObj>
              </mc:Choice>
              <mc:Fallback>
                <p:oleObj name="Acrobat Document" r:id="rId9" imgW="2742882" imgH="191995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500947" y="19260109"/>
                        <a:ext cx="9126268" cy="517222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193536"/>
              </p:ext>
            </p:extLst>
          </p:nvPr>
        </p:nvGraphicFramePr>
        <p:xfrm>
          <a:off x="1337129" y="19333619"/>
          <a:ext cx="8965111" cy="5429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Acrobat Document" r:id="rId11" imgW="2742882" imgH="1919957" progId="AcroExch.Document.DC">
                  <p:embed/>
                </p:oleObj>
              </mc:Choice>
              <mc:Fallback>
                <p:oleObj name="Acrobat Document" r:id="rId11" imgW="2742882" imgH="191995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37129" y="19333619"/>
                        <a:ext cx="8965111" cy="542907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44429"/>
              </p:ext>
            </p:extLst>
          </p:nvPr>
        </p:nvGraphicFramePr>
        <p:xfrm>
          <a:off x="11863229" y="19333619"/>
          <a:ext cx="9100534" cy="5436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Acrobat Document" r:id="rId13" imgW="2742882" imgH="1919957" progId="AcroExch.Document.DC">
                  <p:embed/>
                </p:oleObj>
              </mc:Choice>
              <mc:Fallback>
                <p:oleObj name="Acrobat Document" r:id="rId13" imgW="2742882" imgH="191995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863229" y="19333619"/>
                        <a:ext cx="9100534" cy="5436204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026391"/>
              </p:ext>
            </p:extLst>
          </p:nvPr>
        </p:nvGraphicFramePr>
        <p:xfrm>
          <a:off x="22735977" y="19333619"/>
          <a:ext cx="9328981" cy="5429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Acrobat Document" r:id="rId15" imgW="2742882" imgH="1919957" progId="AcroExch.Document.DC">
                  <p:embed/>
                </p:oleObj>
              </mc:Choice>
              <mc:Fallback>
                <p:oleObj name="Acrobat Document" r:id="rId15" imgW="2742882" imgH="191995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735977" y="19333619"/>
                        <a:ext cx="9328981" cy="542907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635147" y="24770292"/>
            <a:ext cx="102335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300" dirty="0" smtClean="0">
                <a:ea typeface="Times New Roman" charset="0"/>
                <a:cs typeface="Times New Roman" charset="0"/>
              </a:rPr>
              <a:t>Reduced Skype Call Jitter</a:t>
            </a:r>
            <a:endParaRPr lang="en-US" sz="4300" dirty="0">
              <a:ea typeface="Times New Roman" charset="0"/>
              <a:cs typeface="Times New Roman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336455" y="24770292"/>
            <a:ext cx="102335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300" dirty="0" smtClean="0">
                <a:ea typeface="Times New Roman" charset="0"/>
                <a:cs typeface="Times New Roman" charset="0"/>
              </a:rPr>
              <a:t>Improved VLC Real-time Streaming Bitrate</a:t>
            </a:r>
            <a:endParaRPr lang="en-US" sz="4300" dirty="0">
              <a:ea typeface="Times New Roman" charset="0"/>
              <a:cs typeface="Times New Roman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81887" y="31438588"/>
            <a:ext cx="176939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300" dirty="0" smtClean="0">
                <a:ea typeface="Times New Roman" charset="0"/>
                <a:cs typeface="Times New Roman" charset="0"/>
              </a:rPr>
              <a:t>Reduced Frame Drops and Segment Latency in DASH (HTTP) Video Streaming</a:t>
            </a:r>
            <a:endParaRPr lang="en-US" sz="4300" dirty="0">
              <a:ea typeface="Times New Roman" charset="0"/>
              <a:cs typeface="Times New Roman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1769428" y="24770292"/>
            <a:ext cx="11325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300" dirty="0" smtClean="0">
                <a:ea typeface="Times New Roman" charset="0"/>
                <a:cs typeface="Times New Roman" charset="0"/>
              </a:rPr>
              <a:t>Improved Worst-Case VLC Streaming Bitrate</a:t>
            </a:r>
            <a:endParaRPr lang="en-US" sz="4300" dirty="0">
              <a:ea typeface="Times New Roman" charset="0"/>
              <a:cs typeface="Times New Roman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835560" y="31418838"/>
            <a:ext cx="11129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300" dirty="0" smtClean="0">
                <a:ea typeface="Times New Roman" charset="0"/>
                <a:cs typeface="Times New Roman" charset="0"/>
              </a:rPr>
              <a:t>Reduced Latencies in DASH Video Streaming</a:t>
            </a:r>
            <a:endParaRPr lang="en-US" sz="4300" dirty="0">
              <a:ea typeface="Times New Roman" charset="0"/>
              <a:cs typeface="Times New Roman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500947" y="24466891"/>
            <a:ext cx="9126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ea typeface="Times New Roman" charset="0"/>
                <a:cs typeface="Times New Roman" charset="0"/>
              </a:rPr>
              <a:t>OVS-</a:t>
            </a:r>
            <a:r>
              <a:rPr lang="en-US" sz="3600" dirty="0" err="1" smtClean="0">
                <a:ea typeface="Times New Roman" charset="0"/>
                <a:cs typeface="Times New Roman" charset="0"/>
              </a:rPr>
              <a:t>OpenFlow</a:t>
            </a:r>
            <a:r>
              <a:rPr lang="en-US" sz="3600" dirty="0" smtClean="0">
                <a:ea typeface="Times New Roman" charset="0"/>
                <a:cs typeface="Times New Roman" charset="0"/>
              </a:rPr>
              <a:t> Policing Bandwidth Utilization</a:t>
            </a:r>
            <a:endParaRPr lang="en-US" sz="3600" dirty="0">
              <a:ea typeface="Times New Roman" charset="0"/>
              <a:cs typeface="Times New Roman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039309" y="19051874"/>
            <a:ext cx="10041670" cy="13223173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3236617" y="31628716"/>
            <a:ext cx="9435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ea typeface="Times New Roman" charset="0"/>
                <a:cs typeface="Times New Roman" charset="0"/>
              </a:rPr>
              <a:t>HTB Traffic Shaping Bandwidth Utilization</a:t>
            </a:r>
            <a:endParaRPr lang="en-US" sz="3600" dirty="0">
              <a:ea typeface="Times New Roman" charset="0"/>
              <a:cs typeface="Times New Roman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4611370" y="3767138"/>
            <a:ext cx="28614324" cy="12656344"/>
            <a:chOff x="14477513" y="3772366"/>
            <a:chExt cx="28556714" cy="12656344"/>
          </a:xfrm>
        </p:grpSpPr>
        <p:sp>
          <p:nvSpPr>
            <p:cNvPr id="53" name="TextBox 52"/>
            <p:cNvSpPr txBox="1"/>
            <p:nvPr/>
          </p:nvSpPr>
          <p:spPr>
            <a:xfrm>
              <a:off x="14477513" y="4041861"/>
              <a:ext cx="15602418" cy="6531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none" lIns="127000" tIns="127000" rIns="127000" bIns="127000" rtlCol="0" anchor="ctr">
              <a:normAutofit fontScale="55000" lnSpcReduction="20000"/>
            </a:bodyPr>
            <a:lstStyle>
              <a:defPPr>
                <a:defRPr lang="en-US"/>
              </a:defPPr>
              <a:lvl1pPr algn="ctr">
                <a:defRPr sz="5600">
                  <a:solidFill>
                    <a:schemeClr val="bg1"/>
                  </a:solidFill>
                  <a:latin typeface="Franklin Gothic Medium"/>
                  <a:cs typeface="Franklin Gothic Medium"/>
                </a:defRPr>
              </a:lvl1pPr>
            </a:lstStyle>
            <a:p>
              <a:r>
                <a:rPr lang="en-US" altLang="zh-CN" dirty="0" err="1"/>
                <a:t>FlowQoS</a:t>
              </a:r>
              <a:r>
                <a:rPr lang="zh-CN" altLang="en-US" dirty="0"/>
                <a:t> </a:t>
              </a:r>
              <a:r>
                <a:rPr lang="en-US" altLang="zh-CN" dirty="0"/>
                <a:t>Classification &amp; Rate Control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4511390" y="11056809"/>
              <a:ext cx="15602419" cy="6564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none" lIns="127000" tIns="127000" rIns="127000" bIns="127000" rtlCol="0" anchor="ctr">
              <a:normAutofit fontScale="55000" lnSpcReduction="20000"/>
            </a:bodyPr>
            <a:lstStyle>
              <a:defPPr>
                <a:defRPr lang="en-US"/>
              </a:defPPr>
              <a:lvl1pPr algn="ctr">
                <a:defRPr sz="5600">
                  <a:solidFill>
                    <a:schemeClr val="bg1"/>
                  </a:solidFill>
                  <a:latin typeface="Franklin Gothic Medium"/>
                  <a:cs typeface="Franklin Gothic Medium"/>
                </a:defRPr>
              </a:lvl1pPr>
            </a:lstStyle>
            <a:p>
              <a:r>
                <a:rPr lang="en-US" altLang="zh-CN" dirty="0"/>
                <a:t>Linux Traffic Control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511389" y="4842880"/>
              <a:ext cx="15602419" cy="5816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63550" indent="-46355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4400" dirty="0" smtClean="0">
                  <a:ea typeface="Times New Roman" charset="0"/>
                  <a:cs typeface="Times New Roman" charset="0"/>
                </a:rPr>
                <a:t>Users</a:t>
              </a:r>
              <a:r>
                <a:rPr lang="zh-CN" altLang="en-US" sz="4400" dirty="0" smtClean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configure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priori</a:t>
              </a:r>
              <a:r>
                <a:rPr lang="en-US" altLang="zh-CN" sz="4400" dirty="0" smtClean="0">
                  <a:ea typeface="Times New Roman" charset="0"/>
                  <a:cs typeface="Times New Roman" charset="0"/>
                </a:rPr>
                <a:t>ti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es</a:t>
              </a:r>
              <a:r>
                <a:rPr lang="zh-CN" altLang="en-US" sz="4400" dirty="0" smtClean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for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specific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high</a:t>
              </a:r>
              <a:r>
                <a:rPr lang="en-US" altLang="zh-CN" sz="4400" dirty="0" smtClean="0">
                  <a:ea typeface="Times New Roman" charset="0"/>
                  <a:cs typeface="Times New Roman" charset="0"/>
                </a:rPr>
                <a:t>-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level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applica</a:t>
              </a:r>
              <a:r>
                <a:rPr lang="en-US" altLang="zh-CN" sz="4400" dirty="0" smtClean="0">
                  <a:ea typeface="Times New Roman" charset="0"/>
                  <a:cs typeface="Times New Roman" charset="0"/>
                </a:rPr>
                <a:t>ti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ons</a:t>
              </a:r>
              <a:r>
                <a:rPr lang="en-US" sz="4400" dirty="0">
                  <a:ea typeface="Times New Roman" charset="0"/>
                  <a:cs typeface="Times New Roman" charset="0"/>
                </a:rPr>
                <a:t>.</a:t>
              </a:r>
              <a:endParaRPr lang="zh-CN" altLang="en-US" sz="4400" dirty="0" smtClean="0">
                <a:ea typeface="Times New Roman" charset="0"/>
                <a:cs typeface="Times New Roman" charset="0"/>
              </a:endParaRPr>
            </a:p>
            <a:p>
              <a:pPr marL="463550" indent="-46355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4400" dirty="0" smtClean="0">
                  <a:ea typeface="Times New Roman" charset="0"/>
                  <a:cs typeface="Times New Roman" charset="0"/>
                </a:rPr>
                <a:t>The</a:t>
              </a:r>
              <a:r>
                <a:rPr lang="zh-CN" altLang="en-US" sz="4400" dirty="0" smtClean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output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from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the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portal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is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a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configura</a:t>
              </a:r>
              <a:r>
                <a:rPr lang="en-US" altLang="zh-CN" sz="4400" dirty="0" smtClean="0">
                  <a:ea typeface="Times New Roman" charset="0"/>
                  <a:cs typeface="Times New Roman" charset="0"/>
                </a:rPr>
                <a:t>ti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on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file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that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the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rate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shaper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uses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for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shaping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traffic.</a:t>
              </a:r>
            </a:p>
            <a:p>
              <a:pPr marL="463550" indent="-46355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4400" dirty="0" smtClean="0">
                  <a:ea typeface="Times New Roman" charset="0"/>
                  <a:cs typeface="Times New Roman" charset="0"/>
                </a:rPr>
                <a:t>Enables</a:t>
              </a:r>
              <a:r>
                <a:rPr lang="zh-CN" altLang="en-US" sz="4400" dirty="0" smtClean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>
                  <a:ea typeface="Times New Roman" charset="0"/>
                  <a:cs typeface="Times New Roman" charset="0"/>
                </a:rPr>
                <a:t>per</a:t>
              </a:r>
              <a:r>
                <a:rPr lang="en-US" altLang="zh-CN" sz="4400" dirty="0">
                  <a:ea typeface="Times New Roman" charset="0"/>
                  <a:cs typeface="Times New Roman" charset="0"/>
                </a:rPr>
                <a:t>-class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err="1">
                  <a:ea typeface="Times New Roman" charset="0"/>
                  <a:cs typeface="Times New Roman" charset="0"/>
                </a:rPr>
                <a:t>QoS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>
                  <a:ea typeface="Times New Roman" charset="0"/>
                  <a:cs typeface="Times New Roman" charset="0"/>
                </a:rPr>
                <a:t>by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>
                  <a:ea typeface="Times New Roman" charset="0"/>
                  <a:cs typeface="Times New Roman" charset="0"/>
                </a:rPr>
                <a:t>creating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>
                  <a:ea typeface="Times New Roman" charset="0"/>
                  <a:cs typeface="Times New Roman" charset="0"/>
                </a:rPr>
                <a:t>a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>
                  <a:ea typeface="Times New Roman" charset="0"/>
                  <a:cs typeface="Times New Roman" charset="0"/>
                </a:rPr>
                <a:t>two-switch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>
                  <a:ea typeface="Times New Roman" charset="0"/>
                  <a:cs typeface="Times New Roman" charset="0"/>
                </a:rPr>
                <a:t>virtual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>
                  <a:ea typeface="Times New Roman" charset="0"/>
                  <a:cs typeface="Times New Roman" charset="0"/>
                </a:rPr>
                <a:t>topology.</a:t>
              </a:r>
            </a:p>
            <a:p>
              <a:pPr marL="463550" indent="-46355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4400" dirty="0" smtClean="0">
                  <a:ea typeface="Times New Roman" charset="0"/>
                  <a:cs typeface="Times New Roman" charset="0"/>
                </a:rPr>
                <a:t>Each</a:t>
              </a:r>
              <a:r>
                <a:rPr lang="zh-CN" altLang="en-US" sz="4400" dirty="0" smtClean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link</a:t>
              </a:r>
              <a:r>
                <a:rPr lang="zh-CN" altLang="en-US" sz="4400" dirty="0" smtClean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corresponds</a:t>
              </a:r>
              <a:r>
                <a:rPr lang="zh-CN" altLang="en-US" sz="4400" dirty="0" smtClean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>
                  <a:ea typeface="Times New Roman" charset="0"/>
                  <a:cs typeface="Times New Roman" charset="0"/>
                </a:rPr>
                <a:t>to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>
                  <a:ea typeface="Times New Roman" charset="0"/>
                  <a:cs typeface="Times New Roman" charset="0"/>
                </a:rPr>
                <a:t>a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different </a:t>
              </a:r>
              <a:r>
                <a:rPr lang="en-US" altLang="zh-CN" sz="4400" dirty="0" smtClean="0">
                  <a:ea typeface="Times New Roman" charset="0"/>
                  <a:cs typeface="Times New Roman" charset="0"/>
                </a:rPr>
                <a:t>traffic</a:t>
              </a:r>
              <a:r>
                <a:rPr lang="zh-CN" altLang="en-US" sz="4400" dirty="0" smtClean="0"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4400" dirty="0" smtClean="0">
                  <a:ea typeface="Times New Roman" charset="0"/>
                  <a:cs typeface="Times New Roman" charset="0"/>
                </a:rPr>
                <a:t>class and is rate-limited</a:t>
              </a:r>
              <a:r>
                <a:rPr lang="zh-CN" altLang="en-US" sz="4400" dirty="0" smtClean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>
                  <a:ea typeface="Times New Roman" charset="0"/>
                  <a:cs typeface="Times New Roman" charset="0"/>
                </a:rPr>
                <a:t>to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>
                  <a:ea typeface="Times New Roman" charset="0"/>
                  <a:cs typeface="Times New Roman" charset="0"/>
                </a:rPr>
                <a:t>the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>
                  <a:ea typeface="Times New Roman" charset="0"/>
                  <a:cs typeface="Times New Roman" charset="0"/>
                </a:rPr>
                <a:t>user‐specified</a:t>
              </a:r>
              <a:r>
                <a:rPr lang="zh-CN" alt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>
                  <a:ea typeface="Times New Roman" charset="0"/>
                  <a:cs typeface="Times New Roman" charset="0"/>
                </a:rPr>
                <a:t>rate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.</a:t>
              </a:r>
            </a:p>
            <a:p>
              <a:pPr marL="463550" indent="-46355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4400" dirty="0" smtClean="0">
                  <a:ea typeface="Times New Roman" charset="0"/>
                  <a:cs typeface="Times New Roman" charset="0"/>
                </a:rPr>
                <a:t>Classification uses DNS records for HTTP traffic and first 4 bytes of the flow in either direction.</a:t>
              </a:r>
              <a:endParaRPr lang="zh-CN" altLang="en-US" sz="4400" dirty="0">
                <a:ea typeface="Times New Roman" charset="0"/>
                <a:cs typeface="Times New Roman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4511390" y="11965950"/>
              <a:ext cx="15493935" cy="4462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just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4400" dirty="0" smtClean="0">
                  <a:ea typeface="Times New Roman" charset="0"/>
                  <a:cs typeface="Times New Roman" charset="0"/>
                </a:rPr>
                <a:t>Provides a handle </a:t>
              </a:r>
              <a:r>
                <a:rPr lang="en-US" sz="4400" b="1" dirty="0" err="1" smtClean="0">
                  <a:ea typeface="Times New Roman" charset="0"/>
                  <a:cs typeface="Times New Roman" charset="0"/>
                </a:rPr>
                <a:t>tc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 for Linux kernel’s network scheduler for low-level manipulation of network traffic flowing through it.</a:t>
              </a:r>
              <a:endParaRPr lang="zh-CN" altLang="en-US" sz="4400" b="1" dirty="0" smtClean="0">
                <a:ea typeface="Times New Roman" charset="0"/>
                <a:cs typeface="Times New Roman" charset="0"/>
              </a:endParaRPr>
            </a:p>
            <a:p>
              <a:pPr marL="457200" indent="-457200" algn="just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4400" dirty="0" smtClean="0">
                  <a:ea typeface="Times New Roman" charset="0"/>
                  <a:cs typeface="Times New Roman" charset="0"/>
                </a:rPr>
                <a:t>Implements multiple queuing disciplines, traffic policers and shapers to provide </a:t>
              </a:r>
              <a:r>
                <a:rPr lang="en-US" sz="4400" dirty="0" err="1" smtClean="0">
                  <a:ea typeface="Times New Roman" charset="0"/>
                  <a:cs typeface="Times New Roman" charset="0"/>
                </a:rPr>
                <a:t>QoS</a:t>
              </a:r>
              <a:r>
                <a:rPr lang="en-US" sz="4400" dirty="0">
                  <a:ea typeface="Times New Roman" charset="0"/>
                  <a:cs typeface="Times New Roman" charset="0"/>
                </a:rPr>
                <a:t> </a:t>
              </a:r>
              <a:r>
                <a:rPr lang="en-US" sz="4400" dirty="0" smtClean="0">
                  <a:ea typeface="Times New Roman" charset="0"/>
                  <a:cs typeface="Times New Roman" charset="0"/>
                </a:rPr>
                <a:t>to matching traffic.</a:t>
              </a:r>
            </a:p>
            <a:p>
              <a:pPr marL="457200" indent="-457200" algn="just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4400" dirty="0" smtClean="0">
                  <a:ea typeface="Times New Roman" charset="0"/>
                  <a:cs typeface="Times New Roman" charset="0"/>
                </a:rPr>
                <a:t>HTB is classful queueing discipline that supports multi-level traffic classification and shaping on egress traffic at an interface.</a:t>
              </a: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3126781"/>
                </p:ext>
              </p:extLst>
            </p:nvPr>
          </p:nvGraphicFramePr>
          <p:xfrm>
            <a:off x="30575716" y="3772366"/>
            <a:ext cx="12374885" cy="8321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" name="Acrobat Document" r:id="rId17" imgW="6034934" imgH="4663299" progId="AcroExch.Document.DC">
                    <p:embed/>
                  </p:oleObj>
                </mc:Choice>
                <mc:Fallback>
                  <p:oleObj name="Acrobat Document" r:id="rId17" imgW="6034934" imgH="4663299" progId="AcroExch.Document.DC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0575716" y="3772366"/>
                          <a:ext cx="12374885" cy="8321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TextBox 62"/>
            <p:cNvSpPr txBox="1"/>
            <p:nvPr/>
          </p:nvSpPr>
          <p:spPr>
            <a:xfrm>
              <a:off x="30435867" y="4034522"/>
              <a:ext cx="12598359" cy="6475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none" lIns="127000" tIns="127000" rIns="127000" bIns="127000" rtlCol="0" anchor="ctr">
              <a:normAutofit fontScale="55000" lnSpcReduction="20000"/>
            </a:bodyPr>
            <a:lstStyle>
              <a:defPPr>
                <a:defRPr lang="en-US"/>
              </a:defPPr>
              <a:lvl1pPr algn="ctr">
                <a:defRPr sz="5600">
                  <a:solidFill>
                    <a:schemeClr val="bg1"/>
                  </a:solidFill>
                  <a:latin typeface="Franklin Gothic Medium"/>
                  <a:cs typeface="Franklin Gothic Medium"/>
                </a:defRPr>
              </a:lvl1pPr>
            </a:lstStyle>
            <a:p>
              <a:r>
                <a:rPr lang="en-US" altLang="zh-CN" dirty="0" err="1"/>
                <a:t>FlowQoS</a:t>
              </a:r>
              <a:r>
                <a:rPr lang="en-US" altLang="zh-CN" dirty="0"/>
                <a:t> Architecture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435867" y="11056808"/>
              <a:ext cx="12598360" cy="6285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none" lIns="127000" tIns="127000" rIns="127000" bIns="127000" rtlCol="0" anchor="ctr">
              <a:noAutofit/>
            </a:bodyPr>
            <a:lstStyle>
              <a:defPPr>
                <a:defRPr lang="en-US"/>
              </a:defPPr>
              <a:lvl1pPr algn="ctr">
                <a:defRPr sz="5600">
                  <a:solidFill>
                    <a:schemeClr val="bg1"/>
                  </a:solidFill>
                  <a:latin typeface="Franklin Gothic Medium"/>
                  <a:cs typeface="Franklin Gothic Medium"/>
                </a:defRPr>
              </a:lvl1pPr>
            </a:lstStyle>
            <a:p>
              <a:r>
                <a:rPr lang="en-US" sz="3100" dirty="0" err="1"/>
                <a:t>Heirarchical</a:t>
              </a:r>
              <a:r>
                <a:rPr lang="en-US" sz="3100" dirty="0"/>
                <a:t> Token Bucket (HTB) Traffic Flow</a:t>
              </a:r>
            </a:p>
          </p:txBody>
        </p:sp>
      </p:grpSp>
      <p:sp>
        <p:nvSpPr>
          <p:cNvPr id="58" name="Rectangle 57"/>
          <p:cNvSpPr/>
          <p:nvPr/>
        </p:nvSpPr>
        <p:spPr>
          <a:xfrm>
            <a:off x="397565" y="17311464"/>
            <a:ext cx="43033060" cy="151786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356080" y="3784248"/>
            <a:ext cx="29074544" cy="1331212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35147" y="17483878"/>
            <a:ext cx="42590548" cy="82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127000" tIns="127000" rIns="127000" bIns="127000" rtlCol="0">
            <a:normAutofit fontScale="77500" lnSpcReduction="20000"/>
          </a:bodyPr>
          <a:lstStyle>
            <a:defPPr>
              <a:defRPr lang="en-US"/>
            </a:defPPr>
            <a:lvl1pPr algn="ctr">
              <a:defRPr sz="560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altLang="zh-CN" dirty="0"/>
              <a:t>Results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62122" y="12049492"/>
            <a:ext cx="13258094" cy="6668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127000" tIns="127000" rIns="127000" bIns="127000" rtlCol="0" anchor="ctr">
            <a:noAutofit/>
          </a:bodyPr>
          <a:lstStyle/>
          <a:p>
            <a:pPr algn="ctr"/>
            <a:r>
              <a:rPr lang="en-US" altLang="zh-CN" sz="3100" dirty="0" smtClean="0">
                <a:solidFill>
                  <a:schemeClr val="bg1"/>
                </a:solidFill>
                <a:latin typeface="Franklin Gothic Medium"/>
                <a:cs typeface="Franklin Gothic Medium"/>
              </a:rPr>
              <a:t>Conclusion &amp; Future Work</a:t>
            </a:r>
            <a:endParaRPr lang="en-US" sz="3100" dirty="0">
              <a:solidFill>
                <a:schemeClr val="bg1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62121" y="12773994"/>
            <a:ext cx="13258094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300" dirty="0" err="1" smtClean="0">
                <a:ea typeface="Times New Roman" charset="0"/>
                <a:cs typeface="Times New Roman" charset="0"/>
              </a:rPr>
              <a:t>FlowQoS</a:t>
            </a:r>
            <a:r>
              <a:rPr lang="en-US" sz="4300" dirty="0" smtClean="0">
                <a:ea typeface="Times New Roman" charset="0"/>
                <a:cs typeface="Times New Roman" charset="0"/>
              </a:rPr>
              <a:t> improves performance and user experience for time-sensitive applications.</a:t>
            </a:r>
            <a:endParaRPr lang="zh-CN" altLang="en-US" sz="4300" dirty="0" smtClean="0">
              <a:ea typeface="Times New Roman" charset="0"/>
              <a:cs typeface="Times New Roman" charset="0"/>
            </a:endParaRPr>
          </a:p>
          <a:p>
            <a:pPr marL="463550" indent="-4635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4300" dirty="0" smtClean="0">
                <a:ea typeface="Times New Roman" charset="0"/>
                <a:cs typeface="Times New Roman" charset="0"/>
              </a:rPr>
              <a:t>HTB-based solution smoothens traffic and improves bandwidth utilization but increases packet latencies.</a:t>
            </a:r>
          </a:p>
          <a:p>
            <a:pPr marL="463550" indent="-4635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4300" dirty="0" smtClean="0">
                <a:ea typeface="Times New Roman" charset="0"/>
                <a:cs typeface="Times New Roman" charset="0"/>
              </a:rPr>
              <a:t>Use OVS’s </a:t>
            </a:r>
            <a:r>
              <a:rPr lang="en-US" altLang="zh-CN" sz="4300" dirty="0" err="1" smtClean="0">
                <a:ea typeface="Times New Roman" charset="0"/>
                <a:cs typeface="Times New Roman" charset="0"/>
              </a:rPr>
              <a:t>NetFlow</a:t>
            </a:r>
            <a:r>
              <a:rPr lang="en-US" altLang="zh-CN" sz="4300" dirty="0" smtClean="0">
                <a:ea typeface="Times New Roman" charset="0"/>
                <a:cs typeface="Times New Roman" charset="0"/>
              </a:rPr>
              <a:t> support for metering and analytics.</a:t>
            </a:r>
          </a:p>
          <a:p>
            <a:pPr marL="463550" indent="-4635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4300" dirty="0" smtClean="0">
                <a:ea typeface="Times New Roman" charset="0"/>
                <a:cs typeface="Times New Roman" charset="0"/>
              </a:rPr>
              <a:t>Use SFQ discipline for equal share within each queue.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721714"/>
              </p:ext>
            </p:extLst>
          </p:nvPr>
        </p:nvGraphicFramePr>
        <p:xfrm>
          <a:off x="1337129" y="25995842"/>
          <a:ext cx="8965111" cy="5371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Acrobat Document" r:id="rId19" imgW="2742882" imgH="1919957" progId="AcroExch.Document.DC">
                  <p:embed/>
                </p:oleObj>
              </mc:Choice>
              <mc:Fallback>
                <p:oleObj name="Acrobat Document" r:id="rId19" imgW="2742882" imgH="191995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337129" y="25995842"/>
                        <a:ext cx="8965111" cy="5371357"/>
                      </a:xfrm>
                      <a:prstGeom prst="rect">
                        <a:avLst/>
                      </a:prstGeom>
                      <a:ln w="9525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254765"/>
              </p:ext>
            </p:extLst>
          </p:nvPr>
        </p:nvGraphicFramePr>
        <p:xfrm>
          <a:off x="11863230" y="25963430"/>
          <a:ext cx="9100534" cy="5403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Acrobat Document" r:id="rId21" imgW="2742882" imgH="1919957" progId="AcroExch.Document.DC">
                  <p:embed/>
                </p:oleObj>
              </mc:Choice>
              <mc:Fallback>
                <p:oleObj name="Acrobat Document" r:id="rId21" imgW="2742882" imgH="191995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863230" y="25963430"/>
                        <a:ext cx="9100534" cy="5403769"/>
                      </a:xfrm>
                      <a:prstGeom prst="rect">
                        <a:avLst/>
                      </a:prstGeom>
                      <a:ln w="9525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587277"/>
              </p:ext>
            </p:extLst>
          </p:nvPr>
        </p:nvGraphicFramePr>
        <p:xfrm>
          <a:off x="22735977" y="25963430"/>
          <a:ext cx="9328981" cy="5403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Acrobat Document" r:id="rId23" imgW="2742882" imgH="1919957" progId="AcroExch.Document.DC">
                  <p:embed/>
                </p:oleObj>
              </mc:Choice>
              <mc:Fallback>
                <p:oleObj name="Acrobat Document" r:id="rId23" imgW="2742882" imgH="191995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2735977" y="25963430"/>
                        <a:ext cx="9328981" cy="540376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14444</TotalTime>
  <Words>348</Words>
  <Application>Microsoft Office PowerPoint</Application>
  <PresentationFormat>Custom</PresentationFormat>
  <Paragraphs>37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宋体</vt:lpstr>
      <vt:lpstr>Arial</vt:lpstr>
      <vt:lpstr>Arial Rounded MT Bold</vt:lpstr>
      <vt:lpstr>Calibri</vt:lpstr>
      <vt:lpstr>Franklin Gothic Medium</vt:lpstr>
      <vt:lpstr>Times New Roman</vt:lpstr>
      <vt:lpstr>Office Theme</vt:lpstr>
      <vt:lpstr>Acrobat Document</vt:lpstr>
      <vt:lpstr>Adobe Acrobat Document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FlowQoS Poster</dc:title>
  <dc:creator>Dhruv Sharma</dc:creator>
  <cp:lastModifiedBy>Dhruv Sharma</cp:lastModifiedBy>
  <cp:revision>371</cp:revision>
  <cp:lastPrinted>2015-03-30T22:37:07Z</cp:lastPrinted>
  <dcterms:created xsi:type="dcterms:W3CDTF">2013-02-11T19:46:35Z</dcterms:created>
  <dcterms:modified xsi:type="dcterms:W3CDTF">2015-12-05T22:43:42Z</dcterms:modified>
</cp:coreProperties>
</file>