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544068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0" autoAdjust="0"/>
    <p:restoredTop sz="95332" autoAdjust="0"/>
  </p:normalViewPr>
  <p:slideViewPr>
    <p:cSldViewPr snapToGrid="0" snapToObjects="1">
      <p:cViewPr>
        <p:scale>
          <a:sx n="66" d="100"/>
          <a:sy n="66" d="100"/>
        </p:scale>
        <p:origin x="-9941" y="-473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r">
              <a:defRPr sz="5400"/>
            </a:lvl1pPr>
          </a:lstStyle>
          <a:p>
            <a:fld id="{D508C3B9-C8C7-FF4B-A89F-C8ECF40039BD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4083050"/>
            <a:ext cx="27201812" cy="2040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2313" tIns="201158" rIns="402313" bIns="20115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5843230"/>
            <a:ext cx="25968960" cy="24483060"/>
          </a:xfrm>
          <a:prstGeom prst="rect">
            <a:avLst/>
          </a:prstGeom>
        </p:spPr>
        <p:txBody>
          <a:bodyPr vert="horz" lIns="402313" tIns="201158" rIns="402313" bIns="201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r">
              <a:defRPr sz="54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33807" y="17501727"/>
            <a:ext cx="432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 descr="cse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85" y="486030"/>
            <a:ext cx="3542499" cy="2716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160" y="345902"/>
            <a:ext cx="3177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err="1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FlowQoS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very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is Born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Same</a:t>
            </a:r>
            <a:endParaRPr lang="en-US" sz="12000" dirty="0">
              <a:latin typeface="Arial Rounded MT Bold" panose="020F070403050403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617" y="2320471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Group 20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: Dhruv Sharma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Robert 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Jenkins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Frederik </a:t>
            </a:r>
            <a:r>
              <a:rPr lang="en-US" sz="6000" dirty="0" err="1" smtClean="0">
                <a:ea typeface="Times New Roman" charset="0"/>
                <a:cs typeface="Times New Roman" charset="0"/>
              </a:rPr>
              <a:t>Nygaard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err="1" smtClean="0">
                <a:ea typeface="Times New Roman" charset="0"/>
                <a:cs typeface="Times New Roman" charset="0"/>
              </a:rPr>
              <a:t>Feichao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Qian</a:t>
            </a:r>
            <a:endParaRPr lang="en-US" sz="6000" dirty="0"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00948" y="25410859"/>
            <a:ext cx="9126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Efficient Bandwidth Utilization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3807" y="3540000"/>
            <a:ext cx="42996818" cy="0"/>
          </a:xfrm>
          <a:prstGeom prst="lin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3807" y="3877525"/>
            <a:ext cx="12139268" cy="13221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5146" y="4029294"/>
            <a:ext cx="11808644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Motivation</a:t>
            </a:r>
            <a:endParaRPr lang="en-US" sz="5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5388" y="11042747"/>
            <a:ext cx="11808644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5146" y="5092918"/>
            <a:ext cx="117291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ea typeface="Times New Roman" charset="0"/>
                <a:cs typeface="Times New Roman" charset="0"/>
              </a:rPr>
              <a:t>•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Traffic from one application might not share the same characteristics as the traffic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from another.</a:t>
            </a:r>
            <a:endParaRPr lang="zh-CN" altLang="en-US" sz="4400" dirty="0" smtClean="0">
              <a:ea typeface="Times New Roman" charset="0"/>
              <a:cs typeface="Times New Roman" charset="0"/>
            </a:endParaRPr>
          </a:p>
          <a:p>
            <a:pPr>
              <a:spcAft>
                <a:spcPts val="1800"/>
              </a:spcAft>
            </a:pPr>
            <a:r>
              <a:rPr lang="en-US" sz="4400" dirty="0" smtClean="0">
                <a:ea typeface="Times New Roman" charset="0"/>
                <a:cs typeface="Times New Roman" charset="0"/>
              </a:rPr>
              <a:t>•</a:t>
            </a:r>
            <a:r>
              <a:rPr lang="en-US" sz="4400" dirty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Mechanisms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perform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err="1" smtClean="0">
                <a:ea typeface="Times New Roman" charset="0"/>
                <a:cs typeface="Times New Roman" charset="0"/>
              </a:rPr>
              <a:t>QoS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functions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are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not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based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specific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application,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devices,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or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users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ea typeface="Times New Roman" charset="0"/>
                <a:cs typeface="Times New Roman" charset="0"/>
              </a:rPr>
              <a:t>• Modern devices only support DSCP-based </a:t>
            </a:r>
            <a:r>
              <a:rPr lang="en-US" sz="4400" dirty="0" err="1" smtClean="0">
                <a:ea typeface="Times New Roman" charset="0"/>
                <a:cs typeface="Times New Roman" charset="0"/>
              </a:rPr>
              <a:t>QoS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 requiring applications to proactively set the right fields in IP header.</a:t>
            </a:r>
            <a:endParaRPr lang="zh-CN" altLang="en-US" sz="44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673" y="11822719"/>
            <a:ext cx="116928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ea typeface="Times New Roman" charset="0"/>
                <a:cs typeface="Times New Roman" charset="0"/>
              </a:rPr>
              <a:t>•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I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solate </a:t>
            </a:r>
            <a:r>
              <a:rPr lang="en-US" sz="4400" dirty="0">
                <a:ea typeface="Times New Roman" charset="0"/>
                <a:cs typeface="Times New Roman" charset="0"/>
              </a:rPr>
              <a:t>different traffic in separate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queues each having </a:t>
            </a:r>
            <a:r>
              <a:rPr lang="en-US" sz="4400" dirty="0">
                <a:ea typeface="Times New Roman" charset="0"/>
                <a:cs typeface="Times New Roman" charset="0"/>
              </a:rPr>
              <a:t>a hard rate limit on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that traffic.</a:t>
            </a:r>
          </a:p>
          <a:p>
            <a:pPr>
              <a:spcAft>
                <a:spcPts val="1800"/>
              </a:spcAft>
            </a:pPr>
            <a:r>
              <a:rPr lang="en-US" sz="4400" dirty="0">
                <a:ea typeface="Times New Roman" charset="0"/>
                <a:cs typeface="Times New Roman" charset="0"/>
              </a:rPr>
              <a:t>• </a:t>
            </a:r>
            <a:r>
              <a:rPr lang="en-US" sz="44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-based isolation and OVS ingress policing for rate limiting traffic.</a:t>
            </a:r>
            <a:endParaRPr lang="zh-CN" altLang="en-US" sz="4400" dirty="0" smtClean="0">
              <a:ea typeface="Times New Roman" charset="0"/>
              <a:cs typeface="Times New Roman" charset="0"/>
            </a:endParaRPr>
          </a:p>
          <a:p>
            <a:pPr>
              <a:spcAft>
                <a:spcPts val="1800"/>
              </a:spcAft>
            </a:pPr>
            <a:r>
              <a:rPr lang="en-US" sz="4400" dirty="0" smtClean="0">
                <a:ea typeface="Times New Roman" charset="0"/>
                <a:cs typeface="Times New Roman" charset="0"/>
              </a:rPr>
              <a:t>•</a:t>
            </a:r>
            <a:r>
              <a:rPr lang="en-US" sz="4400" dirty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U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tili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z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e </a:t>
            </a:r>
            <a:r>
              <a:rPr lang="en-US" sz="4400" dirty="0">
                <a:ea typeface="Times New Roman" charset="0"/>
                <a:cs typeface="Times New Roman" charset="0"/>
              </a:rPr>
              <a:t>the Linux's advanced routing and traffic control to overcome the limitation of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under-utili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z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ation </a:t>
            </a:r>
            <a:r>
              <a:rPr lang="en-US" sz="4400" dirty="0">
                <a:ea typeface="Times New Roman" charset="0"/>
                <a:cs typeface="Times New Roman" charset="0"/>
              </a:rPr>
              <a:t>of available 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bandwidth.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769428" y="18924104"/>
            <a:ext cx="0" cy="1307989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902" y="18416272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ea typeface="Times New Roman" charset="0"/>
                <a:cs typeface="Times New Roman" charset="0"/>
              </a:rPr>
              <a:t>Improvements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>
                <a:ea typeface="Times New Roman" charset="0"/>
                <a:cs typeface="Times New Roman" charset="0"/>
              </a:rPr>
              <a:t>A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pplication</a:t>
            </a:r>
            <a:r>
              <a:rPr lang="zh-CN" altLang="en-US" sz="4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Performance using OVS-</a:t>
            </a:r>
            <a:r>
              <a:rPr lang="en-US" altLang="zh-CN" sz="44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altLang="zh-CN" sz="4400" dirty="0" smtClean="0">
                <a:ea typeface="Times New Roman" charset="0"/>
                <a:cs typeface="Times New Roman" charset="0"/>
              </a:rPr>
              <a:t> Classification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03116" y="18369516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ea typeface="Times New Roman" charset="0"/>
                <a:cs typeface="Times New Roman" charset="0"/>
              </a:rPr>
              <a:t>Additional Gains from using Hierarchical Token Bucket (HTB) in Linux Traffic Control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8593"/>
              </p:ext>
            </p:extLst>
          </p:nvPr>
        </p:nvGraphicFramePr>
        <p:xfrm>
          <a:off x="33500947" y="26547739"/>
          <a:ext cx="9171162" cy="50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Acrobat Document" r:id="rId5" imgW="2742882" imgH="1919957" progId="AcroExch.Document.DC">
                  <p:embed/>
                </p:oleObj>
              </mc:Choice>
              <mc:Fallback>
                <p:oleObj name="Acrobat Document" r:id="rId5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00947" y="26547739"/>
                        <a:ext cx="9171162" cy="506312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32227"/>
              </p:ext>
            </p:extLst>
          </p:nvPr>
        </p:nvGraphicFramePr>
        <p:xfrm>
          <a:off x="33500947" y="19260109"/>
          <a:ext cx="9126268" cy="517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Acrobat Document" r:id="rId7" imgW="2742882" imgH="1919957" progId="AcroExch.Document.DC">
                  <p:embed/>
                </p:oleObj>
              </mc:Choice>
              <mc:Fallback>
                <p:oleObj name="Acrobat Document" r:id="rId7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00947" y="19260109"/>
                        <a:ext cx="9126268" cy="517222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12403"/>
              </p:ext>
            </p:extLst>
          </p:nvPr>
        </p:nvGraphicFramePr>
        <p:xfrm>
          <a:off x="22735978" y="25995843"/>
          <a:ext cx="9328982" cy="537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Acrobat Document" r:id="rId9" imgW="2742882" imgH="1919957" progId="AcroExch.Document.DC">
                  <p:embed/>
                </p:oleObj>
              </mc:Choice>
              <mc:Fallback>
                <p:oleObj name="Acrobat Document" r:id="rId9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35978" y="25995843"/>
                        <a:ext cx="9328982" cy="537135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93536"/>
              </p:ext>
            </p:extLst>
          </p:nvPr>
        </p:nvGraphicFramePr>
        <p:xfrm>
          <a:off x="1337129" y="19333619"/>
          <a:ext cx="896511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Acrobat Document" r:id="rId11" imgW="2742882" imgH="1919957" progId="AcroExch.Document.DC">
                  <p:embed/>
                </p:oleObj>
              </mc:Choice>
              <mc:Fallback>
                <p:oleObj name="Acrobat Document" r:id="rId11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7129" y="19333619"/>
                        <a:ext cx="896511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4429"/>
              </p:ext>
            </p:extLst>
          </p:nvPr>
        </p:nvGraphicFramePr>
        <p:xfrm>
          <a:off x="11863229" y="19333619"/>
          <a:ext cx="9100534" cy="54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Acrobat Document" r:id="rId13" imgW="2742882" imgH="1919957" progId="AcroExch.Document.DC">
                  <p:embed/>
                </p:oleObj>
              </mc:Choice>
              <mc:Fallback>
                <p:oleObj name="Acrobat Document" r:id="rId13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63229" y="19333619"/>
                        <a:ext cx="9100534" cy="54362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6391"/>
              </p:ext>
            </p:extLst>
          </p:nvPr>
        </p:nvGraphicFramePr>
        <p:xfrm>
          <a:off x="22735977" y="19333619"/>
          <a:ext cx="932898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Acrobat Document" r:id="rId15" imgW="2742882" imgH="1919957" progId="AcroExch.Document.DC">
                  <p:embed/>
                </p:oleObj>
              </mc:Choice>
              <mc:Fallback>
                <p:oleObj name="Acrobat Document" r:id="rId15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735977" y="19333619"/>
                        <a:ext cx="932898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9" y="25995843"/>
            <a:ext cx="8965111" cy="5371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30" y="25995843"/>
            <a:ext cx="9100533" cy="5371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635147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a typeface="Times New Roman" charset="0"/>
                <a:cs typeface="Times New Roman" charset="0"/>
              </a:rPr>
              <a:t>Reduced Skype Call Jitter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36455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a typeface="Times New Roman" charset="0"/>
                <a:cs typeface="Times New Roman" charset="0"/>
              </a:rPr>
              <a:t>Improved VLC </a:t>
            </a:r>
            <a:r>
              <a:rPr lang="en-US" sz="4400" dirty="0" err="1" smtClean="0">
                <a:ea typeface="Times New Roman" charset="0"/>
                <a:cs typeface="Times New Roman" charset="0"/>
              </a:rPr>
              <a:t>Realtime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 Streaming Bitrate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1887" y="31438588"/>
            <a:ext cx="17693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a typeface="Times New Roman" charset="0"/>
                <a:cs typeface="Times New Roman" charset="0"/>
              </a:rPr>
              <a:t>Reduced Frame Drops and Segment Latency in DASH (HTTP) Video Streaming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769428" y="24770292"/>
            <a:ext cx="11325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a typeface="Times New Roman" charset="0"/>
                <a:cs typeface="Times New Roman" charset="0"/>
              </a:rPr>
              <a:t>Improved Worst-Case VLC Streaming Bitrate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35560" y="31418838"/>
            <a:ext cx="11129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a typeface="Times New Roman" charset="0"/>
                <a:cs typeface="Times New Roman" charset="0"/>
              </a:rPr>
              <a:t>Reduced Latencies in DASH Video Streaming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00947" y="24466891"/>
            <a:ext cx="912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OVS-</a:t>
            </a:r>
            <a:r>
              <a:rPr lang="en-US" sz="36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3600" dirty="0" smtClean="0">
                <a:ea typeface="Times New Roman" charset="0"/>
                <a:cs typeface="Times New Roman" charset="0"/>
              </a:rPr>
              <a:t> Policing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39309" y="19051874"/>
            <a:ext cx="10041670" cy="132231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236617" y="31628716"/>
            <a:ext cx="943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HTB Traffic Shaping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84203" y="3766400"/>
            <a:ext cx="30241492" cy="13991696"/>
            <a:chOff x="12853621" y="3771628"/>
            <a:chExt cx="30180606" cy="13991696"/>
          </a:xfrm>
        </p:grpSpPr>
        <p:sp>
          <p:nvSpPr>
            <p:cNvPr id="53" name="TextBox 52"/>
            <p:cNvSpPr txBox="1"/>
            <p:nvPr/>
          </p:nvSpPr>
          <p:spPr>
            <a:xfrm>
              <a:off x="12853621" y="4041861"/>
              <a:ext cx="15655369" cy="7504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>
              <a:normAutofit fontScale="70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/>
                <a:t>FlowQoS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Classification &amp; Rate Control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058756" y="11039066"/>
              <a:ext cx="15450234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>
              <a:normAutofit fontScale="775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smtClean="0"/>
                <a:t>Linux Traffic Control</a:t>
              </a:r>
              <a:endParaRPr lang="en-US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351725"/>
                </p:ext>
              </p:extLst>
            </p:nvPr>
          </p:nvGraphicFramePr>
          <p:xfrm>
            <a:off x="30575716" y="11024840"/>
            <a:ext cx="11070818" cy="673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" name="Acrobat Document" r:id="rId19" imgW="6034934" imgH="4663299" progId="AcroExch.Document.DC">
                    <p:embed/>
                  </p:oleObj>
                </mc:Choice>
                <mc:Fallback>
                  <p:oleObj name="Acrobat Document" r:id="rId19" imgW="6034934" imgH="4663299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575716" y="11024840"/>
                          <a:ext cx="11070818" cy="67384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Box 68"/>
            <p:cNvSpPr txBox="1"/>
            <p:nvPr/>
          </p:nvSpPr>
          <p:spPr>
            <a:xfrm>
              <a:off x="13058756" y="5054322"/>
              <a:ext cx="15450234" cy="581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•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Users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priori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specific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high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-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level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applica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.</a:t>
              </a:r>
              <a:endParaRPr lang="zh-CN" altLang="en-US" sz="4400" dirty="0" smtClean="0">
                <a:ea typeface="Times New Roman" charset="0"/>
                <a:cs typeface="Times New Roman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• The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output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from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portal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is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file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that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rate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shaper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uses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traffic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• Enables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per</a:t>
              </a:r>
              <a:r>
                <a:rPr lang="en-US" altLang="zh-CN" sz="4400" dirty="0">
                  <a:ea typeface="Times New Roman" charset="0"/>
                  <a:cs typeface="Times New Roman" charset="0"/>
                </a:rPr>
                <a:t>-class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err="1">
                  <a:ea typeface="Times New Roman" charset="0"/>
                  <a:cs typeface="Times New Roman" charset="0"/>
                </a:rPr>
                <a:t>QoS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by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creating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two-switch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virtual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topology.</a:t>
              </a:r>
            </a:p>
            <a:p>
              <a:pPr>
                <a:spcAft>
                  <a:spcPts val="600"/>
                </a:spcAft>
              </a:pPr>
              <a:r>
                <a:rPr lang="en-US" sz="4400" dirty="0">
                  <a:ea typeface="Times New Roman" charset="0"/>
                  <a:cs typeface="Times New Roman" charset="0"/>
                </a:rPr>
                <a:t>•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Each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link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corresponds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different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traffic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class and is rate-limited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user‐specified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rate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US" sz="4400" dirty="0">
                  <a:ea typeface="Times New Roman" charset="0"/>
                  <a:cs typeface="Times New Roman" charset="0"/>
                </a:rPr>
                <a:t>•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Classification uses DNS records for HTTP traffic and first 4 bytes of the flow in either direction.</a:t>
              </a:r>
              <a:endParaRPr lang="zh-CN" altLang="en-US" sz="4400" dirty="0"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045560" y="11965950"/>
              <a:ext cx="1527149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4400" dirty="0">
                  <a:ea typeface="Times New Roman" charset="0"/>
                  <a:cs typeface="Times New Roman" charset="0"/>
                </a:rPr>
                <a:t>•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Provides a handle </a:t>
              </a:r>
              <a:r>
                <a:rPr lang="en-US" sz="4400" b="1" dirty="0" err="1" smtClean="0">
                  <a:ea typeface="Times New Roman" charset="0"/>
                  <a:cs typeface="Times New Roman" charset="0"/>
                </a:rPr>
                <a:t>tc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 for Linux kernel’s network scheduler for low-level manipulation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of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 network traffic flowing through it.</a:t>
              </a:r>
              <a:endParaRPr lang="zh-CN" altLang="en-US" sz="4400" b="1" dirty="0" smtClean="0">
                <a:ea typeface="Times New Roman" charset="0"/>
                <a:cs typeface="Times New Roman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• Implements multiple queuing disciplines, traffic policers and shapers to provide </a:t>
              </a:r>
              <a:r>
                <a:rPr lang="en-US" sz="4400" dirty="0" err="1" smtClean="0">
                  <a:ea typeface="Times New Roman" charset="0"/>
                  <a:cs typeface="Times New Roman" charset="0"/>
                </a:rPr>
                <a:t>QoS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to matching traffic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.</a:t>
              </a:r>
            </a:p>
            <a:p>
              <a:pPr>
                <a:spcAft>
                  <a:spcPts val="1200"/>
                </a:spcAft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• HTB is classful queueing discipline that supports multi-level traffic classification and shaping on egress traffic at an interface.</a:t>
              </a:r>
              <a:endParaRPr lang="en-US" sz="4400" dirty="0" smtClean="0">
                <a:ea typeface="Times New Roman" charset="0"/>
                <a:cs typeface="Times New Roman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218982"/>
                </p:ext>
              </p:extLst>
            </p:nvPr>
          </p:nvGraphicFramePr>
          <p:xfrm>
            <a:off x="29358466" y="3771628"/>
            <a:ext cx="13591931" cy="8322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" name="Acrobat Document" r:id="rId21" imgW="6034934" imgH="4663299" progId="AcroExch.Document.DC">
                    <p:embed/>
                  </p:oleObj>
                </mc:Choice>
                <mc:Fallback>
                  <p:oleObj name="Acrobat Document" r:id="rId21" imgW="6034934" imgH="4663299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358466" y="3771628"/>
                          <a:ext cx="13591931" cy="83223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28947338" y="4034522"/>
              <a:ext cx="14086889" cy="7578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>
              <a:normAutofit fontScale="70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 smtClean="0"/>
                <a:t>FlowQoS</a:t>
              </a:r>
              <a:r>
                <a:rPr lang="en-US" altLang="zh-CN" dirty="0" smtClean="0"/>
                <a:t> Architecture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338" y="11056808"/>
              <a:ext cx="14086889" cy="8191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>
              <a:normAutofit fontScale="775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dirty="0" err="1" smtClean="0"/>
                <a:t>Heirarchical</a:t>
              </a:r>
              <a:r>
                <a:rPr lang="en-US" dirty="0" smtClean="0"/>
                <a:t> Token Bucket (HTB) Traffic Flow</a:t>
              </a:r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397565" y="17311464"/>
            <a:ext cx="43033060" cy="151786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779069" y="3784248"/>
            <a:ext cx="30651555" cy="1331212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5147" y="17483878"/>
            <a:ext cx="42590548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dirty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14271</TotalTime>
  <Words>345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宋体</vt:lpstr>
      <vt:lpstr>Arial</vt:lpstr>
      <vt:lpstr>Arial Rounded MT Bold</vt:lpstr>
      <vt:lpstr>Calibri</vt:lpstr>
      <vt:lpstr>Franklin Gothic Medium</vt:lpstr>
      <vt:lpstr>Times New Roman</vt:lpstr>
      <vt:lpstr>Office Theme</vt:lpstr>
      <vt:lpstr>Acrobat Document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FlowQoS Poster</dc:title>
  <dc:creator>Dhruv Sharma</dc:creator>
  <cp:lastModifiedBy>Dhruv Sharma</cp:lastModifiedBy>
  <cp:revision>311</cp:revision>
  <cp:lastPrinted>2015-03-30T22:37:07Z</cp:lastPrinted>
  <dcterms:created xsi:type="dcterms:W3CDTF">2013-02-11T19:46:35Z</dcterms:created>
  <dcterms:modified xsi:type="dcterms:W3CDTF">2015-12-05T10:37:43Z</dcterms:modified>
</cp:coreProperties>
</file>