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544068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0" autoAdjust="0"/>
    <p:restoredTop sz="95332" autoAdjust="0"/>
  </p:normalViewPr>
  <p:slideViewPr>
    <p:cSldViewPr snapToGrid="0" snapToObjects="1">
      <p:cViewPr>
        <p:scale>
          <a:sx n="66" d="100"/>
          <a:sy n="66" d="100"/>
        </p:scale>
        <p:origin x="38" y="-5093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/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67" y="0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/>
          <a:lstStyle>
            <a:lvl1pPr algn="r">
              <a:defRPr sz="5400"/>
            </a:lvl1pPr>
          </a:lstStyle>
          <a:p>
            <a:fld id="{D508C3B9-C8C7-FF4B-A89F-C8ECF40039BD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4083050"/>
            <a:ext cx="27201812" cy="2040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2313" tIns="201158" rIns="402313" bIns="20115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25843230"/>
            <a:ext cx="25968960" cy="24483060"/>
          </a:xfrm>
          <a:prstGeom prst="rect">
            <a:avLst/>
          </a:prstGeom>
        </p:spPr>
        <p:txBody>
          <a:bodyPr vert="horz" lIns="402313" tIns="201158" rIns="402313" bIns="201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1677019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 anchor="b"/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67" y="51677019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 anchor="b"/>
          <a:lstStyle>
            <a:lvl1pPr algn="r">
              <a:defRPr sz="54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e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20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emf"/><Relationship Id="rId5" Type="http://schemas.openxmlformats.org/officeDocument/2006/relationships/image" Target="../media/image1.e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Relationship Id="rId2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23606"/>
              </p:ext>
            </p:extLst>
          </p:nvPr>
        </p:nvGraphicFramePr>
        <p:xfrm>
          <a:off x="32052085" y="11043313"/>
          <a:ext cx="9496961" cy="676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Acrobat Document" r:id="rId4" imgW="6034934" imgH="4663299" progId="AcroExch.Document.DC">
                  <p:embed/>
                </p:oleObj>
              </mc:Choice>
              <mc:Fallback>
                <p:oleObj name="Acrobat Document" r:id="rId4" imgW="6034934" imgH="46632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52085" y="11043313"/>
                        <a:ext cx="9496961" cy="6760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433807" y="17501727"/>
            <a:ext cx="432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 descr="cselogo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185" y="486030"/>
            <a:ext cx="3542499" cy="2716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9160" y="345902"/>
            <a:ext cx="3177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err="1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FlowQoS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Not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very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Flow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is Born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Same</a:t>
            </a:r>
            <a:endParaRPr lang="en-US" sz="12000" dirty="0">
              <a:latin typeface="Arial Rounded MT Bold" panose="020F070403050403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617" y="2320471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Group 20</a:t>
            </a:r>
            <a:r>
              <a:rPr lang="en-US" sz="6000" dirty="0" smtClean="0">
                <a:ea typeface="Times New Roman" charset="0"/>
                <a:cs typeface="Times New Roman" charset="0"/>
              </a:rPr>
              <a:t>: Dhruv Sharma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ea typeface="Times New Roman" charset="0"/>
                <a:cs typeface="Times New Roman" charset="0"/>
              </a:rPr>
              <a:t>Robert </a:t>
            </a:r>
            <a:r>
              <a:rPr lang="en-US" sz="6000" dirty="0" smtClean="0">
                <a:ea typeface="Times New Roman" charset="0"/>
                <a:cs typeface="Times New Roman" charset="0"/>
              </a:rPr>
              <a:t>Jenkins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ea typeface="Times New Roman" charset="0"/>
                <a:cs typeface="Times New Roman" charset="0"/>
              </a:rPr>
              <a:t>Frederik </a:t>
            </a:r>
            <a:r>
              <a:rPr lang="en-US" sz="6000" dirty="0" err="1" smtClean="0">
                <a:ea typeface="Times New Roman" charset="0"/>
                <a:cs typeface="Times New Roman" charset="0"/>
              </a:rPr>
              <a:t>Nygaard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err="1" smtClean="0">
                <a:ea typeface="Times New Roman" charset="0"/>
                <a:cs typeface="Times New Roman" charset="0"/>
              </a:rPr>
              <a:t>Feichao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Qian</a:t>
            </a:r>
            <a:endParaRPr lang="en-US" sz="6000" dirty="0"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00948" y="25410859"/>
            <a:ext cx="9126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ea typeface="Times New Roman" charset="0"/>
                <a:cs typeface="Times New Roman" charset="0"/>
              </a:defRPr>
            </a:lvl1pPr>
          </a:lstStyle>
          <a:p>
            <a:r>
              <a:rPr lang="en-US" sz="4300" dirty="0" smtClean="0"/>
              <a:t>Efficient Bandwidth Utilization</a:t>
            </a:r>
            <a:endParaRPr lang="en-US" sz="43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3807" y="3540000"/>
            <a:ext cx="42996818" cy="0"/>
          </a:xfrm>
          <a:prstGeom prst="lin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3806" y="3792244"/>
            <a:ext cx="13714724" cy="1330638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35147" y="4036633"/>
            <a:ext cx="13258094" cy="6531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 anchor="ctr">
            <a:noAutofit/>
          </a:bodyPr>
          <a:lstStyle/>
          <a:p>
            <a:pPr algn="ctr"/>
            <a:r>
              <a:rPr lang="en-US" altLang="zh-CN" sz="31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Motivation</a:t>
            </a:r>
            <a:endParaRPr lang="en-US" sz="31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121" y="7725197"/>
            <a:ext cx="13258094" cy="6865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>
            <a:noAutofit/>
          </a:bodyPr>
          <a:lstStyle>
            <a:defPPr>
              <a:defRPr lang="en-US"/>
            </a:defPPr>
            <a:lvl1pPr algn="ctr">
              <a:defRPr sz="560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altLang="zh-CN" sz="3100" dirty="0"/>
              <a:t>Solution</a:t>
            </a:r>
            <a:endParaRPr lang="en-US" sz="3100" dirty="0"/>
          </a:p>
        </p:txBody>
      </p:sp>
      <p:sp>
        <p:nvSpPr>
          <p:cNvPr id="51" name="TextBox 50"/>
          <p:cNvSpPr txBox="1"/>
          <p:nvPr/>
        </p:nvSpPr>
        <p:spPr>
          <a:xfrm>
            <a:off x="635146" y="4761135"/>
            <a:ext cx="1325809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300" dirty="0" smtClean="0">
                <a:ea typeface="Times New Roman" charset="0"/>
                <a:cs typeface="Times New Roman" charset="0"/>
              </a:rPr>
              <a:t>Traffic from one application might not share the same characteristics as the traffic from another.</a:t>
            </a:r>
            <a:endParaRPr lang="zh-CN" altLang="en-US" sz="4300" dirty="0" smtClean="0">
              <a:ea typeface="Times New Roman" charset="0"/>
              <a:cs typeface="Times New Roman" charset="0"/>
            </a:endParaRP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300" dirty="0">
                <a:ea typeface="Times New Roman" charset="0"/>
                <a:cs typeface="Times New Roman" charset="0"/>
              </a:rPr>
              <a:t>N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etwork devices have DSCP-based </a:t>
            </a:r>
            <a:r>
              <a:rPr lang="en-US" sz="4300" dirty="0" err="1" smtClean="0">
                <a:ea typeface="Times New Roman" charset="0"/>
                <a:cs typeface="Times New Roman" charset="0"/>
              </a:rPr>
              <a:t>QoS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 requiring applications to set the corresponding fields in IP header.</a:t>
            </a:r>
            <a:endParaRPr lang="zh-CN" altLang="en-US" sz="4300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2121" y="8523829"/>
            <a:ext cx="132580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I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solate different traffic using </a:t>
            </a:r>
            <a:r>
              <a:rPr lang="en-US" sz="43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300" dirty="0">
                <a:ea typeface="Times New Roman" charset="0"/>
                <a:cs typeface="Times New Roman" charset="0"/>
              </a:rPr>
              <a:t>in separate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queues each rate limited using OVS ingress policing to it’s user-specified bandwidth share.</a:t>
            </a: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Use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Linux's </a:t>
            </a:r>
            <a:r>
              <a:rPr lang="en-US" sz="4300" dirty="0">
                <a:ea typeface="Times New Roman" charset="0"/>
                <a:cs typeface="Times New Roman" charset="0"/>
              </a:rPr>
              <a:t>advanced routing and traffic control to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prevent under-utili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z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ation </a:t>
            </a:r>
            <a:r>
              <a:rPr lang="en-US" sz="4300" dirty="0">
                <a:ea typeface="Times New Roman" charset="0"/>
                <a:cs typeface="Times New Roman" charset="0"/>
              </a:rPr>
              <a:t>of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available bandwidth.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769428" y="18924104"/>
            <a:ext cx="0" cy="1307989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0902" y="18416272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00" dirty="0" smtClean="0">
                <a:ea typeface="Times New Roman" charset="0"/>
                <a:cs typeface="Times New Roman" charset="0"/>
              </a:rPr>
              <a:t>Improvements</a:t>
            </a:r>
            <a:r>
              <a:rPr lang="zh-CN" alt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to</a:t>
            </a:r>
            <a:r>
              <a:rPr lang="zh-CN" alt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300" dirty="0">
                <a:ea typeface="Times New Roman" charset="0"/>
                <a:cs typeface="Times New Roman" charset="0"/>
              </a:rPr>
              <a:t>A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pplication</a:t>
            </a:r>
            <a:r>
              <a:rPr lang="zh-CN" alt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Performance using OVS-</a:t>
            </a:r>
            <a:r>
              <a:rPr lang="en-US" altLang="zh-CN" sz="43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 Classification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403116" y="18369516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00" dirty="0" smtClean="0">
                <a:ea typeface="Times New Roman" charset="0"/>
                <a:cs typeface="Times New Roman" charset="0"/>
              </a:rPr>
              <a:t>Additional Gains from using Hierarchical Token Bucket (HTB) in Linux Traffic Control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93536"/>
              </p:ext>
            </p:extLst>
          </p:nvPr>
        </p:nvGraphicFramePr>
        <p:xfrm>
          <a:off x="1337129" y="19333619"/>
          <a:ext cx="8965111" cy="542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Acrobat Document" r:id="rId7" imgW="2742882" imgH="1919957" progId="AcroExch.Document.DC">
                  <p:embed/>
                </p:oleObj>
              </mc:Choice>
              <mc:Fallback>
                <p:oleObj name="Acrobat Document" r:id="rId7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7129" y="19333619"/>
                        <a:ext cx="8965111" cy="54290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4429"/>
              </p:ext>
            </p:extLst>
          </p:nvPr>
        </p:nvGraphicFramePr>
        <p:xfrm>
          <a:off x="11863229" y="19333619"/>
          <a:ext cx="9100534" cy="54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Acrobat Document" r:id="rId9" imgW="2742882" imgH="1919957" progId="AcroExch.Document.DC">
                  <p:embed/>
                </p:oleObj>
              </mc:Choice>
              <mc:Fallback>
                <p:oleObj name="Acrobat Document" r:id="rId9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63229" y="19333619"/>
                        <a:ext cx="9100534" cy="54362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26391"/>
              </p:ext>
            </p:extLst>
          </p:nvPr>
        </p:nvGraphicFramePr>
        <p:xfrm>
          <a:off x="22735977" y="19333619"/>
          <a:ext cx="9328981" cy="542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Acrobat Document" r:id="rId11" imgW="2742882" imgH="1919957" progId="AcroExch.Document.DC">
                  <p:embed/>
                </p:oleObj>
              </mc:Choice>
              <mc:Fallback>
                <p:oleObj name="Acrobat Document" r:id="rId11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35977" y="19333619"/>
                        <a:ext cx="9328981" cy="54290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35147" y="24770292"/>
            <a:ext cx="10233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Reduced Skype Call Jitter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36455" y="24770292"/>
            <a:ext cx="10233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Improved VLC Real-time Streaming Bitrate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1887" y="31438588"/>
            <a:ext cx="17693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Reduced Frame Drops and Segment Latency in DASH (HTTP) Video Streaming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769428" y="24770292"/>
            <a:ext cx="11325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Improved Worst-Case VLC Streaming Bitrate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835560" y="31418838"/>
            <a:ext cx="11129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Reduced Latencies in DASH Video Streaming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00947" y="24466891"/>
            <a:ext cx="912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a typeface="Times New Roman" charset="0"/>
                <a:cs typeface="Times New Roman" charset="0"/>
              </a:rPr>
              <a:t>OVS-</a:t>
            </a:r>
            <a:r>
              <a:rPr lang="en-US" sz="36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sz="3600" dirty="0" smtClean="0">
                <a:ea typeface="Times New Roman" charset="0"/>
                <a:cs typeface="Times New Roman" charset="0"/>
              </a:rPr>
              <a:t> Policing Bandwidth Utilization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39309" y="19051874"/>
            <a:ext cx="10041670" cy="132231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236617" y="31628716"/>
            <a:ext cx="943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a typeface="Times New Roman" charset="0"/>
                <a:cs typeface="Times New Roman" charset="0"/>
              </a:rPr>
              <a:t>HTB Traffic Shaping Bandwidth Utilization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611370" y="3767138"/>
            <a:ext cx="28614324" cy="12656344"/>
            <a:chOff x="14477513" y="3772366"/>
            <a:chExt cx="28556714" cy="12656344"/>
          </a:xfrm>
        </p:grpSpPr>
        <p:sp>
          <p:nvSpPr>
            <p:cNvPr id="53" name="TextBox 52"/>
            <p:cNvSpPr txBox="1"/>
            <p:nvPr/>
          </p:nvSpPr>
          <p:spPr>
            <a:xfrm>
              <a:off x="14477513" y="4041861"/>
              <a:ext cx="15602418" cy="653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rmAutofit fontScale="55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 err="1"/>
                <a:t>FlowQoS</a:t>
              </a:r>
              <a:r>
                <a:rPr lang="zh-CN" altLang="en-US" dirty="0"/>
                <a:t> </a:t>
              </a:r>
              <a:r>
                <a:rPr lang="en-US" altLang="zh-CN" dirty="0"/>
                <a:t>Classification &amp; Rate Control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511390" y="11056809"/>
              <a:ext cx="15602419" cy="6564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rmAutofit fontScale="55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/>
                <a:t>Linux Traffic Control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511389" y="4842880"/>
              <a:ext cx="15602419" cy="581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Users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configure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priori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es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for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specific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high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-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level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applica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ons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.</a:t>
              </a:r>
              <a:endParaRPr lang="zh-CN" altLang="en-US" sz="4400" dirty="0" smtClean="0">
                <a:ea typeface="Times New Roman" charset="0"/>
                <a:cs typeface="Times New Roman" charset="0"/>
              </a:endParaRP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output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from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portal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is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configura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on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file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that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rate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shaper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uses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for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shaping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traffic.</a:t>
              </a: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Enables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per</a:t>
              </a:r>
              <a:r>
                <a:rPr lang="en-US" altLang="zh-CN" sz="4400" dirty="0">
                  <a:ea typeface="Times New Roman" charset="0"/>
                  <a:cs typeface="Times New Roman" charset="0"/>
                </a:rPr>
                <a:t>-class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err="1">
                  <a:ea typeface="Times New Roman" charset="0"/>
                  <a:cs typeface="Times New Roman" charset="0"/>
                </a:rPr>
                <a:t>QoS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by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creating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two-switch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virtual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topology.</a:t>
              </a: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Each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link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corresponds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different 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traffic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class and is rate-limited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user‐specified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rate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.</a:t>
              </a: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Classification uses DNS records for HTTP traffic and first 4 bytes of the flow in either direction.</a:t>
              </a:r>
              <a:endParaRPr lang="zh-CN" altLang="en-US" sz="4400" dirty="0"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511390" y="11965950"/>
              <a:ext cx="15493935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Provides a handle </a:t>
              </a:r>
              <a:r>
                <a:rPr lang="en-US" sz="4400" b="1" dirty="0" err="1" smtClean="0">
                  <a:ea typeface="Times New Roman" charset="0"/>
                  <a:cs typeface="Times New Roman" charset="0"/>
                </a:rPr>
                <a:t>tc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 for Linux kernel’s network scheduler for low-level manipulation of network traffic flowing through it.</a:t>
              </a:r>
              <a:endParaRPr lang="zh-CN" altLang="en-US" sz="4400" b="1" dirty="0" smtClean="0">
                <a:ea typeface="Times New Roman" charset="0"/>
                <a:cs typeface="Times New Roman" charset="0"/>
              </a:endParaRPr>
            </a:p>
            <a:p>
              <a:pPr marL="457200" indent="-4572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Implements multiple queuing disciplines, traffic policers and shapers to provide </a:t>
              </a:r>
              <a:r>
                <a:rPr lang="en-US" sz="4400" dirty="0" err="1" smtClean="0">
                  <a:ea typeface="Times New Roman" charset="0"/>
                  <a:cs typeface="Times New Roman" charset="0"/>
                </a:rPr>
                <a:t>QoS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to matching traffic.</a:t>
              </a:r>
            </a:p>
            <a:p>
              <a:pPr marL="457200" indent="-4572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HTB is classful queueing discipline that supports multi-level traffic classification and shaping on egress traffic at an interface.</a:t>
              </a: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126781"/>
                </p:ext>
              </p:extLst>
            </p:nvPr>
          </p:nvGraphicFramePr>
          <p:xfrm>
            <a:off x="30575716" y="3772366"/>
            <a:ext cx="12374885" cy="832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Acrobat Document" r:id="rId13" imgW="6034934" imgH="4663299" progId="AcroExch.Document.DC">
                    <p:embed/>
                  </p:oleObj>
                </mc:Choice>
                <mc:Fallback>
                  <p:oleObj name="Acrobat Document" r:id="rId13" imgW="6034934" imgH="4663299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575716" y="3772366"/>
                          <a:ext cx="12374885" cy="8321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30435867" y="4034522"/>
              <a:ext cx="12598359" cy="6475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rmAutofit fontScale="55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 err="1"/>
                <a:t>FlowQoS</a:t>
              </a:r>
              <a:r>
                <a:rPr lang="en-US" altLang="zh-CN" dirty="0"/>
                <a:t> Architecture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435867" y="11056808"/>
              <a:ext cx="12598360" cy="6285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Autofit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sz="3100" dirty="0" err="1"/>
                <a:t>Heirarchical</a:t>
              </a:r>
              <a:r>
                <a:rPr lang="en-US" sz="3100" dirty="0"/>
                <a:t> Token Bucket (HTB) Traffic Flow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97565" y="17311464"/>
            <a:ext cx="43033060" cy="151786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356080" y="3784248"/>
            <a:ext cx="29074544" cy="1331212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5147" y="17483878"/>
            <a:ext cx="42590548" cy="82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>
            <a:defPPr>
              <a:defRPr lang="en-US"/>
            </a:defPPr>
            <a:lvl1pPr algn="ctr">
              <a:defRPr sz="560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62122" y="12049492"/>
            <a:ext cx="13258094" cy="666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 anchor="ctr">
            <a:noAutofit/>
          </a:bodyPr>
          <a:lstStyle/>
          <a:p>
            <a:pPr algn="ctr"/>
            <a:r>
              <a:rPr lang="en-US" altLang="zh-CN" sz="31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Conclusion &amp; Future Work</a:t>
            </a:r>
            <a:endParaRPr lang="en-US" sz="31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2121" y="12773994"/>
            <a:ext cx="1325809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300" dirty="0" err="1" smtClean="0">
                <a:ea typeface="Times New Roman" charset="0"/>
                <a:cs typeface="Times New Roman" charset="0"/>
              </a:rPr>
              <a:t>FlowQoS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 improves performance and user experience for time-sensitive applications.</a:t>
            </a:r>
            <a:endParaRPr lang="zh-CN" altLang="en-US" sz="4300" dirty="0" smtClean="0">
              <a:ea typeface="Times New Roman" charset="0"/>
              <a:cs typeface="Times New Roman" charset="0"/>
            </a:endParaRP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HTB-based solution smoothens traffic and improves bandwidth 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usage </a:t>
            </a:r>
            <a:r>
              <a:rPr lang="en-US" altLang="zh-CN" sz="4300" smtClean="0">
                <a:ea typeface="Times New Roman" charset="0"/>
                <a:cs typeface="Times New Roman" charset="0"/>
              </a:rPr>
              <a:t>but </a:t>
            </a:r>
            <a:r>
              <a:rPr lang="en-US" altLang="zh-CN" sz="4300" smtClean="0">
                <a:ea typeface="Times New Roman" charset="0"/>
                <a:cs typeface="Times New Roman" charset="0"/>
              </a:rPr>
              <a:t>might increases 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latencies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.</a:t>
            </a: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Use OVS’s </a:t>
            </a:r>
            <a:r>
              <a:rPr lang="en-US" altLang="zh-CN" sz="4300" dirty="0" err="1" smtClean="0">
                <a:ea typeface="Times New Roman" charset="0"/>
                <a:cs typeface="Times New Roman" charset="0"/>
              </a:rPr>
              <a:t>NetFlow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 support for metering and analytics.</a:t>
            </a: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Use SFQ discipline for equal share within each queue.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21714"/>
              </p:ext>
            </p:extLst>
          </p:nvPr>
        </p:nvGraphicFramePr>
        <p:xfrm>
          <a:off x="1337129" y="25995842"/>
          <a:ext cx="8965111" cy="537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Acrobat Document" r:id="rId15" imgW="2742882" imgH="1919957" progId="AcroExch.Document.DC">
                  <p:embed/>
                </p:oleObj>
              </mc:Choice>
              <mc:Fallback>
                <p:oleObj name="Acrobat Document" r:id="rId15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37129" y="25995842"/>
                        <a:ext cx="8965111" cy="5371357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54765"/>
              </p:ext>
            </p:extLst>
          </p:nvPr>
        </p:nvGraphicFramePr>
        <p:xfrm>
          <a:off x="11863230" y="25963430"/>
          <a:ext cx="9100534" cy="54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Acrobat Document" r:id="rId17" imgW="2742882" imgH="1919957" progId="AcroExch.Document.DC">
                  <p:embed/>
                </p:oleObj>
              </mc:Choice>
              <mc:Fallback>
                <p:oleObj name="Acrobat Document" r:id="rId17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63230" y="25963430"/>
                        <a:ext cx="9100534" cy="5403769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71107"/>
              </p:ext>
            </p:extLst>
          </p:nvPr>
        </p:nvGraphicFramePr>
        <p:xfrm>
          <a:off x="33500947" y="19408376"/>
          <a:ext cx="9171162" cy="504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Acrobat Document" r:id="rId19" imgW="2742882" imgH="1919957" progId="AcroExch.Document.DC">
                  <p:embed/>
                </p:oleObj>
              </mc:Choice>
              <mc:Fallback>
                <p:oleObj name="Acrobat Document" r:id="rId19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00947" y="19408376"/>
                        <a:ext cx="9171162" cy="50406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70155"/>
              </p:ext>
            </p:extLst>
          </p:nvPr>
        </p:nvGraphicFramePr>
        <p:xfrm>
          <a:off x="33500947" y="26477937"/>
          <a:ext cx="9171161" cy="515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Acrobat Document" r:id="rId21" imgW="2742882" imgH="1919957" progId="AcroExch.Document.DC">
                  <p:embed/>
                </p:oleObj>
              </mc:Choice>
              <mc:Fallback>
                <p:oleObj name="Acrobat Document" r:id="rId21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500947" y="26477937"/>
                        <a:ext cx="9171161" cy="515077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3653"/>
              </p:ext>
            </p:extLst>
          </p:nvPr>
        </p:nvGraphicFramePr>
        <p:xfrm>
          <a:off x="22735977" y="25963430"/>
          <a:ext cx="9316108" cy="54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Acrobat Document" r:id="rId23" imgW="2742882" imgH="1919957" progId="AcroExch.Document.DC">
                  <p:embed/>
                </p:oleObj>
              </mc:Choice>
              <mc:Fallback>
                <p:oleObj name="Acrobat Document" r:id="rId23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735977" y="25963430"/>
                        <a:ext cx="9316108" cy="540376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14452</TotalTime>
  <Words>348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宋体</vt:lpstr>
      <vt:lpstr>Arial</vt:lpstr>
      <vt:lpstr>Arial Rounded MT Bold</vt:lpstr>
      <vt:lpstr>Calibri</vt:lpstr>
      <vt:lpstr>Franklin Gothic Medium</vt:lpstr>
      <vt:lpstr>Times New Roman</vt:lpstr>
      <vt:lpstr>Office Theme</vt:lpstr>
      <vt:lpstr>Acrobat Document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FlowQoS Poster</dc:title>
  <dc:creator>Dhruv Sharma</dc:creator>
  <cp:lastModifiedBy>Dhruv Sharma</cp:lastModifiedBy>
  <cp:revision>375</cp:revision>
  <cp:lastPrinted>2015-12-05T23:24:35Z</cp:lastPrinted>
  <dcterms:created xsi:type="dcterms:W3CDTF">2013-02-11T19:46:35Z</dcterms:created>
  <dcterms:modified xsi:type="dcterms:W3CDTF">2015-12-05T23:27:16Z</dcterms:modified>
</cp:coreProperties>
</file>