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2" r:id="rId10"/>
    <p:sldId id="263" r:id="rId11"/>
    <p:sldId id="267" r:id="rId12"/>
    <p:sldId id="261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b@seerobcod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overview/getting-started/introduction-to-signalr" TargetMode="External"/><Relationship Id="rId2" Type="http://schemas.openxmlformats.org/officeDocument/2006/relationships/hyperlink" Target="http://signalr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b@seerobcode.com" TargetMode="External"/><Relationship Id="rId4" Type="http://schemas.openxmlformats.org/officeDocument/2006/relationships/hyperlink" Target="http://tools.ietf.org/html/rfc645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403348"/>
          </a:xfrm>
        </p:spPr>
        <p:txBody>
          <a:bodyPr/>
          <a:lstStyle/>
          <a:p>
            <a:r>
              <a:rPr lang="en-US" dirty="0" smtClean="0"/>
              <a:t>SignalR Silently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257550"/>
            <a:ext cx="9418320" cy="3234690"/>
          </a:xfrm>
        </p:spPr>
        <p:txBody>
          <a:bodyPr>
            <a:normAutofit/>
          </a:bodyPr>
          <a:lstStyle/>
          <a:p>
            <a:r>
              <a:rPr lang="en-US" dirty="0" smtClean="0"/>
              <a:t>The silent movie way – sit back and watch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Music written by a (late-)deaf composer.</a:t>
            </a:r>
          </a:p>
          <a:p>
            <a:endParaRPr lang="en-US" dirty="0"/>
          </a:p>
          <a:p>
            <a:r>
              <a:rPr lang="en-US" dirty="0" smtClean="0"/>
              <a:t>Rob Koch </a:t>
            </a:r>
            <a:r>
              <a:rPr lang="en-US" dirty="0" smtClean="0">
                <a:hlinkClick r:id="rId2"/>
              </a:rPr>
              <a:t>rob@seerobcode.com</a:t>
            </a:r>
            <a:endParaRPr lang="en-US" dirty="0" smtClean="0"/>
          </a:p>
          <a:p>
            <a:r>
              <a:rPr lang="en-US" smtClean="0"/>
              <a:t>Data Scientist/Software Developer </a:t>
            </a:r>
            <a:r>
              <a:rPr lang="en-US" dirty="0" smtClean="0"/>
              <a:t>at McGraw-Hill Financial </a:t>
            </a:r>
          </a:p>
          <a:p>
            <a:r>
              <a:rPr lang="en-US" dirty="0" smtClean="0"/>
              <a:t>Works with MVC/</a:t>
            </a:r>
            <a:r>
              <a:rPr lang="en-US" dirty="0" err="1" smtClean="0"/>
              <a:t>WebAPI</a:t>
            </a:r>
            <a:r>
              <a:rPr lang="en-US" dirty="0" smtClean="0"/>
              <a:t>, SSIS,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90" y="1691321"/>
            <a:ext cx="3059035" cy="4288367"/>
          </a:xfrm>
        </p:spPr>
      </p:pic>
      <p:sp>
        <p:nvSpPr>
          <p:cNvPr id="5" name="TextBox 4"/>
          <p:cNvSpPr txBox="1"/>
          <p:nvPr/>
        </p:nvSpPr>
        <p:spPr>
          <a:xfrm>
            <a:off x="1997476" y="5974672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typically read lips, but when he is angry, I don’t understand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564181"/>
            <a:ext cx="4354513" cy="5754863"/>
          </a:xfrm>
        </p:spPr>
      </p:pic>
    </p:spTree>
    <p:extLst>
      <p:ext uri="{BB962C8B-B14F-4D97-AF65-F5344CB8AC3E}">
        <p14:creationId xmlns:p14="http://schemas.microsoft.com/office/powerpoint/2010/main" val="910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Re-evaluate life as a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Along comes SignalR! </a:t>
            </a:r>
          </a:p>
          <a:p>
            <a:r>
              <a:rPr lang="en-US" dirty="0" smtClean="0"/>
              <a:t>My kind of thing: has S-I-G-N in it’s name too.</a:t>
            </a:r>
          </a:p>
          <a:p>
            <a:r>
              <a:rPr lang="en-US" dirty="0" smtClean="0"/>
              <a:t>Broadcasts real-time</a:t>
            </a:r>
          </a:p>
          <a:p>
            <a:r>
              <a:rPr lang="en-US" dirty="0" err="1" smtClean="0"/>
              <a:t>WebSockets</a:t>
            </a:r>
            <a:r>
              <a:rPr lang="en-US" dirty="0" smtClean="0"/>
              <a:t> protocol, but has fallback protocol for older browsers or bad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Like the web, it’s STATELESS!</a:t>
            </a:r>
            <a:endParaRPr lang="en-US" dirty="0" smtClean="0"/>
          </a:p>
          <a:p>
            <a:endParaRPr lang="en-US" dirty="0"/>
          </a:p>
          <a:p>
            <a:r>
              <a:rPr lang="en-US" sz="3200" dirty="0" smtClean="0">
                <a:latin typeface="Consolas" panose="020B0609020204030204" pitchFamily="49" charset="0"/>
              </a:rPr>
              <a:t>Let’s build with SignalR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 SignalR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815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http://signalr.net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www.asp.net/signalr/overview/getting-started/introduction-to-signalr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tools.ietf.org/html/rfc6455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r email </a:t>
            </a:r>
            <a:r>
              <a:rPr lang="en-US" dirty="0" smtClean="0">
                <a:hlinkClick r:id="rId5"/>
              </a:rPr>
              <a:t>rob@seerobcode.com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1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Jerry </a:t>
            </a:r>
            <a:r>
              <a:rPr lang="en-US" dirty="0" smtClean="0"/>
              <a:t>Nixon/Microsoft</a:t>
            </a:r>
            <a:endParaRPr lang="en-US" dirty="0" smtClean="0"/>
          </a:p>
          <a:p>
            <a:r>
              <a:rPr lang="en-US" dirty="0" smtClean="0"/>
              <a:t>Crystal Long</a:t>
            </a:r>
          </a:p>
          <a:p>
            <a:r>
              <a:rPr lang="en-US" dirty="0" smtClean="0"/>
              <a:t>The good folks at McGraw-Hill </a:t>
            </a:r>
            <a:r>
              <a:rPr lang="en-US" dirty="0" smtClean="0"/>
              <a:t>Financial</a:t>
            </a:r>
          </a:p>
          <a:p>
            <a:r>
              <a:rPr lang="en-US" dirty="0" smtClean="0"/>
              <a:t>Sponsors of Denver Dev Days</a:t>
            </a:r>
            <a:endParaRPr lang="en-US" dirty="0" smtClean="0"/>
          </a:p>
          <a:p>
            <a:r>
              <a:rPr lang="en-US" dirty="0" smtClean="0"/>
              <a:t>My wife &amp; family for their support</a:t>
            </a:r>
          </a:p>
          <a:p>
            <a:r>
              <a:rPr lang="en-US" dirty="0" smtClean="0"/>
              <a:t>Whomever I forgot to name (sorry!)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And…..</a:t>
            </a:r>
          </a:p>
          <a:p>
            <a:pPr marL="0" indent="0">
              <a:buNone/>
            </a:pPr>
            <a:r>
              <a:rPr lang="en-US" sz="8800" dirty="0" smtClean="0"/>
              <a:t>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8132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/>
              <a:t>Rob, upon graduating college, entered the working world as an economist, later realized being an economist isn’t economical! It’s software…</a:t>
            </a:r>
          </a:p>
          <a:p>
            <a:pPr marL="0" indent="0">
              <a:buNone/>
            </a:pPr>
            <a:r>
              <a:rPr lang="en-US" sz="3600" dirty="0" smtClean="0"/>
              <a:t>You know, how economists always say, “There is no such thing as a free lunch.” </a:t>
            </a:r>
          </a:p>
          <a:p>
            <a:pPr marL="0" indent="0">
              <a:buNone/>
            </a:pPr>
            <a:r>
              <a:rPr lang="en-US" sz="3600" dirty="0" smtClean="0"/>
              <a:t>That’s ok, I develop </a:t>
            </a:r>
            <a:r>
              <a:rPr lang="en-US" sz="3600" dirty="0" smtClean="0"/>
              <a:t>for money so I get food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93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Whereas:</a:t>
            </a:r>
          </a:p>
          <a:p>
            <a:r>
              <a:rPr lang="en-US" sz="3600" dirty="0" smtClean="0"/>
              <a:t>Build a website showing </a:t>
            </a:r>
            <a:r>
              <a:rPr lang="en-US" sz="3600" dirty="0" smtClean="0"/>
              <a:t>status </a:t>
            </a:r>
            <a:r>
              <a:rPr lang="en-US" sz="3600" dirty="0" smtClean="0"/>
              <a:t>of what’s happening.</a:t>
            </a:r>
          </a:p>
          <a:p>
            <a:r>
              <a:rPr lang="en-US" sz="3600" dirty="0" smtClean="0"/>
              <a:t>Whatever happens, folks have a need </a:t>
            </a:r>
            <a:r>
              <a:rPr lang="en-US" sz="3600" dirty="0" smtClean="0"/>
              <a:t>to know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r>
              <a:rPr lang="en-US" sz="3600" dirty="0" smtClean="0"/>
              <a:t>That way, they may take </a:t>
            </a:r>
            <a:r>
              <a:rPr lang="en-US" sz="3600" dirty="0" smtClean="0"/>
              <a:t>action if a certain status </a:t>
            </a:r>
            <a:r>
              <a:rPr lang="en-US" sz="3600" dirty="0" smtClean="0"/>
              <a:t>happened, or for peace of mind.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</a:t>
            </a:r>
            <a:r>
              <a:rPr lang="en-US" dirty="0" smtClean="0"/>
              <a:t>(any sounds </a:t>
            </a:r>
            <a:r>
              <a:rPr lang="en-US" dirty="0" smtClean="0"/>
              <a:t>familiar?)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SQL Server</a:t>
            </a:r>
          </a:p>
          <a:p>
            <a:r>
              <a:rPr lang="en-US" sz="3600" dirty="0" smtClean="0"/>
              <a:t>Visual Studio 2013</a:t>
            </a:r>
          </a:p>
          <a:p>
            <a:r>
              <a:rPr lang="en-US" sz="3600" dirty="0" smtClean="0"/>
              <a:t>C#</a:t>
            </a:r>
          </a:p>
          <a:p>
            <a:r>
              <a:rPr lang="en-US" sz="3600" dirty="0" smtClean="0"/>
              <a:t>JavaScript</a:t>
            </a:r>
          </a:p>
          <a:p>
            <a:r>
              <a:rPr lang="en-US" sz="3600" dirty="0" smtClean="0"/>
              <a:t>Knockout</a:t>
            </a:r>
          </a:p>
          <a:p>
            <a:r>
              <a:rPr lang="en-US" sz="3600" dirty="0" err="1" smtClean="0"/>
              <a:t>Knockout.mapping</a:t>
            </a:r>
            <a:endParaRPr lang="en-US" sz="3600" dirty="0" smtClean="0"/>
          </a:p>
          <a:p>
            <a:r>
              <a:rPr lang="en-US" sz="3600" dirty="0" smtClean="0"/>
              <a:t>Moment.js (for date formatting)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901303" cy="3933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u="sng" dirty="0" smtClean="0"/>
              <a:t>What this does:</a:t>
            </a:r>
          </a:p>
          <a:p>
            <a:r>
              <a:rPr lang="en-US" sz="4000" dirty="0" smtClean="0"/>
              <a:t>Query the database every </a:t>
            </a:r>
            <a:r>
              <a:rPr lang="en-US" sz="4000" dirty="0" smtClean="0"/>
              <a:t>10 </a:t>
            </a:r>
            <a:r>
              <a:rPr lang="en-US" sz="4000" dirty="0" smtClean="0"/>
              <a:t>seconds for updates</a:t>
            </a:r>
          </a:p>
          <a:p>
            <a:r>
              <a:rPr lang="en-US" sz="4000" dirty="0" smtClean="0"/>
              <a:t>Show updates on screen</a:t>
            </a:r>
          </a:p>
          <a:p>
            <a:r>
              <a:rPr lang="en-US" sz="4000" dirty="0" smtClean="0"/>
              <a:t>Everyone is in the know</a:t>
            </a:r>
          </a:p>
          <a:p>
            <a:r>
              <a:rPr lang="en-US" sz="4000" dirty="0" smtClean="0"/>
              <a:t>A status is randomly </a:t>
            </a:r>
            <a:r>
              <a:rPr lang="en-US" sz="4000" dirty="0"/>
              <a:t>generated </a:t>
            </a:r>
            <a:r>
              <a:rPr lang="en-US" sz="4000" dirty="0" smtClean="0"/>
              <a:t>between 1 and 10 seconds.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932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great, people happy!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38" y="1890944"/>
            <a:ext cx="6192173" cy="4128115"/>
          </a:xfrm>
        </p:spPr>
      </p:pic>
    </p:spTree>
    <p:extLst>
      <p:ext uri="{BB962C8B-B14F-4D97-AF65-F5344CB8AC3E}">
        <p14:creationId xmlns:p14="http://schemas.microsoft.com/office/powerpoint/2010/main" val="33531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rubberneckers gets on…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1" y="1691322"/>
            <a:ext cx="4022463" cy="2461578"/>
          </a:xfrm>
        </p:spPr>
      </p:pic>
      <p:pic>
        <p:nvPicPr>
          <p:cNvPr id="5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91" y="1843722"/>
            <a:ext cx="4022463" cy="2461578"/>
          </a:xfrm>
          <a:prstGeom prst="rect">
            <a:avLst/>
          </a:prstGeom>
        </p:spPr>
      </p:pic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1" y="1996122"/>
            <a:ext cx="4022463" cy="2461578"/>
          </a:xfrm>
          <a:prstGeom prst="rect">
            <a:avLst/>
          </a:prstGeom>
        </p:spPr>
      </p:pic>
      <p:pic>
        <p:nvPicPr>
          <p:cNvPr id="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1" y="2148522"/>
            <a:ext cx="4022463" cy="2461578"/>
          </a:xfrm>
          <a:prstGeom prst="rect">
            <a:avLst/>
          </a:prstGeom>
        </p:spPr>
      </p:pic>
      <p:pic>
        <p:nvPicPr>
          <p:cNvPr id="8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91" y="2300922"/>
            <a:ext cx="4022463" cy="2461578"/>
          </a:xfrm>
          <a:prstGeom prst="rect">
            <a:avLst/>
          </a:prstGeom>
        </p:spPr>
      </p:pic>
      <p:pic>
        <p:nvPicPr>
          <p:cNvPr id="9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91" y="2453322"/>
            <a:ext cx="4022463" cy="2461578"/>
          </a:xfrm>
          <a:prstGeom prst="rect">
            <a:avLst/>
          </a:prstGeom>
        </p:spPr>
      </p:pic>
      <p:pic>
        <p:nvPicPr>
          <p:cNvPr id="10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91" y="2605722"/>
            <a:ext cx="4022463" cy="2461578"/>
          </a:xfrm>
          <a:prstGeom prst="rect">
            <a:avLst/>
          </a:prstGeom>
        </p:spPr>
      </p:pic>
      <p:pic>
        <p:nvPicPr>
          <p:cNvPr id="11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91" y="2758122"/>
            <a:ext cx="4022463" cy="2461578"/>
          </a:xfrm>
          <a:prstGeom prst="rect">
            <a:avLst/>
          </a:prstGeom>
        </p:spPr>
      </p:pic>
      <p:pic>
        <p:nvPicPr>
          <p:cNvPr id="12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91" y="2910522"/>
            <a:ext cx="4022463" cy="2461578"/>
          </a:xfrm>
          <a:prstGeom prst="rect">
            <a:avLst/>
          </a:prstGeom>
        </p:spPr>
      </p:pic>
      <p:pic>
        <p:nvPicPr>
          <p:cNvPr id="13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91" y="3062922"/>
            <a:ext cx="4022463" cy="2461578"/>
          </a:xfrm>
          <a:prstGeom prst="rect">
            <a:avLst/>
          </a:prstGeom>
        </p:spPr>
      </p:pic>
      <p:pic>
        <p:nvPicPr>
          <p:cNvPr id="1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91" y="3215322"/>
            <a:ext cx="4022463" cy="2461578"/>
          </a:xfrm>
          <a:prstGeom prst="rect">
            <a:avLst/>
          </a:prstGeom>
        </p:spPr>
      </p:pic>
      <p:pic>
        <p:nvPicPr>
          <p:cNvPr id="15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91" y="3367722"/>
            <a:ext cx="4022463" cy="2461578"/>
          </a:xfrm>
          <a:prstGeom prst="rect">
            <a:avLst/>
          </a:prstGeom>
        </p:spPr>
      </p:pic>
      <p:pic>
        <p:nvPicPr>
          <p:cNvPr id="1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91" y="3520122"/>
            <a:ext cx="4022463" cy="2461578"/>
          </a:xfrm>
          <a:prstGeom prst="rect">
            <a:avLst/>
          </a:prstGeom>
        </p:spPr>
      </p:pic>
      <p:pic>
        <p:nvPicPr>
          <p:cNvPr id="17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91" y="3672522"/>
            <a:ext cx="4022463" cy="2461578"/>
          </a:xfrm>
          <a:prstGeom prst="rect">
            <a:avLst/>
          </a:prstGeom>
        </p:spPr>
      </p:pic>
      <p:pic>
        <p:nvPicPr>
          <p:cNvPr id="18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91" y="3824922"/>
            <a:ext cx="4022463" cy="2461578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68" y="1691321"/>
            <a:ext cx="3874882" cy="2821517"/>
          </a:xfrm>
          <a:prstGeom prst="rect">
            <a:avLst/>
          </a:prstGeom>
        </p:spPr>
      </p:pic>
      <p:pic>
        <p:nvPicPr>
          <p:cNvPr id="37" name="Picture 3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68" y="1843721"/>
            <a:ext cx="3874882" cy="2821517"/>
          </a:xfrm>
          <a:prstGeom prst="rect">
            <a:avLst/>
          </a:prstGeom>
        </p:spPr>
      </p:pic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68" y="1996121"/>
            <a:ext cx="3874882" cy="2821517"/>
          </a:xfrm>
          <a:prstGeom prst="rect">
            <a:avLst/>
          </a:prstGeom>
        </p:spPr>
      </p:pic>
      <p:pic>
        <p:nvPicPr>
          <p:cNvPr id="39" name="Picture 3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68" y="2148521"/>
            <a:ext cx="3874882" cy="2821517"/>
          </a:xfrm>
          <a:prstGeom prst="rect">
            <a:avLst/>
          </a:prstGeom>
        </p:spPr>
      </p:pic>
      <p:pic>
        <p:nvPicPr>
          <p:cNvPr id="40" name="Picture 3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68" y="2300921"/>
            <a:ext cx="3874882" cy="2821517"/>
          </a:xfrm>
          <a:prstGeom prst="rect">
            <a:avLst/>
          </a:prstGeom>
        </p:spPr>
      </p:pic>
      <p:pic>
        <p:nvPicPr>
          <p:cNvPr id="41" name="Picture 4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68" y="2453321"/>
            <a:ext cx="3874882" cy="2821517"/>
          </a:xfrm>
          <a:prstGeom prst="rect">
            <a:avLst/>
          </a:prstGeom>
        </p:spPr>
      </p:pic>
      <p:pic>
        <p:nvPicPr>
          <p:cNvPr id="42" name="Picture 4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68" y="2605721"/>
            <a:ext cx="3874882" cy="2821517"/>
          </a:xfrm>
          <a:prstGeom prst="rect">
            <a:avLst/>
          </a:prstGeom>
        </p:spPr>
      </p:pic>
      <p:pic>
        <p:nvPicPr>
          <p:cNvPr id="43" name="Picture 4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68" y="2758121"/>
            <a:ext cx="3874882" cy="2821517"/>
          </a:xfrm>
          <a:prstGeom prst="rect">
            <a:avLst/>
          </a:prstGeom>
        </p:spPr>
      </p:pic>
      <p:pic>
        <p:nvPicPr>
          <p:cNvPr id="44" name="Picture 4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68" y="2910521"/>
            <a:ext cx="3874882" cy="2821517"/>
          </a:xfrm>
          <a:prstGeom prst="rect">
            <a:avLst/>
          </a:prstGeom>
        </p:spPr>
      </p:pic>
      <p:pic>
        <p:nvPicPr>
          <p:cNvPr id="45" name="Picture 4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68" y="3062921"/>
            <a:ext cx="3874882" cy="2821517"/>
          </a:xfrm>
          <a:prstGeom prst="rect">
            <a:avLst/>
          </a:prstGeom>
        </p:spPr>
      </p:pic>
      <p:pic>
        <p:nvPicPr>
          <p:cNvPr id="46" name="Picture 4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8" y="3215321"/>
            <a:ext cx="3874882" cy="2821517"/>
          </a:xfrm>
          <a:prstGeom prst="rect">
            <a:avLst/>
          </a:prstGeom>
        </p:spPr>
      </p:pic>
      <p:pic>
        <p:nvPicPr>
          <p:cNvPr id="47" name="Picture 4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68" y="3367721"/>
            <a:ext cx="3874882" cy="2821517"/>
          </a:xfrm>
          <a:prstGeom prst="rect">
            <a:avLst/>
          </a:prstGeom>
        </p:spPr>
      </p:pic>
      <p:pic>
        <p:nvPicPr>
          <p:cNvPr id="48" name="Picture 4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68" y="3520121"/>
            <a:ext cx="3874882" cy="2821517"/>
          </a:xfrm>
          <a:prstGeom prst="rect">
            <a:avLst/>
          </a:prstGeom>
        </p:spPr>
      </p:pic>
      <p:pic>
        <p:nvPicPr>
          <p:cNvPr id="49" name="Picture 4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68" y="3672521"/>
            <a:ext cx="3874882" cy="28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we got a problem?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9" y="1691322"/>
            <a:ext cx="5359400" cy="4019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1818" y="6010183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Disclaimer: the cat is not harmed</a:t>
            </a:r>
            <a:r>
              <a:rPr lang="en-US" dirty="0"/>
              <a:t> </a:t>
            </a:r>
            <a:r>
              <a:rPr lang="en-US" dirty="0" smtClean="0"/>
              <a:t>in this shoot.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2074" y="5640851"/>
            <a:ext cx="166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Naw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5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comes to me…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84412"/>
            <a:ext cx="6597883" cy="3941685"/>
          </a:xfrm>
        </p:spPr>
      </p:pic>
      <p:sp>
        <p:nvSpPr>
          <p:cNvPr id="5" name="TextBox 4"/>
          <p:cNvSpPr txBox="1"/>
          <p:nvPr/>
        </p:nvSpPr>
        <p:spPr>
          <a:xfrm>
            <a:off x="1261872" y="5974673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did you say? My app? What?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8" y="3207433"/>
            <a:ext cx="497274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1347</TotalTime>
  <Words>352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Consolas</vt:lpstr>
      <vt:lpstr>Wingdings 2</vt:lpstr>
      <vt:lpstr>View</vt:lpstr>
      <vt:lpstr>SignalR Silently</vt:lpstr>
      <vt:lpstr>Introduction</vt:lpstr>
      <vt:lpstr>Prototyping</vt:lpstr>
      <vt:lpstr>Tools used (any sounds familiar?)</vt:lpstr>
      <vt:lpstr>Demo</vt:lpstr>
      <vt:lpstr>Works great, people happy!</vt:lpstr>
      <vt:lpstr>More rubberneckers gets on…</vt:lpstr>
      <vt:lpstr>Think we got a problem?</vt:lpstr>
      <vt:lpstr>DBA comes to me…</vt:lpstr>
      <vt:lpstr>Boss</vt:lpstr>
      <vt:lpstr>PowerPoint Presentation</vt:lpstr>
      <vt:lpstr>Re-evaluate life as a developer</vt:lpstr>
      <vt:lpstr>Demo SignalR</vt:lpstr>
      <vt:lpstr>References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 Silently</dc:title>
  <dc:creator>Rob Koch</dc:creator>
  <cp:lastModifiedBy>Rob Koch</cp:lastModifiedBy>
  <cp:revision>21</cp:revision>
  <dcterms:created xsi:type="dcterms:W3CDTF">2015-05-20T23:15:53Z</dcterms:created>
  <dcterms:modified xsi:type="dcterms:W3CDTF">2015-06-05T20:26:18Z</dcterms:modified>
</cp:coreProperties>
</file>