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3" r:id="rId7"/>
    <p:sldId id="258" r:id="rId8"/>
    <p:sldId id="264" r:id="rId9"/>
    <p:sldId id="267" r:id="rId10"/>
    <p:sldId id="265" r:id="rId11"/>
    <p:sldId id="262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ZA" dirty="0" smtClean="0"/>
            <a:t>CONNECT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smtClean="0"/>
            <a:t>DEMO</a:t>
          </a:r>
          <a:endParaRPr lang="en-US" dirty="0"/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 smtClean="0"/>
            <a:t>LinkS</a:t>
          </a:r>
          <a:endParaRPr lang="en-US" dirty="0"/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25C14C25-2A98-4731-B0BF-677AD8191C30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76750689-6C12-4D36-8474-BFC5C125B35E}" type="pres">
      <dgm:prSet presAssocID="{701D68F5-42F8-47BC-8FED-84C50F595DF0}" presName="compNode" presStyleCnt="0"/>
      <dgm:spPr/>
    </dgm:pt>
    <dgm:pt modelId="{A39E2924-EA9B-47F3-B732-8814DF65E2EC}" type="pres">
      <dgm:prSet presAssocID="{701D68F5-42F8-47BC-8FED-84C50F595DF0}" presName="iconBgRect" presStyleLbl="bgShp" presStyleIdx="0" presStyleCnt="3"/>
      <dgm:spPr/>
    </dgm:pt>
    <dgm:pt modelId="{55BDA980-9151-47FF-AF00-AFF61BF7329A}" type="pres">
      <dgm:prSet presAssocID="{701D68F5-42F8-47BC-8FED-84C50F595D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813E287-6A9E-4A4E-8848-6B5E098C015B}" type="pres">
      <dgm:prSet presAssocID="{701D68F5-42F8-47BC-8FED-84C50F595DF0}" presName="spaceRect" presStyleCnt="0"/>
      <dgm:spPr/>
    </dgm:pt>
    <dgm:pt modelId="{29C7C433-EF2A-4A44-BC53-B7211D27668D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8220B65-DC55-4454-B24D-11B29BFBB9D4}" type="pres">
      <dgm:prSet presAssocID="{0C95B389-AC0C-4055-9AA3-38815EFC8B0A}" presName="sibTrans" presStyleCnt="0"/>
      <dgm:spPr/>
    </dgm:pt>
    <dgm:pt modelId="{BE6E5E78-2FF3-4F40-80FF-8626E060970A}" type="pres">
      <dgm:prSet presAssocID="{91A66877-AC1C-46D9-BF2C-6024B638DEA9}" presName="compNode" presStyleCnt="0"/>
      <dgm:spPr/>
    </dgm:pt>
    <dgm:pt modelId="{AE6D994C-35CC-4E2D-93F7-0749D531DB38}" type="pres">
      <dgm:prSet presAssocID="{91A66877-AC1C-46D9-BF2C-6024B638DEA9}" presName="iconBgRect" presStyleLbl="bgShp" presStyleIdx="1" presStyleCnt="3"/>
      <dgm:spPr/>
    </dgm:pt>
    <dgm:pt modelId="{25E3B37B-74D0-4A88-B4DE-941AD611607D}" type="pres">
      <dgm:prSet presAssocID="{91A66877-AC1C-46D9-BF2C-6024B638D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D43D9762-97CA-499D-8A22-68E4735A6BBF}" type="pres">
      <dgm:prSet presAssocID="{91A66877-AC1C-46D9-BF2C-6024B638DEA9}" presName="spaceRect" presStyleCnt="0"/>
      <dgm:spPr/>
    </dgm:pt>
    <dgm:pt modelId="{B87C32D5-7B07-49E2-84BD-BC5A516ABFE6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3415AE4C-1FA3-4F9C-B78C-46AB8BC3FA98}" type="pres">
      <dgm:prSet presAssocID="{BFCE4A28-C381-46FF-935A-B11534EF7D87}" presName="sibTrans" presStyleCnt="0"/>
      <dgm:spPr/>
    </dgm:pt>
    <dgm:pt modelId="{8E9FCEE9-BA58-4686-AD8D-3C43F61E54DA}" type="pres">
      <dgm:prSet presAssocID="{76CC3289-2662-43F0-A3C6-BA04A135F08C}" presName="compNode" presStyleCnt="0"/>
      <dgm:spPr/>
    </dgm:pt>
    <dgm:pt modelId="{8B8DA957-4F6D-47EE-BF0F-6ACDA82AAC07}" type="pres">
      <dgm:prSet presAssocID="{76CC3289-2662-43F0-A3C6-BA04A135F08C}" presName="iconBgRect" presStyleLbl="bgShp" presStyleIdx="2" presStyleCnt="3"/>
      <dgm:spPr/>
    </dgm:pt>
    <dgm:pt modelId="{FC76B9EB-DCB2-48BE-8038-BB271187C51D}" type="pres">
      <dgm:prSet presAssocID="{76CC3289-2662-43F0-A3C6-BA04A135F0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15732EE0-EF0B-40DC-8D5B-13AD1FDF7CF0}" type="pres">
      <dgm:prSet presAssocID="{76CC3289-2662-43F0-A3C6-BA04A135F08C}" presName="spaceRect" presStyleCnt="0"/>
      <dgm:spPr/>
    </dgm:pt>
    <dgm:pt modelId="{E92865A0-8142-4764-BBFC-1FA0DCA8D9E0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4D1E9F-9059-456A-ACD4-C954F5166A16}" type="presOf" srcId="{701D68F5-42F8-47BC-8FED-84C50F595DF0}" destId="{29C7C433-EF2A-4A44-BC53-B7211D27668D}" srcOrd="0" destOrd="0" presId="urn:microsoft.com/office/officeart/2018/5/layout/IconCircle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77F3068B-47FB-4C44-B12F-5B52EA8C8D6F}" type="presOf" srcId="{91A66877-AC1C-46D9-BF2C-6024B638DEA9}" destId="{B87C32D5-7B07-49E2-84BD-BC5A516ABFE6}" srcOrd="0" destOrd="0" presId="urn:microsoft.com/office/officeart/2018/5/layout/IconCircle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1E51D096-D749-4658-8D93-02A059315D09}" type="presOf" srcId="{76CC3289-2662-43F0-A3C6-BA04A135F08C}" destId="{E92865A0-8142-4764-BBFC-1FA0DCA8D9E0}" srcOrd="0" destOrd="0" presId="urn:microsoft.com/office/officeart/2018/5/layout/IconCircleLabelList"/>
    <dgm:cxn modelId="{1DCAC474-202E-48E4-8885-832453650F99}" type="presOf" srcId="{7D9C16A6-8C48-4165-8DAF-8C957C12A8FA}" destId="{25C14C25-2A98-4731-B0BF-677AD8191C30}" srcOrd="0" destOrd="0" presId="urn:microsoft.com/office/officeart/2018/5/layout/IconCircleLabelList"/>
    <dgm:cxn modelId="{9B7CB0EB-7F3C-4D17-B355-4090FA01A301}" type="presParOf" srcId="{25C14C25-2A98-4731-B0BF-677AD8191C30}" destId="{76750689-6C12-4D36-8474-BFC5C125B35E}" srcOrd="0" destOrd="0" presId="urn:microsoft.com/office/officeart/2018/5/layout/IconCircleLabelList"/>
    <dgm:cxn modelId="{F736A8DC-8C73-40B1-B9D8-E2ED1B623EC4}" type="presParOf" srcId="{76750689-6C12-4D36-8474-BFC5C125B35E}" destId="{A39E2924-EA9B-47F3-B732-8814DF65E2EC}" srcOrd="0" destOrd="0" presId="urn:microsoft.com/office/officeart/2018/5/layout/IconCircleLabelList"/>
    <dgm:cxn modelId="{E811E0A3-64EB-4B73-B7C1-483CEFD7A521}" type="presParOf" srcId="{76750689-6C12-4D36-8474-BFC5C125B35E}" destId="{55BDA980-9151-47FF-AF00-AFF61BF7329A}" srcOrd="1" destOrd="0" presId="urn:microsoft.com/office/officeart/2018/5/layout/IconCircleLabelList"/>
    <dgm:cxn modelId="{5F50529C-66A6-45D3-914E-3EAF0020FAA5}" type="presParOf" srcId="{76750689-6C12-4D36-8474-BFC5C125B35E}" destId="{6813E287-6A9E-4A4E-8848-6B5E098C015B}" srcOrd="2" destOrd="0" presId="urn:microsoft.com/office/officeart/2018/5/layout/IconCircleLabelList"/>
    <dgm:cxn modelId="{4A2F5C1F-0EEC-4343-A69A-A075A9327DCB}" type="presParOf" srcId="{76750689-6C12-4D36-8474-BFC5C125B35E}" destId="{29C7C433-EF2A-4A44-BC53-B7211D27668D}" srcOrd="3" destOrd="0" presId="urn:microsoft.com/office/officeart/2018/5/layout/IconCircleLabelList"/>
    <dgm:cxn modelId="{11337B15-941E-431B-B38C-2502F8F375A2}" type="presParOf" srcId="{25C14C25-2A98-4731-B0BF-677AD8191C30}" destId="{68220B65-DC55-4454-B24D-11B29BFBB9D4}" srcOrd="1" destOrd="0" presId="urn:microsoft.com/office/officeart/2018/5/layout/IconCircleLabelList"/>
    <dgm:cxn modelId="{43151CC7-C0C3-4F15-997C-17B72C908907}" type="presParOf" srcId="{25C14C25-2A98-4731-B0BF-677AD8191C30}" destId="{BE6E5E78-2FF3-4F40-80FF-8626E060970A}" srcOrd="2" destOrd="0" presId="urn:microsoft.com/office/officeart/2018/5/layout/IconCircleLabelList"/>
    <dgm:cxn modelId="{B36D4B0A-AEE7-4B3F-898A-E200577B6D6B}" type="presParOf" srcId="{BE6E5E78-2FF3-4F40-80FF-8626E060970A}" destId="{AE6D994C-35CC-4E2D-93F7-0749D531DB38}" srcOrd="0" destOrd="0" presId="urn:microsoft.com/office/officeart/2018/5/layout/IconCircleLabelList"/>
    <dgm:cxn modelId="{BE0DFE24-FE93-4079-A9EE-3648D3E1E170}" type="presParOf" srcId="{BE6E5E78-2FF3-4F40-80FF-8626E060970A}" destId="{25E3B37B-74D0-4A88-B4DE-941AD611607D}" srcOrd="1" destOrd="0" presId="urn:microsoft.com/office/officeart/2018/5/layout/IconCircleLabelList"/>
    <dgm:cxn modelId="{F288AFD5-F3CA-46B3-8339-C045C21E9F21}" type="presParOf" srcId="{BE6E5E78-2FF3-4F40-80FF-8626E060970A}" destId="{D43D9762-97CA-499D-8A22-68E4735A6BBF}" srcOrd="2" destOrd="0" presId="urn:microsoft.com/office/officeart/2018/5/layout/IconCircleLabelList"/>
    <dgm:cxn modelId="{18CCBC88-DFE4-411F-876C-0313FF708975}" type="presParOf" srcId="{BE6E5E78-2FF3-4F40-80FF-8626E060970A}" destId="{B87C32D5-7B07-49E2-84BD-BC5A516ABFE6}" srcOrd="3" destOrd="0" presId="urn:microsoft.com/office/officeart/2018/5/layout/IconCircleLabelList"/>
    <dgm:cxn modelId="{D7DFC969-567D-453B-91CA-5B56EC4DF6CE}" type="presParOf" srcId="{25C14C25-2A98-4731-B0BF-677AD8191C30}" destId="{3415AE4C-1FA3-4F9C-B78C-46AB8BC3FA98}" srcOrd="3" destOrd="0" presId="urn:microsoft.com/office/officeart/2018/5/layout/IconCircleLabelList"/>
    <dgm:cxn modelId="{FE865E36-A6AA-4CC5-B6F1-E7C4076F9DA4}" type="presParOf" srcId="{25C14C25-2A98-4731-B0BF-677AD8191C30}" destId="{8E9FCEE9-BA58-4686-AD8D-3C43F61E54DA}" srcOrd="4" destOrd="0" presId="urn:microsoft.com/office/officeart/2018/5/layout/IconCircleLabelList"/>
    <dgm:cxn modelId="{7449518C-03B5-4688-9C60-A09CD7989430}" type="presParOf" srcId="{8E9FCEE9-BA58-4686-AD8D-3C43F61E54DA}" destId="{8B8DA957-4F6D-47EE-BF0F-6ACDA82AAC07}" srcOrd="0" destOrd="0" presId="urn:microsoft.com/office/officeart/2018/5/layout/IconCircleLabelList"/>
    <dgm:cxn modelId="{A05A366F-56A5-494C-9AD7-7CA866ACD136}" type="presParOf" srcId="{8E9FCEE9-BA58-4686-AD8D-3C43F61E54DA}" destId="{FC76B9EB-DCB2-48BE-8038-BB271187C51D}" srcOrd="1" destOrd="0" presId="urn:microsoft.com/office/officeart/2018/5/layout/IconCircleLabelList"/>
    <dgm:cxn modelId="{9029A874-C025-4ECE-A8D4-43E10C4561BD}" type="presParOf" srcId="{8E9FCEE9-BA58-4686-AD8D-3C43F61E54DA}" destId="{15732EE0-EF0B-40DC-8D5B-13AD1FDF7CF0}" srcOrd="2" destOrd="0" presId="urn:microsoft.com/office/officeart/2018/5/layout/IconCircleLabelList"/>
    <dgm:cxn modelId="{F90C855F-3BD4-487B-AD80-67CD5D06AC1A}" type="presParOf" srcId="{8E9FCEE9-BA58-4686-AD8D-3C43F61E54DA}" destId="{E92865A0-8142-4764-BBFC-1FA0DCA8D9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PostgreSQL Query</a:t>
          </a:r>
          <a:r>
            <a:rPr lang="en-US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Data from </a:t>
          </a:r>
          <a:r>
            <a:rPr lang="en-US" dirty="0" err="1" smtClean="0"/>
            <a:t>RedShift</a:t>
          </a:r>
          <a:endParaRPr lang="en-US" dirty="0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 smtClean="0"/>
            <a:t>Highlights</a:t>
          </a:r>
          <a:endParaRPr lang="en-US" dirty="0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90561C55-3C6E-4D53-85E1-2C50BCDDA392}" type="pres">
      <dgm:prSet presAssocID="{7E5AA53B-3EEE-4DE4-BB81-9044890C2946}" presName="Name1" presStyleCnt="0"/>
      <dgm:spPr/>
      <dgm:t>
        <a:bodyPr/>
        <a:lstStyle/>
        <a:p>
          <a:endParaRPr lang="en-US"/>
        </a:p>
      </dgm:t>
    </dgm:pt>
    <dgm:pt modelId="{B6CD42EC-5AD4-4004-AE5B-47EDA668DAA8}" type="pres">
      <dgm:prSet presAssocID="{7E5AA53B-3EEE-4DE4-BB81-9044890C2946}" presName="cycle" presStyleCnt="0"/>
      <dgm:spPr/>
      <dgm:t>
        <a:bodyPr/>
        <a:lstStyle/>
        <a:p>
          <a:endParaRPr lang="en-US"/>
        </a:p>
      </dgm:t>
    </dgm:pt>
    <dgm:pt modelId="{963B8EE3-40CC-4A0A-B420-D0BF920973CE}" type="pres">
      <dgm:prSet presAssocID="{7E5AA53B-3EEE-4DE4-BB81-9044890C2946}" presName="srcNode" presStyleLbl="node1" presStyleIdx="0" presStyleCnt="3"/>
      <dgm:spPr/>
      <dgm:t>
        <a:bodyPr/>
        <a:lstStyle/>
        <a:p>
          <a:endParaRPr lang="en-US"/>
        </a:p>
      </dgm:t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en-US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  <dgm:t>
        <a:bodyPr/>
        <a:lstStyle/>
        <a:p>
          <a:endParaRPr lang="en-US"/>
        </a:p>
      </dgm:t>
    </dgm:pt>
    <dgm:pt modelId="{429CABD1-4116-474B-81BF-735E2CA9DD00}" type="pres">
      <dgm:prSet presAssocID="{7E5AA53B-3EEE-4DE4-BB81-9044890C2946}" presName="dstNode" presStyleLbl="node1" presStyleIdx="0" presStyleCnt="3"/>
      <dgm:spPr/>
      <dgm:t>
        <a:bodyPr/>
        <a:lstStyle/>
        <a:p>
          <a:endParaRPr lang="en-US"/>
        </a:p>
      </dgm:t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F9B8A9-2412-4B74-84A9-69422DB81CDC}" type="pres">
      <dgm:prSet presAssocID="{6750AC01-D39D-4F3A-9DC8-2A211EE986A2}" presName="accent_1" presStyleCnt="0"/>
      <dgm:spPr/>
      <dgm:t>
        <a:bodyPr/>
        <a:lstStyle/>
        <a:p>
          <a:endParaRPr lang="en-US"/>
        </a:p>
      </dgm:t>
    </dgm:pt>
    <dgm:pt modelId="{07CB3071-D555-47DA-A36A-69EB91531FD8}" type="pres">
      <dgm:prSet presAssocID="{6750AC01-D39D-4F3A-9DC8-2A211EE986A2}" presName="accentRepeatNode" presStyleLbl="solidFgAcc1" presStyleIdx="0" presStyleCnt="3"/>
      <dgm:spPr/>
      <dgm:t>
        <a:bodyPr/>
        <a:lstStyle/>
        <a:p>
          <a:endParaRPr lang="en-US"/>
        </a:p>
      </dgm:t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2BDEE8-85BD-4F02-B35B-2CC8E701C98B}" type="pres">
      <dgm:prSet presAssocID="{0BEF68B8-1228-47BB-83B5-7B9CD1E3F84E}" presName="accent_2" presStyleCnt="0"/>
      <dgm:spPr/>
      <dgm:t>
        <a:bodyPr/>
        <a:lstStyle/>
        <a:p>
          <a:endParaRPr lang="en-US"/>
        </a:p>
      </dgm:t>
    </dgm:pt>
    <dgm:pt modelId="{3F8116AC-FAC3-4E95-9865-93CCFEB191B9}" type="pres">
      <dgm:prSet presAssocID="{0BEF68B8-1228-47BB-83B5-7B9CD1E3F84E}" presName="accentRepeatNode" presStyleLbl="solidFgAcc1" presStyleIdx="1" presStyleCnt="3"/>
      <dgm:spPr/>
      <dgm:t>
        <a:bodyPr/>
        <a:lstStyle/>
        <a:p>
          <a:endParaRPr lang="en-US"/>
        </a:p>
      </dgm:t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9A216A-8375-48F9-A4E6-8E0B64C0209B}" type="pres">
      <dgm:prSet presAssocID="{5605D28D-2CE6-4513-8566-952984E21E14}" presName="accent_3" presStyleCnt="0"/>
      <dgm:spPr/>
      <dgm:t>
        <a:bodyPr/>
        <a:lstStyle/>
        <a:p>
          <a:endParaRPr lang="en-US"/>
        </a:p>
      </dgm:t>
    </dgm:pt>
    <dgm:pt modelId="{A965097E-32F1-4AB8-8C4E-2814A7596B2F}" type="pres">
      <dgm:prSet presAssocID="{5605D28D-2CE6-4513-8566-952984E21E14}" presName="accentRepeatNode" presStyleLbl="solidFgAcc1" presStyleIdx="2" presStyleCnt="3"/>
      <dgm:spPr/>
      <dgm:t>
        <a:bodyPr/>
        <a:lstStyle/>
        <a:p>
          <a:endParaRPr lang="en-US"/>
        </a:p>
      </dgm:t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2924-EA9B-47F3-B732-8814DF65E2EC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A980-9151-47FF-AF00-AFF61BF7329A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7C433-EF2A-4A44-BC53-B7211D27668D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ZA" sz="4000" kern="1200" dirty="0" smtClean="0"/>
            <a:t>CONNECT</a:t>
          </a:r>
          <a:endParaRPr lang="en-US" sz="4000" kern="1200" dirty="0"/>
        </a:p>
      </dsp:txBody>
      <dsp:txXfrm>
        <a:off x="50287" y="2784119"/>
        <a:ext cx="3262500" cy="720000"/>
      </dsp:txXfrm>
    </dsp:sp>
    <dsp:sp modelId="{AE6D994C-35CC-4E2D-93F7-0749D531DB38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3B37B-74D0-4A88-B4DE-941AD611607D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32D5-7B07-49E2-84BD-BC5A516ABFE6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smtClean="0"/>
            <a:t>DEMO</a:t>
          </a:r>
          <a:endParaRPr lang="en-US" sz="4000" kern="1200" dirty="0"/>
        </a:p>
      </dsp:txBody>
      <dsp:txXfrm>
        <a:off x="3883725" y="2784119"/>
        <a:ext cx="3262500" cy="720000"/>
      </dsp:txXfrm>
    </dsp:sp>
    <dsp:sp modelId="{8B8DA957-4F6D-47EE-BF0F-6ACDA82AAC07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6B9EB-DCB2-48BE-8038-BB271187C51D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865A0-8142-4764-BBFC-1FA0DCA8D9E0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4000" kern="1200" dirty="0" err="1" smtClean="0"/>
            <a:t>LinkS</a:t>
          </a:r>
          <a:endParaRPr lang="en-US" sz="4000" kern="1200" dirty="0"/>
        </a:p>
      </dsp:txBody>
      <dsp:txXfrm>
        <a:off x="7717162" y="2784119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5425696" cy="71278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PostgreSQL Query</a:t>
          </a:r>
          <a:r>
            <a:rPr lang="en-US" sz="3500" kern="1200" dirty="0"/>
            <a:t>	</a:t>
          </a:r>
        </a:p>
      </dsp:txBody>
      <dsp:txXfrm>
        <a:off x="496568" y="356393"/>
        <a:ext cx="5425696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5166597" cy="71278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34196"/>
                <a:satOff val="-25317"/>
                <a:lumOff val="20386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234196"/>
                <a:satOff val="-25317"/>
                <a:lumOff val="2038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Data from </a:t>
          </a:r>
          <a:r>
            <a:rPr lang="en-US" sz="3500" kern="1200" dirty="0" err="1" smtClean="0"/>
            <a:t>RedShift</a:t>
          </a:r>
          <a:endParaRPr lang="en-US" sz="3500" kern="1200" dirty="0"/>
        </a:p>
      </dsp:txBody>
      <dsp:txXfrm>
        <a:off x="755666" y="1425575"/>
        <a:ext cx="5166597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234196"/>
              <a:satOff val="-25317"/>
              <a:lumOff val="203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5425696" cy="712787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468392"/>
                <a:satOff val="-50633"/>
                <a:lumOff val="40772"/>
                <a:alphaOff val="0"/>
                <a:tint val="98000"/>
                <a:lumMod val="110000"/>
              </a:schemeClr>
            </a:gs>
            <a:gs pos="84000">
              <a:schemeClr val="accent1">
                <a:shade val="80000"/>
                <a:hueOff val="468392"/>
                <a:satOff val="-50633"/>
                <a:lumOff val="40772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lvl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Highlights</a:t>
          </a:r>
          <a:endParaRPr lang="en-US" sz="3500" kern="1200" dirty="0"/>
        </a:p>
      </dsp:txBody>
      <dsp:txXfrm>
        <a:off x="496568" y="2494756"/>
        <a:ext cx="5425696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shade val="80000"/>
              <a:hueOff val="468392"/>
              <a:satOff val="-50633"/>
              <a:lumOff val="4077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9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81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4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39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0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50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.png"/><Relationship Id="rId3" Type="http://schemas.openxmlformats.org/officeDocument/2006/relationships/image" Target="../media/image7.png"/><Relationship Id="rId17" Type="http://schemas.openxmlformats.org/officeDocument/2006/relationships/image" Target="../media/image5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23" Type="http://schemas.openxmlformats.org/officeDocument/2006/relationships/image" Target="../media/image56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3.amazonaws.com/redshift-downloads/drivers/jdbc/1.2.36.1060/RedshiftJDBC42-no-awssdk-1.2.36.1060.jar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jdbc.postgresql.org/download.html#curre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ql-workbench.eu/downloads.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3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0.sv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.png"/><Relationship Id="rId26" Type="http://schemas.openxmlformats.org/officeDocument/2006/relationships/hyperlink" Target="https://dev.to/ronsoak/the-r-a-g-redshift-analyst-guide-what-is-redshift-fc1" TargetMode="External"/><Relationship Id="rId3" Type="http://schemas.openxmlformats.org/officeDocument/2006/relationships/image" Target="../media/image7.png"/><Relationship Id="rId17" Type="http://schemas.openxmlformats.org/officeDocument/2006/relationships/image" Target="../media/image514.svg"/><Relationship Id="rId25" Type="http://schemas.openxmlformats.org/officeDocument/2006/relationships/hyperlink" Target="https://dev.to/helenanders26/how-is-aws-redshift-so-fast-187m" TargetMode="External"/><Relationship Id="rId2" Type="http://schemas.openxmlformats.org/officeDocument/2006/relationships/notesSlide" Target="../notesSlides/notesSlide8.xml"/><Relationship Id="rId29" Type="http://schemas.openxmlformats.org/officeDocument/2006/relationships/hyperlink" Target="https://aws.amazon.com/redshift/free-trial/" TargetMode="External"/><Relationship Id="rId1" Type="http://schemas.openxmlformats.org/officeDocument/2006/relationships/slideLayout" Target="../slideLayouts/slideLayout4.xml"/><Relationship Id="rId24" Type="http://schemas.openxmlformats.org/officeDocument/2006/relationships/hyperlink" Target="https://docs.aws.amazon.com/redshift/latest/gsg/samples/tickitdb.zip" TargetMode="External"/><Relationship Id="rId6" Type="http://schemas.openxmlformats.org/officeDocument/2006/relationships/image" Target="../media/image70.svg"/><Relationship Id="rId23" Type="http://schemas.openxmlformats.org/officeDocument/2006/relationships/image" Target="../media/image564.svg"/><Relationship Id="rId28" Type="http://schemas.openxmlformats.org/officeDocument/2006/relationships/hyperlink" Target="https://marketplace.visualstudio.com/items?itemName=ms-ossdata.vscode-postgresql" TargetMode="External"/><Relationship Id="rId27" Type="http://schemas.openxmlformats.org/officeDocument/2006/relationships/hyperlink" Target="https://code.visualstudio.com/" TargetMode="External"/><Relationship Id="rId30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AWS REDSHIFT &amp; POSTGRESQL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SHOWING THE SYMBOTIC RELATIONSHIP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AGENDA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421634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0969" y="6537590"/>
            <a:ext cx="118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</a:t>
            </a:r>
            <a:r>
              <a:rPr lang="en-US" sz="1000" dirty="0" smtClean="0"/>
              <a:t>hen </a:t>
            </a:r>
            <a:r>
              <a:rPr lang="en-US" sz="1000" dirty="0"/>
              <a:t>files uploaded to US bucket, they are not being replicated to Australia bucket. What could be the reason?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Robert Koch  “ROB”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2861" y="2431886"/>
            <a:ext cx="6416926" cy="3435177"/>
          </a:xfrm>
        </p:spPr>
        <p:txBody>
          <a:bodyPr>
            <a:noAutofit/>
          </a:bodyPr>
          <a:lstStyle/>
          <a:p>
            <a:r>
              <a:rPr lang="en-US" sz="2400" dirty="0" smtClean="0"/>
              <a:t>Newly minted AWS Database Hero </a:t>
            </a:r>
          </a:p>
          <a:p>
            <a:pPr marL="0" indent="0">
              <a:buNone/>
            </a:pPr>
            <a:r>
              <a:rPr lang="en-US" sz="2400" dirty="0" smtClean="0"/>
              <a:t>          (Thank you AWS!!)</a:t>
            </a:r>
          </a:p>
          <a:p>
            <a:pPr lvl="1"/>
            <a:r>
              <a:rPr lang="en-US" sz="2000" dirty="0" smtClean="0"/>
              <a:t>Economics major, fell into software</a:t>
            </a:r>
          </a:p>
          <a:p>
            <a:pPr lvl="1"/>
            <a:r>
              <a:rPr lang="en-US" sz="2000" dirty="0" smtClean="0"/>
              <a:t>Deaf – American </a:t>
            </a:r>
            <a:r>
              <a:rPr lang="en-US" sz="2000" dirty="0" smtClean="0"/>
              <a:t>Sign </a:t>
            </a:r>
            <a:r>
              <a:rPr lang="en-US" sz="2000" dirty="0" smtClean="0"/>
              <a:t>L</a:t>
            </a:r>
            <a:r>
              <a:rPr lang="en-US" sz="2000" dirty="0" smtClean="0"/>
              <a:t>anguage’s my </a:t>
            </a:r>
            <a:r>
              <a:rPr lang="en-US" sz="2000" dirty="0" smtClean="0"/>
              <a:t>primary language</a:t>
            </a:r>
          </a:p>
          <a:p>
            <a:pPr lvl="1"/>
            <a:r>
              <a:rPr lang="en-US" sz="2000" dirty="0" smtClean="0"/>
              <a:t>Passionate about workflow/processes</a:t>
            </a:r>
          </a:p>
          <a:p>
            <a:r>
              <a:rPr lang="en-US" sz="2400" dirty="0" smtClean="0"/>
              <a:t>Current status</a:t>
            </a:r>
          </a:p>
          <a:p>
            <a:pPr lvl="1"/>
            <a:r>
              <a:rPr lang="en-US" sz="2000" dirty="0" smtClean="0"/>
              <a:t>Work at S&amp;P Global Platts (almost 10 years)</a:t>
            </a:r>
          </a:p>
          <a:p>
            <a:pPr lvl="1"/>
            <a:r>
              <a:rPr lang="en-US" sz="2000" dirty="0" smtClean="0"/>
              <a:t>Primarily work with energy data</a:t>
            </a:r>
          </a:p>
          <a:p>
            <a:pPr lvl="1"/>
            <a:r>
              <a:rPr lang="en-US" sz="2000" dirty="0" smtClean="0"/>
              <a:t>Architecture, workflow, data, analytics</a:t>
            </a:r>
            <a:endParaRPr lang="en-US" sz="2000" dirty="0"/>
          </a:p>
        </p:txBody>
      </p:sp>
      <p:pic>
        <p:nvPicPr>
          <p:cNvPr id="1026" name="Picture 2" descr="Robert Ko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452" y="2206050"/>
            <a:ext cx="2591235" cy="388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361" y="5369001"/>
            <a:ext cx="17145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20969" y="6537590"/>
            <a:ext cx="118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Which AWS service would simplify migration of a database to AWS?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21722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</a:t>
            </a:r>
            <a:endParaRPr lang="en-US" dirty="0"/>
          </a:p>
        </p:txBody>
      </p:sp>
      <p:pic>
        <p:nvPicPr>
          <p:cNvPr id="6" name="Graphic 33">
            <a:extLst>
              <a:ext uri="{FF2B5EF4-FFF2-40B4-BE49-F238E27FC236}">
                <a16:creationId xmlns:a16="http://schemas.microsoft.com/office/drawing/2014/main" id="{8BE31354-0FB2-1D49-82D7-D84A84D06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927" y="2419205"/>
            <a:ext cx="1806806" cy="1806806"/>
          </a:xfrm>
          <a:prstGeom prst="rect">
            <a:avLst/>
          </a:prstGeom>
        </p:spPr>
      </p:pic>
      <p:pic>
        <p:nvPicPr>
          <p:cNvPr id="7" name="Graphic 100">
            <a:extLst>
              <a:ext uri="{FF2B5EF4-FFF2-40B4-BE49-F238E27FC236}">
                <a16:creationId xmlns:a16="http://schemas.microsoft.com/office/drawing/2014/main" id="{DC7B4D75-8EA6-5640-B88F-C7AEFF620D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76770" y="3608322"/>
            <a:ext cx="1713321" cy="171332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5192" y="2498592"/>
            <a:ext cx="5422392" cy="3127852"/>
          </a:xfrm>
        </p:spPr>
        <p:txBody>
          <a:bodyPr>
            <a:noAutofit/>
          </a:bodyPr>
          <a:lstStyle/>
          <a:p>
            <a:r>
              <a:rPr lang="en-US" sz="2400" dirty="0" smtClean="0"/>
              <a:t>Amazon </a:t>
            </a:r>
            <a:r>
              <a:rPr lang="en-US" sz="2400" dirty="0" err="1" smtClean="0"/>
              <a:t>RedShift</a:t>
            </a:r>
            <a:r>
              <a:rPr lang="en-US" sz="2400" dirty="0" smtClean="0"/>
              <a:t> (MPP)</a:t>
            </a:r>
          </a:p>
          <a:p>
            <a:pPr lvl="1"/>
            <a:r>
              <a:rPr lang="en-US" sz="2400" dirty="0" smtClean="0"/>
              <a:t>Column store</a:t>
            </a:r>
          </a:p>
          <a:p>
            <a:pPr lvl="1"/>
            <a:r>
              <a:rPr lang="en-US" sz="2400" dirty="0" smtClean="0"/>
              <a:t>OLAP: Analytics</a:t>
            </a:r>
          </a:p>
          <a:p>
            <a:pPr lvl="1"/>
            <a:r>
              <a:rPr lang="en-US" sz="2400" dirty="0" smtClean="0"/>
              <a:t>Fast Aggregates</a:t>
            </a:r>
          </a:p>
          <a:p>
            <a:r>
              <a:rPr lang="en-US" sz="2400" dirty="0" smtClean="0"/>
              <a:t>PostgreSQL (RDMS)</a:t>
            </a:r>
          </a:p>
          <a:p>
            <a:pPr lvl="1"/>
            <a:r>
              <a:rPr lang="en-US" sz="2400" dirty="0" smtClean="0"/>
              <a:t>Row store</a:t>
            </a:r>
          </a:p>
          <a:p>
            <a:pPr lvl="1"/>
            <a:r>
              <a:rPr lang="en-US" sz="2400" dirty="0" smtClean="0"/>
              <a:t>OLTP: Transactional data</a:t>
            </a:r>
          </a:p>
          <a:p>
            <a:pPr lvl="1"/>
            <a:r>
              <a:rPr lang="en-US" sz="2400" dirty="0" smtClean="0"/>
              <a:t>Fast Reads/Writes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77892" y="422601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Amazon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RedShift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0969" y="6537590"/>
            <a:ext cx="118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Why is AWS more economical than traditional data centers for applications with varying compute workloads?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Connect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0685304" y="783772"/>
            <a:ext cx="859768" cy="859768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 descr="Network"/>
          <p:cNvSpPr>
            <a:spLocks noChangeAspect="1"/>
          </p:cNvSpPr>
          <p:nvPr/>
        </p:nvSpPr>
        <p:spPr>
          <a:xfrm>
            <a:off x="10868533" y="967001"/>
            <a:ext cx="493310" cy="49331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1971407"/>
            <a:ext cx="2890826" cy="4096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3666931" y="3844212"/>
            <a:ext cx="55983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4294967295"/>
          </p:nvPr>
        </p:nvSpPr>
        <p:spPr>
          <a:xfrm>
            <a:off x="4404376" y="2453194"/>
            <a:ext cx="6280928" cy="343517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Steps I took:</a:t>
            </a:r>
          </a:p>
          <a:p>
            <a:pPr lvl="1"/>
            <a:r>
              <a:rPr lang="en-US" sz="2000" dirty="0" smtClean="0"/>
              <a:t>Download SQL Workbench/J</a:t>
            </a:r>
          </a:p>
          <a:p>
            <a:pPr marL="630000" lvl="2" indent="0">
              <a:buNone/>
            </a:pPr>
            <a:r>
              <a:rPr lang="en-US" sz="1800" dirty="0" smtClean="0">
                <a:hlinkClick r:id="rId6"/>
              </a:rPr>
              <a:t>http</a:t>
            </a:r>
            <a:r>
              <a:rPr lang="en-US" sz="1800" dirty="0">
                <a:hlinkClick r:id="rId6"/>
              </a:rPr>
              <a:t>://www.sql-workbench.eu/downloads.html</a:t>
            </a:r>
            <a:endParaRPr lang="en-US" sz="1800" dirty="0"/>
          </a:p>
          <a:p>
            <a:pPr lvl="1"/>
            <a:r>
              <a:rPr lang="en-US" sz="2000" dirty="0"/>
              <a:t>Download PostgreSQL driver (</a:t>
            </a:r>
            <a:r>
              <a:rPr lang="en-US" sz="2000" dirty="0" smtClean="0"/>
              <a:t>jar)</a:t>
            </a:r>
          </a:p>
          <a:p>
            <a:pPr marL="630000" lvl="2" indent="0">
              <a:buNone/>
            </a:pPr>
            <a:r>
              <a:rPr lang="en-US" sz="1800" dirty="0" smtClean="0">
                <a:hlinkClick r:id="rId7"/>
              </a:rPr>
              <a:t>https</a:t>
            </a:r>
            <a:r>
              <a:rPr lang="en-US" sz="1800" dirty="0">
                <a:hlinkClick r:id="rId7"/>
              </a:rPr>
              <a:t>://jdbc.postgresql.org/download.html#current</a:t>
            </a:r>
            <a:endParaRPr lang="en-US" sz="1800" dirty="0"/>
          </a:p>
          <a:p>
            <a:pPr lvl="1"/>
            <a:r>
              <a:rPr lang="en-US" sz="2000" dirty="0" smtClean="0"/>
              <a:t>Download Amazon </a:t>
            </a:r>
            <a:r>
              <a:rPr lang="en-US" sz="2000" dirty="0" err="1" smtClean="0"/>
              <a:t>RedShift</a:t>
            </a:r>
            <a:r>
              <a:rPr lang="en-US" sz="2000" dirty="0" smtClean="0"/>
              <a:t> </a:t>
            </a:r>
            <a:r>
              <a:rPr lang="en-US" sz="2000" dirty="0"/>
              <a:t>driver (</a:t>
            </a:r>
            <a:r>
              <a:rPr lang="en-US" sz="2000" dirty="0" smtClean="0"/>
              <a:t>jar)</a:t>
            </a:r>
          </a:p>
          <a:p>
            <a:pPr marL="630000" lvl="2" indent="0">
              <a:buNone/>
            </a:pPr>
            <a:r>
              <a:rPr lang="en-US" sz="1800" dirty="0" smtClean="0">
                <a:hlinkClick r:id="rId8"/>
              </a:rPr>
              <a:t>https</a:t>
            </a:r>
            <a:r>
              <a:rPr lang="en-US" sz="1800" dirty="0">
                <a:hlinkClick r:id="rId8"/>
              </a:rPr>
              <a:t>://</a:t>
            </a:r>
            <a:r>
              <a:rPr lang="en-US" sz="1800" dirty="0" smtClean="0">
                <a:hlinkClick r:id="rId8"/>
              </a:rPr>
              <a:t>s3.amazonaws.com/redshift-downloads/drivers/jdbc/1.2.36.1060/RedshiftJDBC42-no-awssdk-1.2.36.1060.jar</a:t>
            </a:r>
            <a:endParaRPr lang="en-US" sz="1800" dirty="0"/>
          </a:p>
        </p:txBody>
      </p:sp>
      <p:sp>
        <p:nvSpPr>
          <p:cNvPr id="15" name="Right Arrow 14"/>
          <p:cNvSpPr/>
          <p:nvPr/>
        </p:nvSpPr>
        <p:spPr>
          <a:xfrm>
            <a:off x="10652811" y="3844212"/>
            <a:ext cx="55983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0969" y="6537590"/>
            <a:ext cx="118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data engineer needs to collect data from multiple Amazon Redshift clusters </a:t>
            </a:r>
            <a:r>
              <a:rPr lang="en-US" sz="1000" dirty="0" smtClean="0"/>
              <a:t>and </a:t>
            </a:r>
            <a:r>
              <a:rPr lang="en-US" sz="1000" dirty="0"/>
              <a:t>consolidate the data into a single central data warehouse. </a:t>
            </a:r>
            <a:r>
              <a:rPr lang="en-US" sz="1000" dirty="0" smtClean="0"/>
              <a:t>What </a:t>
            </a:r>
            <a:r>
              <a:rPr lang="en-US" sz="1000" dirty="0"/>
              <a:t>is the most scalable way to build this data collection process?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2785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Connect…. cont’d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0685304" y="783772"/>
            <a:ext cx="859768" cy="859768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ectangle 6" descr="Network"/>
          <p:cNvSpPr>
            <a:spLocks noChangeAspect="1"/>
          </p:cNvSpPr>
          <p:nvPr/>
        </p:nvSpPr>
        <p:spPr>
          <a:xfrm>
            <a:off x="10868533" y="967001"/>
            <a:ext cx="493310" cy="49331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lc="http://schemas.openxmlformats.org/drawingml/2006/lockedCanvas" xmlns:asvg="http://schemas.microsoft.com/office/drawing/2016/SVG/main" xmlns:dgm="http://schemas.openxmlformats.org/drawingml/2006/diagram" xmlns="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ight Arrow 8"/>
          <p:cNvSpPr/>
          <p:nvPr/>
        </p:nvSpPr>
        <p:spPr>
          <a:xfrm>
            <a:off x="7109255" y="3857409"/>
            <a:ext cx="559837" cy="653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4294967295"/>
          </p:nvPr>
        </p:nvSpPr>
        <p:spPr>
          <a:xfrm>
            <a:off x="581192" y="2330083"/>
            <a:ext cx="6280928" cy="359337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COPY commands:</a:t>
            </a:r>
            <a:endParaRPr lang="en-US" sz="2400" dirty="0"/>
          </a:p>
          <a:p>
            <a:pPr lvl="1"/>
            <a:r>
              <a:rPr lang="en-US" sz="2000" dirty="0" smtClean="0"/>
              <a:t>From S3 to </a:t>
            </a:r>
            <a:r>
              <a:rPr lang="en-US" sz="2000" dirty="0" err="1" smtClean="0"/>
              <a:t>RedShift</a:t>
            </a:r>
            <a:r>
              <a:rPr lang="en-US" sz="2000" dirty="0" smtClean="0"/>
              <a:t> at query window</a:t>
            </a:r>
          </a:p>
          <a:p>
            <a:pPr marL="630000" lvl="2" indent="0">
              <a:buNone/>
            </a:pPr>
            <a:r>
              <a:rPr lang="en-US" sz="1800" dirty="0"/>
              <a:t>copy users from 's3://&lt;</a:t>
            </a:r>
            <a:r>
              <a:rPr lang="en-US" sz="1800" dirty="0" err="1"/>
              <a:t>myBucket</a:t>
            </a:r>
            <a:r>
              <a:rPr lang="en-US" sz="1800" dirty="0"/>
              <a:t>&gt;/</a:t>
            </a:r>
            <a:r>
              <a:rPr lang="en-US" sz="1800" dirty="0" err="1"/>
              <a:t>tickit</a:t>
            </a:r>
            <a:r>
              <a:rPr lang="en-US" sz="1800" dirty="0"/>
              <a:t>/allusers_pipe.txt' </a:t>
            </a:r>
            <a:r>
              <a:rPr lang="en-US" sz="1800" dirty="0" smtClean="0"/>
              <a:t>credentials '</a:t>
            </a:r>
            <a:r>
              <a:rPr lang="en-US" sz="1800" dirty="0" err="1" smtClean="0"/>
              <a:t>aws_iam_role</a:t>
            </a:r>
            <a:r>
              <a:rPr lang="en-US" sz="1800" dirty="0" smtClean="0"/>
              <a:t>=</a:t>
            </a:r>
            <a:r>
              <a:rPr lang="en-US" sz="1800" dirty="0" err="1" smtClean="0"/>
              <a:t>arn:aws:iam</a:t>
            </a:r>
            <a:r>
              <a:rPr lang="en-US" sz="1800" dirty="0"/>
              <a:t>::123456789012:role/robk-redshift-read-s3-bucket' </a:t>
            </a:r>
            <a:r>
              <a:rPr lang="en-US" sz="1800" dirty="0" smtClean="0"/>
              <a:t>delimiter </a:t>
            </a:r>
            <a:r>
              <a:rPr lang="en-US" sz="1800" dirty="0"/>
              <a:t>'|' region 'us-west-2</a:t>
            </a:r>
            <a:r>
              <a:rPr lang="en-US" sz="1800" dirty="0" smtClean="0"/>
              <a:t>';</a:t>
            </a:r>
          </a:p>
          <a:p>
            <a:pPr lvl="1"/>
            <a:r>
              <a:rPr lang="en-US" sz="2000" dirty="0" smtClean="0"/>
              <a:t>From S3 to Aurora PostgreSQL at SQL </a:t>
            </a:r>
            <a:r>
              <a:rPr lang="en-US" sz="2000" dirty="0" err="1" smtClean="0"/>
              <a:t>Workench</a:t>
            </a:r>
            <a:endParaRPr lang="en-US" sz="2000" dirty="0" smtClean="0"/>
          </a:p>
          <a:p>
            <a:pPr marL="630000" lvl="2" indent="0">
              <a:buNone/>
            </a:pPr>
            <a:r>
              <a:rPr lang="en-US" sz="1800" dirty="0" smtClean="0"/>
              <a:t>Slow, complicated, but doable: S3 to PostgreSQL feature is new, permissions to set up, import is slower than </a:t>
            </a:r>
            <a:r>
              <a:rPr lang="en-US" sz="1800" dirty="0" err="1" smtClean="0"/>
              <a:t>RedShift</a:t>
            </a:r>
            <a:r>
              <a:rPr lang="en-US" sz="1800" dirty="0" smtClean="0"/>
              <a:t>. </a:t>
            </a:r>
            <a:endParaRPr lang="en-US" sz="1800" dirty="0"/>
          </a:p>
          <a:p>
            <a:pPr lvl="1"/>
            <a:r>
              <a:rPr lang="en-US" sz="2000" dirty="0" smtClean="0"/>
              <a:t>Ready for queries!</a:t>
            </a: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338" y="3634908"/>
            <a:ext cx="2356966" cy="14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485676" y="5180997"/>
            <a:ext cx="204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Smile! You’re on AWS!</a:t>
            </a:r>
            <a:endParaRPr lang="en-US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20969" y="6537590"/>
            <a:ext cx="118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 instance is launched into the public subnet of a VPC. </a:t>
            </a:r>
            <a:r>
              <a:rPr lang="en-US" sz="1000" dirty="0" smtClean="0"/>
              <a:t>What must </a:t>
            </a:r>
            <a:r>
              <a:rPr lang="en-US" sz="1000" dirty="0"/>
              <a:t>be done in order for it to be accessible FROM the Internet?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01112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DEMO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0651525" y="798787"/>
            <a:ext cx="889685" cy="917169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Rectangle 5" descr="Satellite"/>
          <p:cNvSpPr/>
          <p:nvPr/>
        </p:nvSpPr>
        <p:spPr>
          <a:xfrm>
            <a:off x="10841130" y="994247"/>
            <a:ext cx="510475" cy="526244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8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8019322"/>
              </p:ext>
            </p:extLst>
          </p:nvPr>
        </p:nvGraphicFramePr>
        <p:xfrm>
          <a:off x="2400089" y="2264156"/>
          <a:ext cx="5969553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0969" y="6537590"/>
            <a:ext cx="118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have written a </a:t>
            </a:r>
            <a:r>
              <a:rPr lang="en-US" sz="1000" dirty="0" err="1"/>
              <a:t>CloudFormation</a:t>
            </a:r>
            <a:r>
              <a:rPr lang="en-US" sz="1000" dirty="0"/>
              <a:t> template that creates </a:t>
            </a:r>
            <a:r>
              <a:rPr lang="en-US" sz="1000" dirty="0" smtClean="0"/>
              <a:t>one ELB fronting </a:t>
            </a:r>
            <a:r>
              <a:rPr lang="en-US" sz="1000" dirty="0"/>
              <a:t>2 EC2 instances. Which section of the template should you edit so that the DNS of the load balancer is returned upon creation of the </a:t>
            </a:r>
            <a:r>
              <a:rPr lang="en-US" sz="1000" dirty="0" smtClean="0"/>
              <a:t>stack?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71852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pic>
        <p:nvPicPr>
          <p:cNvPr id="6" name="Graphic 33">
            <a:extLst>
              <a:ext uri="{FF2B5EF4-FFF2-40B4-BE49-F238E27FC236}">
                <a16:creationId xmlns:a16="http://schemas.microsoft.com/office/drawing/2014/main" id="{8BE31354-0FB2-1D49-82D7-D84A84D06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927" y="2419205"/>
            <a:ext cx="1806806" cy="1806806"/>
          </a:xfrm>
          <a:prstGeom prst="rect">
            <a:avLst/>
          </a:prstGeom>
        </p:spPr>
      </p:pic>
      <p:pic>
        <p:nvPicPr>
          <p:cNvPr id="7" name="Graphic 100">
            <a:extLst>
              <a:ext uri="{FF2B5EF4-FFF2-40B4-BE49-F238E27FC236}">
                <a16:creationId xmlns:a16="http://schemas.microsoft.com/office/drawing/2014/main" id="{DC7B4D75-8EA6-5640-B88F-C7AEFF620D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18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194392" y="3172908"/>
            <a:ext cx="1713321" cy="171332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Sample Dataset (ready to go in AWS S3 bucket): </a:t>
            </a:r>
            <a:r>
              <a:rPr lang="en-US" dirty="0" smtClean="0">
                <a:hlinkClick r:id="rId24"/>
              </a:rPr>
              <a:t>https</a:t>
            </a:r>
            <a:r>
              <a:rPr lang="en-US" dirty="0">
                <a:hlinkClick r:id="rId24"/>
              </a:rPr>
              <a:t>://</a:t>
            </a:r>
            <a:r>
              <a:rPr lang="en-US" dirty="0" smtClean="0">
                <a:hlinkClick r:id="rId24"/>
              </a:rPr>
              <a:t>docs.aws.amazon.com/redshift/latest/gsg/samples/tickitdb.zip</a:t>
            </a:r>
            <a:endParaRPr lang="en-US" dirty="0" smtClean="0"/>
          </a:p>
          <a:p>
            <a:r>
              <a:rPr lang="en-US" dirty="0" smtClean="0"/>
              <a:t>Dev.to articles (tons of </a:t>
            </a:r>
            <a:r>
              <a:rPr lang="en-US" dirty="0" err="1" smtClean="0"/>
              <a:t>RedShift</a:t>
            </a:r>
            <a:r>
              <a:rPr lang="en-US" dirty="0" smtClean="0"/>
              <a:t> resources there)</a:t>
            </a:r>
          </a:p>
          <a:p>
            <a:pPr lvl="1"/>
            <a:r>
              <a:rPr lang="en-US" dirty="0" smtClean="0">
                <a:hlinkClick r:id="rId25"/>
              </a:rPr>
              <a:t>https</a:t>
            </a:r>
            <a:r>
              <a:rPr lang="en-US" dirty="0">
                <a:hlinkClick r:id="rId25"/>
              </a:rPr>
              <a:t>://</a:t>
            </a:r>
            <a:r>
              <a:rPr lang="en-US" dirty="0" smtClean="0">
                <a:hlinkClick r:id="rId25"/>
              </a:rPr>
              <a:t>dev.to/helenanders26/how-is-aws-redshift-so-fast-187m</a:t>
            </a:r>
            <a:endParaRPr lang="en-US" dirty="0"/>
          </a:p>
          <a:p>
            <a:pPr lvl="1"/>
            <a:r>
              <a:rPr lang="en-US" dirty="0" smtClean="0">
                <a:hlinkClick r:id="rId26"/>
              </a:rPr>
              <a:t>https</a:t>
            </a:r>
            <a:r>
              <a:rPr lang="en-US" dirty="0">
                <a:hlinkClick r:id="rId26"/>
              </a:rPr>
              <a:t>://</a:t>
            </a:r>
            <a:r>
              <a:rPr lang="en-US" dirty="0" smtClean="0">
                <a:hlinkClick r:id="rId26"/>
              </a:rPr>
              <a:t>dev.to/ronsoak/the-r-a-g-redshift-analyst-guide-what-is-redshift-fc1</a:t>
            </a:r>
            <a:endParaRPr lang="en-US" dirty="0" smtClean="0"/>
          </a:p>
          <a:p>
            <a:r>
              <a:rPr lang="en-US" dirty="0" smtClean="0"/>
              <a:t>Visual Studio Code with PostgreSQL extension</a:t>
            </a:r>
            <a:endParaRPr lang="en-US" dirty="0"/>
          </a:p>
          <a:p>
            <a:pPr lvl="1"/>
            <a:r>
              <a:rPr lang="en-US" dirty="0">
                <a:hlinkClick r:id="rId27"/>
              </a:rPr>
              <a:t>https://code.visualstudio.com</a:t>
            </a:r>
            <a:r>
              <a:rPr lang="en-US" dirty="0" smtClean="0">
                <a:hlinkClick r:id="rId27"/>
              </a:rPr>
              <a:t>/</a:t>
            </a:r>
            <a:endParaRPr lang="en-US" dirty="0" smtClean="0"/>
          </a:p>
          <a:p>
            <a:pPr lvl="1"/>
            <a:r>
              <a:rPr lang="en-US" dirty="0">
                <a:hlinkClick r:id="rId28"/>
              </a:rPr>
              <a:t>https://marketplace.visualstudio.com/items?itemName=ms-ossdata.vscode-postgresql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77892" y="4226011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Amazon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RedShift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8263" y="5699587"/>
            <a:ext cx="410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9"/>
              </a:rPr>
              <a:t>https://aws.amazon.com/redshift/free-trial/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8263" y="5138907"/>
            <a:ext cx="4085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not created a </a:t>
            </a:r>
            <a:r>
              <a:rPr lang="en-US" dirty="0" err="1" smtClean="0"/>
              <a:t>RedShift</a:t>
            </a:r>
            <a:r>
              <a:rPr lang="en-US" dirty="0" smtClean="0"/>
              <a:t> cluster yet</a:t>
            </a:r>
            <a:r>
              <a:rPr lang="en-US" dirty="0" smtClean="0"/>
              <a:t>? </a:t>
            </a:r>
            <a:r>
              <a:rPr lang="en-US" dirty="0" smtClean="0"/>
              <a:t>Well, check out this free </a:t>
            </a:r>
            <a:r>
              <a:rPr lang="en-US" dirty="0" smtClean="0"/>
              <a:t>trial! </a:t>
            </a:r>
            <a:r>
              <a:rPr lang="en-US" dirty="0" smtClean="0"/>
              <a:t>750 hours.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533368" y="649281"/>
            <a:ext cx="1077441" cy="1112451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Rectangle 10" descr="Link"/>
          <p:cNvSpPr/>
          <p:nvPr/>
        </p:nvSpPr>
        <p:spPr>
          <a:xfrm>
            <a:off x="10737539" y="873544"/>
            <a:ext cx="618204" cy="638292"/>
          </a:xfrm>
          <a:prstGeom prst="rect">
            <a:avLst/>
          </a:prstGeom>
          <a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:asvg="http://schemas.microsoft.com/office/drawing/2016/SVG/main" xmlns="" xmlns:lc="http://schemas.openxmlformats.org/drawingml/2006/lockedCanvas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120969" y="6537590"/>
            <a:ext cx="118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They are looking for a single digit latency fully managed database to store and retrieve conversations. What </a:t>
            </a:r>
            <a:r>
              <a:rPr lang="en-US" sz="1000" dirty="0" smtClean="0"/>
              <a:t>AWS </a:t>
            </a:r>
            <a:r>
              <a:rPr lang="en-US" sz="1000" dirty="0"/>
              <a:t>Database service </a:t>
            </a:r>
            <a:r>
              <a:rPr lang="en-US" sz="1000" dirty="0" smtClean="0"/>
              <a:t>would you </a:t>
            </a:r>
            <a:r>
              <a:rPr lang="en-US" sz="1000" dirty="0"/>
              <a:t>recommend?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419294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E: Rob.koch@live.com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T: @</a:t>
            </a:r>
            <a:r>
              <a:rPr lang="en-US" dirty="0" err="1" smtClean="0">
                <a:solidFill>
                  <a:schemeClr val="bg2"/>
                </a:solidFill>
              </a:rPr>
              <a:t>robcube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L: </a:t>
            </a:r>
            <a:r>
              <a:rPr lang="en-US" dirty="0" smtClean="0">
                <a:solidFill>
                  <a:schemeClr val="bg2"/>
                </a:solidFill>
              </a:rPr>
              <a:t>In/</a:t>
            </a:r>
            <a:r>
              <a:rPr lang="en-US" dirty="0" err="1" smtClean="0">
                <a:solidFill>
                  <a:schemeClr val="bg2"/>
                </a:solidFill>
              </a:rPr>
              <a:t>robkoch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G: github.com/</a:t>
            </a:r>
            <a:r>
              <a:rPr lang="en-US" dirty="0" err="1" smtClean="0">
                <a:solidFill>
                  <a:schemeClr val="bg2"/>
                </a:solidFill>
              </a:rPr>
              <a:t>robcube</a:t>
            </a:r>
            <a:r>
              <a:rPr lang="en-US" dirty="0" smtClean="0">
                <a:solidFill>
                  <a:schemeClr val="bg2"/>
                </a:solidFill>
              </a:rPr>
              <a:t>/</a:t>
            </a:r>
            <a:r>
              <a:rPr lang="en-US" dirty="0" err="1" smtClean="0">
                <a:solidFill>
                  <a:schemeClr val="bg2"/>
                </a:solidFill>
              </a:rPr>
              <a:t>aws</a:t>
            </a:r>
            <a:r>
              <a:rPr lang="en-US" smtClean="0">
                <a:solidFill>
                  <a:schemeClr val="bg2"/>
                </a:solidFill>
              </a:rPr>
              <a:t>-redshift-demo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" name="TextBox 10"/>
          <p:cNvSpPr txBox="1"/>
          <p:nvPr/>
        </p:nvSpPr>
        <p:spPr>
          <a:xfrm>
            <a:off x="120969" y="6537590"/>
            <a:ext cx="11873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Able to answer those questions below the slides? First to get them all correct will get $25 AWS credits! You have my contact info.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purl.org/dc/terms/"/>
    <ds:schemaRef ds:uri="71af3243-3dd4-4a8d-8c0d-dd76da1f02a5"/>
    <ds:schemaRef ds:uri="http://purl.org/dc/elements/1.1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505</Words>
  <Application>Microsoft Office PowerPoint</Application>
  <PresentationFormat>Widescreen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Dividend</vt:lpstr>
      <vt:lpstr>AWS REDSHIFT &amp; POSTGRESQL</vt:lpstr>
      <vt:lpstr>AGENDA</vt:lpstr>
      <vt:lpstr>Robert Koch  “ROB”</vt:lpstr>
      <vt:lpstr>Differences</vt:lpstr>
      <vt:lpstr>Connect</vt:lpstr>
      <vt:lpstr>Connect…. cont’d</vt:lpstr>
      <vt:lpstr>DEMO</vt:lpstr>
      <vt:lpstr>LINKS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2019-11-10T16:31:59Z</dcterms:created>
  <dcterms:modified xsi:type="dcterms:W3CDTF">2019-11-14T19:39:17Z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