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activeX/activeX1.xml" ContentType="application/vnd.ms-office.activeX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95" r:id="rId4"/>
    <p:sldId id="298" r:id="rId5"/>
    <p:sldId id="305" r:id="rId6"/>
    <p:sldId id="303" r:id="rId7"/>
    <p:sldId id="264" r:id="rId8"/>
    <p:sldId id="259" r:id="rId9"/>
    <p:sldId id="258" r:id="rId10"/>
    <p:sldId id="299" r:id="rId11"/>
    <p:sldId id="263" r:id="rId12"/>
    <p:sldId id="296" r:id="rId13"/>
    <p:sldId id="261" r:id="rId14"/>
    <p:sldId id="301" r:id="rId15"/>
    <p:sldId id="273" r:id="rId16"/>
    <p:sldId id="265" r:id="rId17"/>
    <p:sldId id="281" r:id="rId18"/>
    <p:sldId id="283" r:id="rId19"/>
    <p:sldId id="266" r:id="rId20"/>
    <p:sldId id="279" r:id="rId21"/>
    <p:sldId id="286" r:id="rId22"/>
    <p:sldId id="288" r:id="rId23"/>
    <p:sldId id="277" r:id="rId24"/>
    <p:sldId id="290" r:id="rId25"/>
    <p:sldId id="293" r:id="rId26"/>
    <p:sldId id="294" r:id="rId27"/>
    <p:sldId id="267" r:id="rId28"/>
    <p:sldId id="268" r:id="rId29"/>
    <p:sldId id="269" r:id="rId30"/>
    <p:sldId id="270" r:id="rId31"/>
    <p:sldId id="271" r:id="rId32"/>
    <p:sldId id="272" r:id="rId33"/>
    <p:sldId id="297" r:id="rId34"/>
    <p:sldId id="307" r:id="rId35"/>
    <p:sldId id="284" r:id="rId36"/>
    <p:sldId id="30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145C0-6F16-44EF-BB22-18496589A49A}" type="doc">
      <dgm:prSet loTypeId="urn:microsoft.com/office/officeart/2009/layout/CircleArrowProcess" loCatId="cycle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F1F93EF5-BCBF-4A74-BB40-28EF99167D0F}">
      <dgm:prSet phldrT="[Text]"/>
      <dgm:spPr/>
      <dgm:t>
        <a:bodyPr/>
        <a:lstStyle/>
        <a:p>
          <a:r>
            <a:rPr lang="en-AU" dirty="0" smtClean="0"/>
            <a:t>Look</a:t>
          </a:r>
          <a:endParaRPr lang="en-AU" dirty="0"/>
        </a:p>
      </dgm:t>
    </dgm:pt>
    <dgm:pt modelId="{FD58A6B3-B398-4D52-BAA5-643F971FD85E}" type="parTrans" cxnId="{94DC0CFF-6AC8-4C38-B00E-3B4BB79B346D}">
      <dgm:prSet/>
      <dgm:spPr/>
      <dgm:t>
        <a:bodyPr/>
        <a:lstStyle/>
        <a:p>
          <a:endParaRPr lang="en-AU"/>
        </a:p>
      </dgm:t>
    </dgm:pt>
    <dgm:pt modelId="{19D9C13E-3F8C-49B3-A6FD-AD315644FFB6}" type="sibTrans" cxnId="{94DC0CFF-6AC8-4C38-B00E-3B4BB79B346D}">
      <dgm:prSet/>
      <dgm:spPr/>
      <dgm:t>
        <a:bodyPr/>
        <a:lstStyle/>
        <a:p>
          <a:endParaRPr lang="en-AU"/>
        </a:p>
      </dgm:t>
    </dgm:pt>
    <dgm:pt modelId="{C05DFCB3-6190-418D-8F67-E0A3214B9B23}">
      <dgm:prSet phldrT="[Text]"/>
      <dgm:spPr/>
      <dgm:t>
        <a:bodyPr/>
        <a:lstStyle/>
        <a:p>
          <a:r>
            <a:rPr lang="en-AU" dirty="0" smtClean="0"/>
            <a:t>Think</a:t>
          </a:r>
          <a:endParaRPr lang="en-AU" dirty="0"/>
        </a:p>
      </dgm:t>
    </dgm:pt>
    <dgm:pt modelId="{A4B40323-513B-4726-906E-0B9FE79CB99D}" type="parTrans" cxnId="{DB4F10D1-EA0E-4C82-9CE0-13C4F2D71740}">
      <dgm:prSet/>
      <dgm:spPr/>
      <dgm:t>
        <a:bodyPr/>
        <a:lstStyle/>
        <a:p>
          <a:endParaRPr lang="en-AU"/>
        </a:p>
      </dgm:t>
    </dgm:pt>
    <dgm:pt modelId="{971BDD0B-6EF6-4201-940F-046D69C831B1}" type="sibTrans" cxnId="{DB4F10D1-EA0E-4C82-9CE0-13C4F2D71740}">
      <dgm:prSet/>
      <dgm:spPr/>
      <dgm:t>
        <a:bodyPr/>
        <a:lstStyle/>
        <a:p>
          <a:endParaRPr lang="en-AU"/>
        </a:p>
      </dgm:t>
    </dgm:pt>
    <dgm:pt modelId="{B6F7C83D-106B-4F05-939C-33D5ED97AF98}">
      <dgm:prSet phldrT="[Text]"/>
      <dgm:spPr/>
      <dgm:t>
        <a:bodyPr/>
        <a:lstStyle/>
        <a:p>
          <a:r>
            <a:rPr lang="en-AU" dirty="0" smtClean="0"/>
            <a:t>Act</a:t>
          </a:r>
          <a:endParaRPr lang="en-AU" dirty="0"/>
        </a:p>
      </dgm:t>
    </dgm:pt>
    <dgm:pt modelId="{AF6CAC18-A0E7-41BF-B4C8-59872F665543}" type="parTrans" cxnId="{F7C358A5-4BC2-4E94-80BB-6E56788380C0}">
      <dgm:prSet/>
      <dgm:spPr/>
      <dgm:t>
        <a:bodyPr/>
        <a:lstStyle/>
        <a:p>
          <a:endParaRPr lang="en-AU"/>
        </a:p>
      </dgm:t>
    </dgm:pt>
    <dgm:pt modelId="{C6726CFB-6DAA-4C70-A658-B18CC991C4CB}" type="sibTrans" cxnId="{F7C358A5-4BC2-4E94-80BB-6E56788380C0}">
      <dgm:prSet/>
      <dgm:spPr/>
      <dgm:t>
        <a:bodyPr/>
        <a:lstStyle/>
        <a:p>
          <a:endParaRPr lang="en-AU"/>
        </a:p>
      </dgm:t>
    </dgm:pt>
    <dgm:pt modelId="{5D9E72EB-E8A9-403D-B88A-ECBE43B6A472}">
      <dgm:prSet phldrT="[Text]"/>
      <dgm:spPr/>
      <dgm:t>
        <a:bodyPr/>
        <a:lstStyle/>
        <a:p>
          <a:r>
            <a:rPr lang="en-AU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Think</a:t>
          </a:r>
          <a:endParaRPr lang="en-AU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102750-8205-4A56-A6DD-8022BE3E00B9}" type="parTrans" cxnId="{3C3998D9-2975-4F77-BDFC-E8C2BF2C3535}">
      <dgm:prSet/>
      <dgm:spPr/>
      <dgm:t>
        <a:bodyPr/>
        <a:lstStyle/>
        <a:p>
          <a:endParaRPr lang="en-AU"/>
        </a:p>
      </dgm:t>
    </dgm:pt>
    <dgm:pt modelId="{AAF3B750-526A-4DD3-AF9E-FA7589F30F3C}" type="sibTrans" cxnId="{3C3998D9-2975-4F77-BDFC-E8C2BF2C3535}">
      <dgm:prSet/>
      <dgm:spPr/>
      <dgm:t>
        <a:bodyPr/>
        <a:lstStyle/>
        <a:p>
          <a:endParaRPr lang="en-AU"/>
        </a:p>
      </dgm:t>
    </dgm:pt>
    <dgm:pt modelId="{44802772-E090-4A59-80E3-606F1AB33BFE}">
      <dgm:prSet phldrT="[Text]"/>
      <dgm:spPr/>
      <dgm:t>
        <a:bodyPr/>
        <a:lstStyle/>
        <a:p>
          <a:r>
            <a:rPr lang="en-AU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Look</a:t>
          </a:r>
          <a:endParaRPr lang="en-AU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EFFBCAA-F050-4A7A-9CB8-1E6CC74F8FB2}" type="parTrans" cxnId="{942C4034-B348-4617-8ADF-71412106C5A0}">
      <dgm:prSet/>
      <dgm:spPr/>
      <dgm:t>
        <a:bodyPr/>
        <a:lstStyle/>
        <a:p>
          <a:endParaRPr lang="en-AU"/>
        </a:p>
      </dgm:t>
    </dgm:pt>
    <dgm:pt modelId="{3CCCC241-7614-4027-A0B5-5350519051CA}" type="sibTrans" cxnId="{942C4034-B348-4617-8ADF-71412106C5A0}">
      <dgm:prSet/>
      <dgm:spPr/>
      <dgm:t>
        <a:bodyPr/>
        <a:lstStyle/>
        <a:p>
          <a:endParaRPr lang="en-AU"/>
        </a:p>
      </dgm:t>
    </dgm:pt>
    <dgm:pt modelId="{3528CE0B-18EE-48BE-9815-3BADEEEECFCC}">
      <dgm:prSet phldrT="[Text]"/>
      <dgm:spPr/>
      <dgm:t>
        <a:bodyPr/>
        <a:lstStyle/>
        <a:p>
          <a:r>
            <a:rPr lang="en-AU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Act</a:t>
          </a:r>
          <a:endParaRPr lang="en-AU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71DDE06-3EA2-46FE-B2F3-729902798982}" type="parTrans" cxnId="{E4197B06-4B55-4EF0-A251-2E1E583D4292}">
      <dgm:prSet/>
      <dgm:spPr/>
      <dgm:t>
        <a:bodyPr/>
        <a:lstStyle/>
        <a:p>
          <a:endParaRPr lang="en-AU"/>
        </a:p>
      </dgm:t>
    </dgm:pt>
    <dgm:pt modelId="{94DDB7BA-7092-4C32-841D-E369F9809567}" type="sibTrans" cxnId="{E4197B06-4B55-4EF0-A251-2E1E583D4292}">
      <dgm:prSet/>
      <dgm:spPr/>
      <dgm:t>
        <a:bodyPr/>
        <a:lstStyle/>
        <a:p>
          <a:endParaRPr lang="en-AU"/>
        </a:p>
      </dgm:t>
    </dgm:pt>
    <dgm:pt modelId="{EDACA913-0E63-4C2D-86C4-AFC36C26BA0D}" type="pres">
      <dgm:prSet presAssocID="{D82145C0-6F16-44EF-BB22-18496589A49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392828D6-96F1-42FE-85CD-A9B55258FA09}" type="pres">
      <dgm:prSet presAssocID="{F1F93EF5-BCBF-4A74-BB40-28EF99167D0F}" presName="Accent1" presStyleCnt="0"/>
      <dgm:spPr/>
      <dgm:t>
        <a:bodyPr/>
        <a:lstStyle/>
        <a:p>
          <a:endParaRPr lang="en-AU"/>
        </a:p>
      </dgm:t>
    </dgm:pt>
    <dgm:pt modelId="{F490B725-8A86-420B-A119-254AFFBEDEEB}" type="pres">
      <dgm:prSet presAssocID="{F1F93EF5-BCBF-4A74-BB40-28EF99167D0F}" presName="Accent" presStyleLbl="node1" presStyleIdx="0" presStyleCnt="6" custAng="0"/>
      <dgm:spPr/>
      <dgm:t>
        <a:bodyPr/>
        <a:lstStyle/>
        <a:p>
          <a:endParaRPr lang="en-AU"/>
        </a:p>
      </dgm:t>
    </dgm:pt>
    <dgm:pt modelId="{F9EDE880-8A75-4406-B997-B2021F245605}" type="pres">
      <dgm:prSet presAssocID="{F1F93EF5-BCBF-4A74-BB40-28EF99167D0F}" presName="Parent1" presStyleLbl="revTx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71A719-FD74-4383-AA14-6497A10B0458}" type="pres">
      <dgm:prSet presAssocID="{C05DFCB3-6190-418D-8F67-E0A3214B9B23}" presName="Accent2" presStyleCnt="0"/>
      <dgm:spPr/>
      <dgm:t>
        <a:bodyPr/>
        <a:lstStyle/>
        <a:p>
          <a:endParaRPr lang="en-AU"/>
        </a:p>
      </dgm:t>
    </dgm:pt>
    <dgm:pt modelId="{55F403DF-EE1E-4D82-B6EC-1FA14B8E9E30}" type="pres">
      <dgm:prSet presAssocID="{C05DFCB3-6190-418D-8F67-E0A3214B9B23}" presName="Accent" presStyleLbl="node1" presStyleIdx="1" presStyleCnt="6"/>
      <dgm:spPr/>
      <dgm:t>
        <a:bodyPr/>
        <a:lstStyle/>
        <a:p>
          <a:endParaRPr lang="en-AU"/>
        </a:p>
      </dgm:t>
    </dgm:pt>
    <dgm:pt modelId="{C127337A-608F-419D-A116-F9FA719E50DA}" type="pres">
      <dgm:prSet presAssocID="{C05DFCB3-6190-418D-8F67-E0A3214B9B23}" presName="Parent2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C66C339-C7C0-472C-A37E-485877924B50}" type="pres">
      <dgm:prSet presAssocID="{B6F7C83D-106B-4F05-939C-33D5ED97AF98}" presName="Accent3" presStyleCnt="0"/>
      <dgm:spPr/>
      <dgm:t>
        <a:bodyPr/>
        <a:lstStyle/>
        <a:p>
          <a:endParaRPr lang="en-AU"/>
        </a:p>
      </dgm:t>
    </dgm:pt>
    <dgm:pt modelId="{ECA6B433-7765-44F6-85DC-99683FED3440}" type="pres">
      <dgm:prSet presAssocID="{B6F7C83D-106B-4F05-939C-33D5ED97AF98}" presName="Accent" presStyleLbl="node1" presStyleIdx="2" presStyleCnt="6"/>
      <dgm:spPr/>
      <dgm:t>
        <a:bodyPr/>
        <a:lstStyle/>
        <a:p>
          <a:endParaRPr lang="en-AU"/>
        </a:p>
      </dgm:t>
    </dgm:pt>
    <dgm:pt modelId="{959570D4-0796-4769-9430-5F43AAA20943}" type="pres">
      <dgm:prSet presAssocID="{B6F7C83D-106B-4F05-939C-33D5ED97AF98}" presName="Parent3" presStyleLbl="revTx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78A5404-6A6C-4888-88FF-0E34F2C40B11}" type="pres">
      <dgm:prSet presAssocID="{44802772-E090-4A59-80E3-606F1AB33BFE}" presName="Accent4" presStyleCnt="0"/>
      <dgm:spPr/>
      <dgm:t>
        <a:bodyPr/>
        <a:lstStyle/>
        <a:p>
          <a:endParaRPr lang="en-AU"/>
        </a:p>
      </dgm:t>
    </dgm:pt>
    <dgm:pt modelId="{202D883B-055A-4B27-9218-4B16E155A7D3}" type="pres">
      <dgm:prSet presAssocID="{44802772-E090-4A59-80E3-606F1AB33BFE}" presName="Accent" presStyleLbl="node1" presStyleIdx="3" presStyleCnt="6"/>
      <dgm:spPr/>
      <dgm:t>
        <a:bodyPr/>
        <a:lstStyle/>
        <a:p>
          <a:endParaRPr lang="en-AU"/>
        </a:p>
      </dgm:t>
    </dgm:pt>
    <dgm:pt modelId="{6F7B4C09-98F3-4768-8B5A-20CBB0C41805}" type="pres">
      <dgm:prSet presAssocID="{44802772-E090-4A59-80E3-606F1AB33BFE}" presName="Parent4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FDC3EE1-21E5-408E-B69C-F5FC14E4AF08}" type="pres">
      <dgm:prSet presAssocID="{5D9E72EB-E8A9-403D-B88A-ECBE43B6A472}" presName="Accent5" presStyleCnt="0"/>
      <dgm:spPr/>
      <dgm:t>
        <a:bodyPr/>
        <a:lstStyle/>
        <a:p>
          <a:endParaRPr lang="en-AU"/>
        </a:p>
      </dgm:t>
    </dgm:pt>
    <dgm:pt modelId="{882564A6-F513-4D57-B09F-0A17FABA599D}" type="pres">
      <dgm:prSet presAssocID="{5D9E72EB-E8A9-403D-B88A-ECBE43B6A472}" presName="Accent" presStyleLbl="node1" presStyleIdx="4" presStyleCnt="6"/>
      <dgm:spPr/>
      <dgm:t>
        <a:bodyPr/>
        <a:lstStyle/>
        <a:p>
          <a:endParaRPr lang="en-AU"/>
        </a:p>
      </dgm:t>
    </dgm:pt>
    <dgm:pt modelId="{2232BA64-444C-4B4E-880F-3BBEB202AC3D}" type="pres">
      <dgm:prSet presAssocID="{5D9E72EB-E8A9-403D-B88A-ECBE43B6A472}" presName="Parent5" presStyleLbl="revTx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94E8D65-948B-4782-82A0-103EFE43B8AC}" type="pres">
      <dgm:prSet presAssocID="{3528CE0B-18EE-48BE-9815-3BADEEEECFCC}" presName="Accent6" presStyleCnt="0"/>
      <dgm:spPr/>
      <dgm:t>
        <a:bodyPr/>
        <a:lstStyle/>
        <a:p>
          <a:endParaRPr lang="en-AU"/>
        </a:p>
      </dgm:t>
    </dgm:pt>
    <dgm:pt modelId="{D6F59D1A-CD27-4D23-9A30-984B92649417}" type="pres">
      <dgm:prSet presAssocID="{3528CE0B-18EE-48BE-9815-3BADEEEECFCC}" presName="Accent" presStyleLbl="node1" presStyleIdx="5" presStyleCnt="6"/>
      <dgm:spPr/>
      <dgm:t>
        <a:bodyPr/>
        <a:lstStyle/>
        <a:p>
          <a:endParaRPr lang="en-AU"/>
        </a:p>
      </dgm:t>
    </dgm:pt>
    <dgm:pt modelId="{31269557-FF35-447E-B61D-06B1F3A6DAE1}" type="pres">
      <dgm:prSet presAssocID="{3528CE0B-18EE-48BE-9815-3BADEEEECFCC}" presName="Parent6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3C3998D9-2975-4F77-BDFC-E8C2BF2C3535}" srcId="{D82145C0-6F16-44EF-BB22-18496589A49A}" destId="{5D9E72EB-E8A9-403D-B88A-ECBE43B6A472}" srcOrd="4" destOrd="0" parTransId="{FB102750-8205-4A56-A6DD-8022BE3E00B9}" sibTransId="{AAF3B750-526A-4DD3-AF9E-FA7589F30F3C}"/>
    <dgm:cxn modelId="{5E5BB707-B9E3-40EA-8D68-0B45A2626DCC}" type="presOf" srcId="{C05DFCB3-6190-418D-8F67-E0A3214B9B23}" destId="{C127337A-608F-419D-A116-F9FA719E50DA}" srcOrd="0" destOrd="0" presId="urn:microsoft.com/office/officeart/2009/layout/CircleArrowProcess"/>
    <dgm:cxn modelId="{BE2A8926-FCCF-4EF1-9C38-094D96B7472D}" type="presOf" srcId="{5D9E72EB-E8A9-403D-B88A-ECBE43B6A472}" destId="{2232BA64-444C-4B4E-880F-3BBEB202AC3D}" srcOrd="0" destOrd="0" presId="urn:microsoft.com/office/officeart/2009/layout/CircleArrowProcess"/>
    <dgm:cxn modelId="{94DC0CFF-6AC8-4C38-B00E-3B4BB79B346D}" srcId="{D82145C0-6F16-44EF-BB22-18496589A49A}" destId="{F1F93EF5-BCBF-4A74-BB40-28EF99167D0F}" srcOrd="0" destOrd="0" parTransId="{FD58A6B3-B398-4D52-BAA5-643F971FD85E}" sibTransId="{19D9C13E-3F8C-49B3-A6FD-AD315644FFB6}"/>
    <dgm:cxn modelId="{37DC871E-E834-4A75-9823-9328C6FCE43E}" type="presOf" srcId="{B6F7C83D-106B-4F05-939C-33D5ED97AF98}" destId="{959570D4-0796-4769-9430-5F43AAA20943}" srcOrd="0" destOrd="0" presId="urn:microsoft.com/office/officeart/2009/layout/CircleArrowProcess"/>
    <dgm:cxn modelId="{E4197B06-4B55-4EF0-A251-2E1E583D4292}" srcId="{D82145C0-6F16-44EF-BB22-18496589A49A}" destId="{3528CE0B-18EE-48BE-9815-3BADEEEECFCC}" srcOrd="5" destOrd="0" parTransId="{771DDE06-3EA2-46FE-B2F3-729902798982}" sibTransId="{94DDB7BA-7092-4C32-841D-E369F9809567}"/>
    <dgm:cxn modelId="{ACB9C958-E2B7-4172-80B3-1F4E6F8DE804}" type="presOf" srcId="{3528CE0B-18EE-48BE-9815-3BADEEEECFCC}" destId="{31269557-FF35-447E-B61D-06B1F3A6DAE1}" srcOrd="0" destOrd="0" presId="urn:microsoft.com/office/officeart/2009/layout/CircleArrowProcess"/>
    <dgm:cxn modelId="{3E0B4617-E54C-4F5D-BE31-415DFE72DD66}" type="presOf" srcId="{44802772-E090-4A59-80E3-606F1AB33BFE}" destId="{6F7B4C09-98F3-4768-8B5A-20CBB0C41805}" srcOrd="0" destOrd="0" presId="urn:microsoft.com/office/officeart/2009/layout/CircleArrowProcess"/>
    <dgm:cxn modelId="{942C4034-B348-4617-8ADF-71412106C5A0}" srcId="{D82145C0-6F16-44EF-BB22-18496589A49A}" destId="{44802772-E090-4A59-80E3-606F1AB33BFE}" srcOrd="3" destOrd="0" parTransId="{CEFFBCAA-F050-4A7A-9CB8-1E6CC74F8FB2}" sibTransId="{3CCCC241-7614-4027-A0B5-5350519051CA}"/>
    <dgm:cxn modelId="{DB4F10D1-EA0E-4C82-9CE0-13C4F2D71740}" srcId="{D82145C0-6F16-44EF-BB22-18496589A49A}" destId="{C05DFCB3-6190-418D-8F67-E0A3214B9B23}" srcOrd="1" destOrd="0" parTransId="{A4B40323-513B-4726-906E-0B9FE79CB99D}" sibTransId="{971BDD0B-6EF6-4201-940F-046D69C831B1}"/>
    <dgm:cxn modelId="{A0E6508A-3F7B-4A99-BAF9-0FA92E801A6E}" type="presOf" srcId="{F1F93EF5-BCBF-4A74-BB40-28EF99167D0F}" destId="{F9EDE880-8A75-4406-B997-B2021F245605}" srcOrd="0" destOrd="0" presId="urn:microsoft.com/office/officeart/2009/layout/CircleArrowProcess"/>
    <dgm:cxn modelId="{F7C358A5-4BC2-4E94-80BB-6E56788380C0}" srcId="{D82145C0-6F16-44EF-BB22-18496589A49A}" destId="{B6F7C83D-106B-4F05-939C-33D5ED97AF98}" srcOrd="2" destOrd="0" parTransId="{AF6CAC18-A0E7-41BF-B4C8-59872F665543}" sibTransId="{C6726CFB-6DAA-4C70-A658-B18CC991C4CB}"/>
    <dgm:cxn modelId="{FEF4BA79-F27A-4609-B938-DC2E055E48BC}" type="presOf" srcId="{D82145C0-6F16-44EF-BB22-18496589A49A}" destId="{EDACA913-0E63-4C2D-86C4-AFC36C26BA0D}" srcOrd="0" destOrd="0" presId="urn:microsoft.com/office/officeart/2009/layout/CircleArrowProcess"/>
    <dgm:cxn modelId="{EF9E14AB-1892-4C84-9268-3B102D3ED5B0}" type="presParOf" srcId="{EDACA913-0E63-4C2D-86C4-AFC36C26BA0D}" destId="{392828D6-96F1-42FE-85CD-A9B55258FA09}" srcOrd="0" destOrd="0" presId="urn:microsoft.com/office/officeart/2009/layout/CircleArrowProcess"/>
    <dgm:cxn modelId="{F2C6D4DB-BD8B-46F6-B960-73C36EA6352D}" type="presParOf" srcId="{392828D6-96F1-42FE-85CD-A9B55258FA09}" destId="{F490B725-8A86-420B-A119-254AFFBEDEEB}" srcOrd="0" destOrd="0" presId="urn:microsoft.com/office/officeart/2009/layout/CircleArrowProcess"/>
    <dgm:cxn modelId="{58E722AC-BA71-4D12-A593-D3C69D820E58}" type="presParOf" srcId="{EDACA913-0E63-4C2D-86C4-AFC36C26BA0D}" destId="{F9EDE880-8A75-4406-B997-B2021F245605}" srcOrd="1" destOrd="0" presId="urn:microsoft.com/office/officeart/2009/layout/CircleArrowProcess"/>
    <dgm:cxn modelId="{ADCDDD09-A27B-4214-B7FE-B413D96F0AE2}" type="presParOf" srcId="{EDACA913-0E63-4C2D-86C4-AFC36C26BA0D}" destId="{7D71A719-FD74-4383-AA14-6497A10B0458}" srcOrd="2" destOrd="0" presId="urn:microsoft.com/office/officeart/2009/layout/CircleArrowProcess"/>
    <dgm:cxn modelId="{37DAA447-1FDC-4ED6-B150-E8235A18ADE6}" type="presParOf" srcId="{7D71A719-FD74-4383-AA14-6497A10B0458}" destId="{55F403DF-EE1E-4D82-B6EC-1FA14B8E9E30}" srcOrd="0" destOrd="0" presId="urn:microsoft.com/office/officeart/2009/layout/CircleArrowProcess"/>
    <dgm:cxn modelId="{5555E3B8-3332-4956-AFA0-E9EA991B3452}" type="presParOf" srcId="{EDACA913-0E63-4C2D-86C4-AFC36C26BA0D}" destId="{C127337A-608F-419D-A116-F9FA719E50DA}" srcOrd="3" destOrd="0" presId="urn:microsoft.com/office/officeart/2009/layout/CircleArrowProcess"/>
    <dgm:cxn modelId="{BC6F641E-798D-4C4B-877A-C4912DFA6C3D}" type="presParOf" srcId="{EDACA913-0E63-4C2D-86C4-AFC36C26BA0D}" destId="{6C66C339-C7C0-472C-A37E-485877924B50}" srcOrd="4" destOrd="0" presId="urn:microsoft.com/office/officeart/2009/layout/CircleArrowProcess"/>
    <dgm:cxn modelId="{6D32E279-8428-4AAC-A717-CF7137FDCB0B}" type="presParOf" srcId="{6C66C339-C7C0-472C-A37E-485877924B50}" destId="{ECA6B433-7765-44F6-85DC-99683FED3440}" srcOrd="0" destOrd="0" presId="urn:microsoft.com/office/officeart/2009/layout/CircleArrowProcess"/>
    <dgm:cxn modelId="{AA1D960B-4D27-449C-9CA7-CF0E1DAC3648}" type="presParOf" srcId="{EDACA913-0E63-4C2D-86C4-AFC36C26BA0D}" destId="{959570D4-0796-4769-9430-5F43AAA20943}" srcOrd="5" destOrd="0" presId="urn:microsoft.com/office/officeart/2009/layout/CircleArrowProcess"/>
    <dgm:cxn modelId="{6487A93C-71E0-4072-A3A7-299FF23C7991}" type="presParOf" srcId="{EDACA913-0E63-4C2D-86C4-AFC36C26BA0D}" destId="{978A5404-6A6C-4888-88FF-0E34F2C40B11}" srcOrd="6" destOrd="0" presId="urn:microsoft.com/office/officeart/2009/layout/CircleArrowProcess"/>
    <dgm:cxn modelId="{0E55CF0F-F266-43EF-9F16-89D701A90B90}" type="presParOf" srcId="{978A5404-6A6C-4888-88FF-0E34F2C40B11}" destId="{202D883B-055A-4B27-9218-4B16E155A7D3}" srcOrd="0" destOrd="0" presId="urn:microsoft.com/office/officeart/2009/layout/CircleArrowProcess"/>
    <dgm:cxn modelId="{F9787824-8F73-4821-B1EF-79C1E0FCE341}" type="presParOf" srcId="{EDACA913-0E63-4C2D-86C4-AFC36C26BA0D}" destId="{6F7B4C09-98F3-4768-8B5A-20CBB0C41805}" srcOrd="7" destOrd="0" presId="urn:microsoft.com/office/officeart/2009/layout/CircleArrowProcess"/>
    <dgm:cxn modelId="{1FCC3290-AEFC-4B3F-BA58-93C1B7D944CD}" type="presParOf" srcId="{EDACA913-0E63-4C2D-86C4-AFC36C26BA0D}" destId="{BFDC3EE1-21E5-408E-B69C-F5FC14E4AF08}" srcOrd="8" destOrd="0" presId="urn:microsoft.com/office/officeart/2009/layout/CircleArrowProcess"/>
    <dgm:cxn modelId="{52F1423F-75DE-4DA6-97BE-DE67F7B56270}" type="presParOf" srcId="{BFDC3EE1-21E5-408E-B69C-F5FC14E4AF08}" destId="{882564A6-F513-4D57-B09F-0A17FABA599D}" srcOrd="0" destOrd="0" presId="urn:microsoft.com/office/officeart/2009/layout/CircleArrowProcess"/>
    <dgm:cxn modelId="{18634CFC-F07F-474A-BD3A-38D337D40343}" type="presParOf" srcId="{EDACA913-0E63-4C2D-86C4-AFC36C26BA0D}" destId="{2232BA64-444C-4B4E-880F-3BBEB202AC3D}" srcOrd="9" destOrd="0" presId="urn:microsoft.com/office/officeart/2009/layout/CircleArrowProcess"/>
    <dgm:cxn modelId="{C9524905-DF33-40FB-9F3A-A3C3A80D838D}" type="presParOf" srcId="{EDACA913-0E63-4C2D-86C4-AFC36C26BA0D}" destId="{A94E8D65-948B-4782-82A0-103EFE43B8AC}" srcOrd="10" destOrd="0" presId="urn:microsoft.com/office/officeart/2009/layout/CircleArrowProcess"/>
    <dgm:cxn modelId="{C0182669-0E77-4B12-A642-9907AF733EE0}" type="presParOf" srcId="{A94E8D65-948B-4782-82A0-103EFE43B8AC}" destId="{D6F59D1A-CD27-4D23-9A30-984B92649417}" srcOrd="0" destOrd="0" presId="urn:microsoft.com/office/officeart/2009/layout/CircleArrowProcess"/>
    <dgm:cxn modelId="{CED0D5CB-F581-40A2-8DDB-67561DAA3DF9}" type="presParOf" srcId="{EDACA913-0E63-4C2D-86C4-AFC36C26BA0D}" destId="{31269557-FF35-447E-B61D-06B1F3A6DAE1}" srcOrd="1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767CC-1330-4EFF-83BA-42506CB6D0F2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3261E-B0B1-4E44-BC8C-75B50EBFBF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2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36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3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FAFD-8E83-4068-B486-B1D13E06045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97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FAFD-8E83-4068-B486-B1D13E06045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90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E3589-3E31-40E9-AE6D-C9257DE3E64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90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93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70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74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538CE-445D-4C8D-B926-575A26F6B5E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98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09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58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BDD32-6F82-4526-84FC-A98E730E309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3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BDD32-6F82-4526-84FC-A98E730E309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61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A7300-89F3-4781-BA5B-532361184CA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02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BDD32-6F82-4526-84FC-A98E730E309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6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47156-CC3C-4C26-BB08-1584F8706ED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69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47156-CC3C-4C26-BB08-1584F8706ED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87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88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57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5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2BD902-DB07-453A-85A8-3E8CC3BCD32C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65125" indent="-282575">
              <a:buFont typeface="Wingdings 2" pitchFamily="18" charset="2"/>
              <a:buNone/>
            </a:pPr>
            <a:r>
              <a:rPr lang="en-AU" dirty="0" smtClean="0"/>
              <a:t>Long and respected history – can be traced back to mid 1870’s</a:t>
            </a:r>
          </a:p>
          <a:p>
            <a:pPr marL="365125" indent="-282575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4864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453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693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86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293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42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291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2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44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5845-8C30-4F9B-B719-425AC2572D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80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5845-8C30-4F9B-B719-425AC2572D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7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261E-B0B1-4E44-BC8C-75B50EBFBF6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65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FAFD-8E83-4068-B486-B1D13E06045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1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5D5-A070-4607-883C-197DDDA591DE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8334-3E53-4996-8039-6931D7C766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5D5-A070-4607-883C-197DDDA591DE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8334-3E53-4996-8039-6931D7C766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5D5-A070-4607-883C-197DDDA591DE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8334-3E53-4996-8039-6931D7C766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5D5-A070-4607-883C-197DDDA591DE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8334-3E53-4996-8039-6931D7C766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5D5-A070-4607-883C-197DDDA591DE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8334-3E53-4996-8039-6931D7C766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5D5-A070-4607-883C-197DDDA591DE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8334-3E53-4996-8039-6931D7C766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5D5-A070-4607-883C-197DDDA591DE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8334-3E53-4996-8039-6931D7C766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5D5-A070-4607-883C-197DDDA591DE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8334-3E53-4996-8039-6931D7C766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5D5-A070-4607-883C-197DDDA591DE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8334-3E53-4996-8039-6931D7C766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5D5-A070-4607-883C-197DDDA591DE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8334-3E53-4996-8039-6931D7C766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5D5-A070-4607-883C-197DDDA591DE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8334-3E53-4996-8039-6931D7C766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75D5-A070-4607-883C-197DDDA591DE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8334-3E53-4996-8039-6931D7C766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robdanin.com/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dchange.org/multicultural/tar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awntoscience.org/educators/action-research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wmf"/><Relationship Id="rId5" Type="http://schemas.openxmlformats.org/officeDocument/2006/relationships/hyperlink" Target="http://www.youtube.com/watch?v=H5ytp5AcPRs" TargetMode="Externa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danin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7300" b="1" i="1" cap="none" spc="6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Action Research:</a:t>
            </a:r>
            <a:br>
              <a:rPr lang="en-US" sz="7300" b="1" i="1" cap="none" spc="6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i="1" cap="none" spc="6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Both Teacher and Student</a:t>
            </a:r>
            <a:r>
              <a:rPr 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590800"/>
            <a:ext cx="40386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s://encrypted-tbn2.gstatic.com/images?q=tbn:ANd9GcRy9lHI9WQFv0ZdqjaMnDmjJI6iAYcsAmD0qd3i6OIeatTmKdkme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752600"/>
            <a:ext cx="38100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76800" y="51816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Dr. Rob Danin</a:t>
            </a:r>
          </a:p>
          <a:p>
            <a:r>
              <a:rPr lang="en-US" sz="2400" dirty="0" smtClean="0"/>
              <a:t>English Language Specialist</a:t>
            </a:r>
          </a:p>
          <a:p>
            <a:r>
              <a:rPr lang="en-US" sz="2400" dirty="0" smtClean="0">
                <a:hlinkClick r:id="rId5"/>
              </a:rPr>
              <a:t>www.robdanin.com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88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0"/>
            <a:ext cx="8229600" cy="5821363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DATA COLLECTION TECHNIQUES:</a:t>
            </a:r>
          </a:p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13430" name="Group 118"/>
          <p:cNvGraphicFramePr>
            <a:graphicFrameLocks noGrp="1"/>
          </p:cNvGraphicFramePr>
          <p:nvPr/>
        </p:nvGraphicFramePr>
        <p:xfrm>
          <a:off x="228600" y="608522"/>
          <a:ext cx="8610600" cy="5868478"/>
        </p:xfrm>
        <a:graphic>
          <a:graphicData uri="http://schemas.openxmlformats.org/drawingml/2006/table">
            <a:tbl>
              <a:tblPr/>
              <a:tblGrid>
                <a:gridCol w="533400"/>
                <a:gridCol w="2209800"/>
                <a:gridCol w="5867400"/>
              </a:tblGrid>
              <a:tr h="918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JOURNALS / DIARIES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Regular dated accounts of teaching/learning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Includes personal feelings, reflections, philosophy,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observations,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thoughts,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and feelings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LEARNINNG LOGS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 To include a variety of data, such as observations, analyses,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diagrams, sketches, quotes, student comments, scores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ritten or printed information on a related topic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7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OBSERVATION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 wr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ite down what is actually occurring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  Don’t interpret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what is being observed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Use of a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checklist typically works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well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FIELD NOTES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nvolves writing / taking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notes</a:t>
                      </a: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 while the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research</a:t>
                      </a: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 is taking place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RECORDING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To document in writing or other permanent form (e.g.,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audio)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written or printed version of something spoken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SURVEY 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QUESTIONNAIRE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esearch </a:t>
                      </a: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instruments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consisting of a series of questions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or other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   prompts </a:t>
                      </a: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for the purpose of gathering information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INTERVIEW 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DISCUSSION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A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meeting at which information is obtained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T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alking in order to reach a decision or to exchange ideas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DATA COLLECTION SAMPLE: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578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Classroom Research Starters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1530427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/>
            <a:r>
              <a:rPr lang="en-US" sz="3200" dirty="0" smtClean="0"/>
              <a:t> 	1. </a:t>
            </a:r>
            <a:r>
              <a:rPr lang="en-US" sz="3200" dirty="0"/>
              <a:t> I would like to improve...</a:t>
            </a:r>
            <a:br>
              <a:rPr lang="en-US" sz="3200" dirty="0"/>
            </a:br>
            <a:r>
              <a:rPr lang="en-US" sz="3200" dirty="0"/>
              <a:t>2.  I am perplexed by...</a:t>
            </a:r>
            <a:br>
              <a:rPr lang="en-US" sz="3200" dirty="0"/>
            </a:br>
            <a:r>
              <a:rPr lang="en-US" sz="3200" dirty="0"/>
              <a:t>3.  Some people are unhappy about...</a:t>
            </a:r>
            <a:br>
              <a:rPr lang="en-US" sz="3200" dirty="0"/>
            </a:br>
            <a:r>
              <a:rPr lang="en-US" sz="3200" dirty="0"/>
              <a:t>4.  I'm really curious about...</a:t>
            </a:r>
            <a:br>
              <a:rPr lang="en-US" sz="3200" dirty="0"/>
            </a:br>
            <a:r>
              <a:rPr lang="en-US" sz="3200" dirty="0"/>
              <a:t>5.  I want to learn more about...</a:t>
            </a:r>
            <a:br>
              <a:rPr lang="en-US" sz="3200" dirty="0"/>
            </a:br>
            <a:r>
              <a:rPr lang="en-US" sz="3200" dirty="0"/>
              <a:t>6.  An idea I would like to try out in my class is...</a:t>
            </a:r>
            <a:br>
              <a:rPr lang="en-US" sz="3200" dirty="0"/>
            </a:br>
            <a:r>
              <a:rPr lang="en-US" sz="3200" dirty="0"/>
              <a:t>7.  Something I think would </a:t>
            </a:r>
            <a:r>
              <a:rPr lang="en-US" sz="3200" dirty="0" smtClean="0"/>
              <a:t>make a difference </a:t>
            </a:r>
            <a:r>
              <a:rPr lang="en-US" sz="3200" dirty="0"/>
              <a:t>is...</a:t>
            </a:r>
            <a:br>
              <a:rPr lang="en-US" sz="3200" dirty="0"/>
            </a:br>
            <a:r>
              <a:rPr lang="en-US" sz="3200" dirty="0"/>
              <a:t>8.  </a:t>
            </a:r>
            <a:r>
              <a:rPr lang="en-US" sz="3200" dirty="0" smtClean="0"/>
              <a:t>Something </a:t>
            </a:r>
            <a:r>
              <a:rPr lang="en-US" sz="3200" dirty="0"/>
              <a:t>I would like </a:t>
            </a:r>
            <a:r>
              <a:rPr lang="en-US" sz="3200" dirty="0" smtClean="0"/>
              <a:t>to </a:t>
            </a:r>
            <a:r>
              <a:rPr lang="en-US" sz="3200" dirty="0"/>
              <a:t>change is...</a:t>
            </a:r>
            <a:br>
              <a:rPr lang="en-US" sz="3200" dirty="0"/>
            </a:br>
            <a:r>
              <a:rPr lang="en-US" sz="3200" dirty="0"/>
              <a:t>9.  </a:t>
            </a:r>
            <a:r>
              <a:rPr lang="en-US" sz="3200" dirty="0" smtClean="0"/>
              <a:t>Some </a:t>
            </a:r>
            <a:r>
              <a:rPr lang="en-US" sz="3200" dirty="0"/>
              <a:t>areas I'm particularly </a:t>
            </a:r>
            <a:r>
              <a:rPr lang="en-US" sz="3200" dirty="0" smtClean="0"/>
              <a:t>interested </a:t>
            </a:r>
            <a:r>
              <a:rPr lang="en-US" sz="3200" dirty="0"/>
              <a:t>in are..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b="1" dirty="0" smtClean="0"/>
              <a:t>Action Research Student Activity 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dirty="0"/>
              <a:t>Students take a minute to write down a </a:t>
            </a:r>
            <a:r>
              <a:rPr lang="en-US" dirty="0" smtClean="0"/>
              <a:t>question</a:t>
            </a:r>
            <a:endParaRPr lang="en-US" dirty="0"/>
          </a:p>
          <a:p>
            <a:r>
              <a:rPr lang="en-US" dirty="0"/>
              <a:t>Share with the student next to them</a:t>
            </a:r>
          </a:p>
          <a:p>
            <a:r>
              <a:rPr lang="en-US" dirty="0" smtClean="0"/>
              <a:t>Have these students discuss the steps on how to this answer</a:t>
            </a:r>
          </a:p>
          <a:p>
            <a:r>
              <a:rPr lang="en-US" dirty="0" smtClean="0"/>
              <a:t>Now have these students respond to the other partner’s question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Sample question: </a:t>
            </a:r>
            <a:r>
              <a:rPr lang="en-US" b="1" i="1" dirty="0" smtClean="0"/>
              <a:t>Why are oral presentation</a:t>
            </a:r>
          </a:p>
          <a:p>
            <a:pPr>
              <a:buNone/>
            </a:pPr>
            <a:r>
              <a:rPr lang="en-US" b="1" i="1" dirty="0" smtClean="0"/>
              <a:t>activities important in learning a foreign language?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Action Plan</a:t>
            </a:r>
            <a:endParaRPr lang="en-US" sz="4000" b="1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Assessing the </a:t>
            </a:r>
            <a:r>
              <a:rPr lang="en-US" sz="4000" b="1" dirty="0" smtClean="0"/>
              <a:t>Research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 smtClean="0"/>
              <a:t>Students </a:t>
            </a:r>
            <a:r>
              <a:rPr lang="en-US" dirty="0"/>
              <a:t>to exchange their work </a:t>
            </a:r>
            <a:r>
              <a:rPr lang="en-US" dirty="0" smtClean="0"/>
              <a:t>with another classmate</a:t>
            </a:r>
          </a:p>
          <a:p>
            <a:pPr lvl="1"/>
            <a:r>
              <a:rPr lang="en-US" dirty="0" smtClean="0"/>
              <a:t>Make suggestions </a:t>
            </a:r>
            <a:r>
              <a:rPr lang="en-US" dirty="0"/>
              <a:t>for improving their </a:t>
            </a:r>
            <a:r>
              <a:rPr lang="en-US" dirty="0" smtClean="0"/>
              <a:t>classmates’ work</a:t>
            </a:r>
          </a:p>
          <a:p>
            <a:r>
              <a:rPr lang="en-US" dirty="0" smtClean="0"/>
              <a:t>Use of the student conference (individual and small group) with the teacher</a:t>
            </a:r>
            <a:endParaRPr lang="en-US" dirty="0"/>
          </a:p>
        </p:txBody>
      </p:sp>
      <p:pic>
        <p:nvPicPr>
          <p:cNvPr id="43012" name="Picture 4" descr="https://encrypted-tbn1.gstatic.com/images?q=tbn:ANd9GcTCRqX1In0ILeEm3l6loRDJJFKgZ3IUbWqfgedq_kEBJPoxHFeKH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49580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Individual </a:t>
            </a:r>
            <a:r>
              <a:rPr lang="en-US" sz="4000" b="1" dirty="0"/>
              <a:t>Student Conferences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700" dirty="0"/>
              <a:t>Students should always do the majority of the talking and lead the conversation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This exchange is open-ended, and can last anywhere from 2-15 minutes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When conferencing the teacher should take anecdotal notes (not a </a:t>
            </a:r>
            <a:r>
              <a:rPr lang="en-US" sz="2700" dirty="0"/>
              <a:t>verbatim </a:t>
            </a:r>
            <a:r>
              <a:rPr lang="en-US" sz="2700" dirty="0" smtClean="0"/>
              <a:t>transcript)</a:t>
            </a:r>
            <a:endParaRPr lang="en-US" sz="2700" dirty="0"/>
          </a:p>
          <a:p>
            <a:pPr>
              <a:lnSpc>
                <a:spcPct val="80000"/>
              </a:lnSpc>
            </a:pPr>
            <a:r>
              <a:rPr lang="en-US" sz="2700" dirty="0" smtClean="0"/>
              <a:t>Note only </a:t>
            </a:r>
            <a:r>
              <a:rPr lang="en-US" sz="2700" dirty="0"/>
              <a:t>those items you feel are important, such as strengths, weaknesses, skills learned, etc</a:t>
            </a:r>
            <a:r>
              <a:rPr lang="en-US" sz="27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The teacher may want to design some kind of a checklist to use during this conference</a:t>
            </a:r>
          </a:p>
          <a:p>
            <a:pPr>
              <a:lnSpc>
                <a:spcPct val="80000"/>
              </a:lnSpc>
            </a:pPr>
            <a:endParaRPr lang="en-US" sz="2700" dirty="0"/>
          </a:p>
        </p:txBody>
      </p:sp>
      <p:pic>
        <p:nvPicPr>
          <p:cNvPr id="40961" name="Picture 1" descr="C:\Documents and Settings\Rob\Local Settings\Temporary Internet Files\Content.IE5\9NUWUFIB\MC90038438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5257800"/>
            <a:ext cx="4724400" cy="1271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Small </a:t>
            </a:r>
            <a:r>
              <a:rPr lang="en-US" sz="4000" b="1" dirty="0"/>
              <a:t>Group Conferences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M</a:t>
            </a:r>
            <a:r>
              <a:rPr lang="en-US" sz="2700" dirty="0" smtClean="0"/>
              <a:t>eet </a:t>
            </a:r>
            <a:r>
              <a:rPr lang="en-US" sz="2700" dirty="0"/>
              <a:t>with 3-8 students at one time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Teacher will be able </a:t>
            </a:r>
            <a:r>
              <a:rPr lang="en-US" sz="2700" dirty="0"/>
              <a:t>to see a number of students fairly quickly and watch their interaction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Students can also hear and respond to other students’ thoughts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Each </a:t>
            </a:r>
            <a:r>
              <a:rPr lang="en-US" sz="2700" dirty="0"/>
              <a:t>group can use a checklist to report their </a:t>
            </a:r>
            <a:r>
              <a:rPr lang="en-US" sz="2700" dirty="0" smtClean="0"/>
              <a:t>progress</a:t>
            </a:r>
            <a:endParaRPr lang="en-US" sz="2700" dirty="0"/>
          </a:p>
          <a:p>
            <a:pPr>
              <a:lnSpc>
                <a:spcPct val="90000"/>
              </a:lnSpc>
            </a:pPr>
            <a:endParaRPr lang="en-US" sz="2700" dirty="0"/>
          </a:p>
        </p:txBody>
      </p:sp>
      <p:pic>
        <p:nvPicPr>
          <p:cNvPr id="38913" name="Picture 1" descr="C:\Documents and Settings\Rob\Local Settings\Temporary Internet Files\Content.IE5\E4TLM6BI\MM900172570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962400"/>
            <a:ext cx="5614988" cy="1890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Sample Action Research Rubric: Page 1</a:t>
            </a:r>
            <a:endParaRPr lang="en-US" sz="4000" b="1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</a:t>
            </a:r>
            <a:r>
              <a:rPr lang="en-US" b="1" i="1" dirty="0" smtClean="0"/>
              <a:t>Action Research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i="1" dirty="0" smtClean="0"/>
              <a:t>“Learning by 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doing</a:t>
            </a:r>
            <a:r>
              <a:rPr lang="en-US" sz="4000" b="1" i="1" dirty="0" smtClean="0"/>
              <a:t>”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3000" i="1" dirty="0" smtClean="0"/>
              <a:t>Action research </a:t>
            </a:r>
            <a:r>
              <a:rPr lang="en-US" sz="3000" dirty="0" smtClean="0"/>
              <a:t>is used to describe an approach to </a:t>
            </a:r>
            <a:r>
              <a:rPr lang="en-US" sz="3000" u="sng" dirty="0" smtClean="0"/>
              <a:t>purposeful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rgbClr val="FF0000"/>
                </a:solidFill>
              </a:rPr>
              <a:t>classroom research</a:t>
            </a:r>
          </a:p>
          <a:p>
            <a:pPr lvl="1"/>
            <a:r>
              <a:rPr lang="en-US" sz="3000" dirty="0" smtClean="0"/>
              <a:t>Takes place in an actual/natural setting (the classroom) </a:t>
            </a:r>
            <a:endParaRPr lang="en-US" sz="3000" dirty="0" smtClean="0">
              <a:solidFill>
                <a:srgbClr val="FF0000"/>
              </a:solidFill>
            </a:endParaRPr>
          </a:p>
          <a:p>
            <a:r>
              <a:rPr lang="en-US" sz="3000" dirty="0" smtClean="0"/>
              <a:t>Involves “actions” or strategies to determine</a:t>
            </a:r>
            <a:r>
              <a:rPr lang="en-US" sz="3000" dirty="0" smtClean="0">
                <a:solidFill>
                  <a:srgbClr val="FF0000"/>
                </a:solidFill>
              </a:rPr>
              <a:t> results</a:t>
            </a:r>
          </a:p>
          <a:p>
            <a:r>
              <a:rPr lang="en-US" sz="3000" dirty="0" smtClean="0"/>
              <a:t>Allows </a:t>
            </a:r>
            <a:r>
              <a:rPr lang="en-US" sz="3000" u="sng" dirty="0" smtClean="0"/>
              <a:t>teacher and student</a:t>
            </a:r>
            <a:r>
              <a:rPr lang="en-US" sz="3000" dirty="0" smtClean="0"/>
              <a:t> to utilize </a:t>
            </a:r>
            <a:r>
              <a:rPr lang="en-US" sz="3000" dirty="0" smtClean="0">
                <a:solidFill>
                  <a:srgbClr val="FF0000"/>
                </a:solidFill>
              </a:rPr>
              <a:t>creative problem solving</a:t>
            </a:r>
            <a:r>
              <a:rPr lang="en-US" sz="3000" dirty="0" smtClean="0"/>
              <a:t> approaches to learning; to become </a:t>
            </a:r>
            <a:r>
              <a:rPr lang="en-US" sz="3000" dirty="0" smtClean="0">
                <a:solidFill>
                  <a:srgbClr val="FF0000"/>
                </a:solidFill>
              </a:rPr>
              <a:t>researchers</a:t>
            </a:r>
            <a:r>
              <a:rPr lang="en-US" sz="3000" dirty="0" smtClean="0"/>
              <a:t> </a:t>
            </a:r>
            <a:endParaRPr lang="en-US" sz="3000" dirty="0" smtClean="0">
              <a:solidFill>
                <a:srgbClr val="FF0000"/>
              </a:solidFill>
            </a:endParaRPr>
          </a:p>
          <a:p>
            <a:r>
              <a:rPr lang="en-US" sz="3000" dirty="0" smtClean="0"/>
              <a:t>Gives </a:t>
            </a:r>
            <a:r>
              <a:rPr lang="en-US" sz="3000" dirty="0"/>
              <a:t>structure to the process </a:t>
            </a:r>
            <a:r>
              <a:rPr lang="en-US" sz="3000" dirty="0" smtClean="0"/>
              <a:t>of </a:t>
            </a:r>
            <a:r>
              <a:rPr lang="en-US" sz="3000" dirty="0" smtClean="0">
                <a:solidFill>
                  <a:srgbClr val="FF0000"/>
                </a:solidFill>
              </a:rPr>
              <a:t>reflection</a:t>
            </a:r>
            <a:r>
              <a:rPr lang="en-US" sz="3000" dirty="0" smtClean="0"/>
              <a:t> </a:t>
            </a:r>
            <a:r>
              <a:rPr lang="en-US" sz="3000" dirty="0"/>
              <a:t>and </a:t>
            </a:r>
            <a:r>
              <a:rPr lang="en-US" sz="3000" dirty="0" smtClean="0">
                <a:solidFill>
                  <a:srgbClr val="FF0000"/>
                </a:solidFill>
              </a:rPr>
              <a:t>inquiry</a:t>
            </a:r>
          </a:p>
          <a:p>
            <a:pPr lvl="1"/>
            <a:r>
              <a:rPr lang="en-US" sz="3000" dirty="0" smtClean="0"/>
              <a:t>Being </a:t>
            </a:r>
            <a:r>
              <a:rPr lang="en-US" sz="3000" dirty="0" smtClean="0">
                <a:solidFill>
                  <a:srgbClr val="FF0000"/>
                </a:solidFill>
              </a:rPr>
              <a:t>reflective</a:t>
            </a:r>
            <a:r>
              <a:rPr lang="en-US" sz="3000" dirty="0" smtClean="0"/>
              <a:t> is a prerequisite for this form of instruction</a:t>
            </a:r>
          </a:p>
          <a:p>
            <a:pPr lvl="1"/>
            <a:r>
              <a:rPr lang="en-US" sz="3000" dirty="0" smtClean="0"/>
              <a:t>These </a:t>
            </a:r>
            <a:r>
              <a:rPr lang="en-US" sz="3000" dirty="0" smtClean="0">
                <a:solidFill>
                  <a:srgbClr val="FF0000"/>
                </a:solidFill>
              </a:rPr>
              <a:t>reflective </a:t>
            </a:r>
            <a:r>
              <a:rPr lang="en-US" sz="3000" dirty="0" smtClean="0"/>
              <a:t>and</a:t>
            </a:r>
            <a:r>
              <a:rPr lang="en-US" sz="3000" dirty="0" smtClean="0">
                <a:solidFill>
                  <a:srgbClr val="FF0000"/>
                </a:solidFill>
              </a:rPr>
              <a:t> inquiry practices </a:t>
            </a:r>
            <a:r>
              <a:rPr lang="en-US" sz="3000" dirty="0" smtClean="0"/>
              <a:t>can lead to improvement in both </a:t>
            </a:r>
            <a:r>
              <a:rPr lang="en-US" sz="3000" u="sng" dirty="0" smtClean="0"/>
              <a:t>teacher and student</a:t>
            </a:r>
            <a:r>
              <a:rPr lang="en-US" sz="3000" dirty="0" smtClean="0"/>
              <a:t> achievement</a:t>
            </a:r>
          </a:p>
          <a:p>
            <a:r>
              <a:rPr lang="en-US" sz="3400" dirty="0" smtClean="0"/>
              <a:t>Is </a:t>
            </a:r>
            <a:r>
              <a:rPr lang="en-US" sz="3400" b="1" u="sng" dirty="0" smtClean="0"/>
              <a:t>not</a:t>
            </a:r>
            <a:r>
              <a:rPr lang="en-US" sz="3400" b="1" dirty="0" smtClean="0"/>
              <a:t> </a:t>
            </a:r>
            <a:r>
              <a:rPr lang="en-US" sz="3000" dirty="0" smtClean="0"/>
              <a:t>writing a research paper</a:t>
            </a:r>
          </a:p>
          <a:p>
            <a:endParaRPr lang="en-US" sz="3400" dirty="0" smtClean="0"/>
          </a:p>
          <a:p>
            <a:endParaRPr lang="en-US" sz="36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Sample Action Research Rubric: Page 2</a:t>
            </a:r>
            <a:endParaRPr lang="en-US" sz="4000" b="1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/>
              <a:t>Why </a:t>
            </a:r>
            <a:r>
              <a:rPr lang="en-US" sz="3600" b="1" dirty="0" smtClean="0"/>
              <a:t>Should Teachers Conduct</a:t>
            </a:r>
            <a:br>
              <a:rPr lang="en-US" sz="3600" b="1" dirty="0" smtClean="0"/>
            </a:br>
            <a:r>
              <a:rPr lang="en-US" sz="3600" b="1" dirty="0" smtClean="0"/>
              <a:t> </a:t>
            </a:r>
            <a:r>
              <a:rPr lang="en-US" sz="3600" b="1" i="1" u="sng" dirty="0" smtClean="0"/>
              <a:t>Their Own</a:t>
            </a:r>
            <a:r>
              <a:rPr lang="en-US" sz="3600" b="1" i="1" dirty="0" smtClean="0"/>
              <a:t> </a:t>
            </a:r>
            <a:r>
              <a:rPr lang="en-US" sz="3600" b="1" dirty="0" smtClean="0"/>
              <a:t>Action Research?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562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Aft>
                <a:spcPts val="1200"/>
              </a:spcAft>
            </a:pPr>
            <a:r>
              <a:rPr lang="en-US" dirty="0" smtClean="0"/>
              <a:t>To </a:t>
            </a:r>
            <a:r>
              <a:rPr lang="en-US" b="1" dirty="0" smtClean="0"/>
              <a:t>improve</a:t>
            </a:r>
            <a:r>
              <a:rPr lang="en-US" dirty="0" smtClean="0"/>
              <a:t> teaching practices and student achievement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To address </a:t>
            </a:r>
            <a:r>
              <a:rPr lang="en-US" b="1" dirty="0" smtClean="0"/>
              <a:t>educational concerns </a:t>
            </a:r>
            <a:r>
              <a:rPr lang="en-US" dirty="0" smtClean="0"/>
              <a:t>closest to them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with the intent that the research will inform and improve daily practice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 smtClean="0"/>
              <a:t>To </a:t>
            </a:r>
            <a:r>
              <a:rPr lang="en-US" b="1" dirty="0" smtClean="0"/>
              <a:t>systematically </a:t>
            </a:r>
            <a:r>
              <a:rPr lang="en-US" dirty="0" smtClean="0"/>
              <a:t>analyze the effects of teaching on the students and/or educational programs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 smtClean="0"/>
              <a:t>To </a:t>
            </a:r>
            <a:r>
              <a:rPr lang="en-US" b="1" dirty="0" smtClean="0"/>
              <a:t>document</a:t>
            </a:r>
            <a:r>
              <a:rPr lang="en-US" dirty="0" smtClean="0"/>
              <a:t> student progress toward educational goals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To serve as a </a:t>
            </a:r>
            <a:r>
              <a:rPr lang="en-US" b="1" dirty="0" smtClean="0"/>
              <a:t>role model </a:t>
            </a:r>
            <a:r>
              <a:rPr lang="en-US" dirty="0" smtClean="0"/>
              <a:t>of being  a “lifelong learner” for their students</a:t>
            </a:r>
          </a:p>
          <a:p>
            <a:pPr eaLnBrk="1" hangingPunct="1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/>
              <a:t>When Selecting a Topic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867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Consider:</a:t>
            </a:r>
          </a:p>
          <a:p>
            <a:pPr lvl="2"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3200" b="1" u="sng" dirty="0" smtClean="0"/>
              <a:t>Importance</a:t>
            </a:r>
            <a:r>
              <a:rPr lang="en-US" sz="3200" dirty="0" smtClean="0"/>
              <a:t> – will the information gained address a key determined issue?</a:t>
            </a:r>
          </a:p>
          <a:p>
            <a:pPr lvl="2"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3200" b="1" u="sng" dirty="0" smtClean="0"/>
              <a:t>Relevance</a:t>
            </a:r>
            <a:r>
              <a:rPr lang="en-US" sz="3200" dirty="0" smtClean="0"/>
              <a:t> – is the problem widespread? Will solving the problem have an impact on a broad number of students? </a:t>
            </a:r>
          </a:p>
          <a:p>
            <a:pPr lvl="2"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3200" b="1" u="sng" dirty="0" smtClean="0"/>
              <a:t>Interest</a:t>
            </a:r>
            <a:r>
              <a:rPr lang="en-US" sz="3200" dirty="0" smtClean="0"/>
              <a:t> – is this an issue that has a high degree of interest?</a:t>
            </a:r>
          </a:p>
          <a:p>
            <a:pPr lvl="2">
              <a:spcAft>
                <a:spcPts val="600"/>
              </a:spcAft>
              <a:buClr>
                <a:schemeClr val="accent4"/>
              </a:buClr>
              <a:defRPr/>
            </a:pPr>
            <a:r>
              <a:rPr lang="en-US" sz="3200" b="1" u="sng" dirty="0" smtClean="0"/>
              <a:t>Feasibility</a:t>
            </a:r>
            <a:r>
              <a:rPr lang="en-US" sz="3200" dirty="0" smtClean="0"/>
              <a:t> – is this topic really researchable? Is information accessible to answer the research question(s)?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A product of Project CENTRAL, 2004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u="sng" dirty="0" smtClean="0">
                <a:solidFill>
                  <a:schemeClr val="accent6">
                    <a:lumMod val="50000"/>
                  </a:schemeClr>
                </a:solidFill>
              </a:rPr>
              <a:t>Team </a:t>
            </a:r>
            <a:r>
              <a:rPr lang="en-US" sz="2600" b="1" u="sng" dirty="0">
                <a:solidFill>
                  <a:schemeClr val="accent6">
                    <a:lumMod val="50000"/>
                  </a:schemeClr>
                </a:solidFill>
              </a:rPr>
              <a:t>of teachers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 focusing on a </a:t>
            </a:r>
            <a:r>
              <a:rPr lang="en-US" sz="2200" b="1" dirty="0" smtClean="0"/>
              <a:t>department </a:t>
            </a:r>
            <a:r>
              <a:rPr lang="en-US" sz="2200" b="1" dirty="0"/>
              <a:t>level </a:t>
            </a:r>
            <a:r>
              <a:rPr lang="en-US" sz="2200" b="1" dirty="0" smtClean="0"/>
              <a:t>topic</a:t>
            </a:r>
            <a:endParaRPr lang="en-US" sz="2200" b="1" dirty="0"/>
          </a:p>
          <a:p>
            <a:pPr>
              <a:lnSpc>
                <a:spcPct val="90000"/>
              </a:lnSpc>
            </a:pPr>
            <a:r>
              <a:rPr lang="en-US" sz="2600" b="1" u="sng" dirty="0">
                <a:solidFill>
                  <a:schemeClr val="accent6">
                    <a:lumMod val="50000"/>
                  </a:schemeClr>
                </a:solidFill>
              </a:rPr>
              <a:t>Teacher and district</a:t>
            </a: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600" b="1" u="sng" dirty="0">
                <a:solidFill>
                  <a:schemeClr val="accent6">
                    <a:lumMod val="50000"/>
                  </a:schemeClr>
                </a:solidFill>
              </a:rPr>
              <a:t>educational agency</a:t>
            </a: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600" b="1" dirty="0"/>
              <a:t>or</a:t>
            </a: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b="1" u="sng" dirty="0">
                <a:solidFill>
                  <a:schemeClr val="accent6">
                    <a:lumMod val="50000"/>
                  </a:schemeClr>
                </a:solidFill>
              </a:rPr>
              <a:t>university personnel</a:t>
            </a: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learning and studying a particular instructional </a:t>
            </a:r>
            <a:r>
              <a:rPr lang="en-US" sz="2200" b="1" dirty="0" smtClean="0"/>
              <a:t>practice or program</a:t>
            </a:r>
            <a:endParaRPr lang="en-US" sz="2200" b="1" dirty="0"/>
          </a:p>
          <a:p>
            <a:pPr>
              <a:lnSpc>
                <a:spcPct val="90000"/>
              </a:lnSpc>
            </a:pPr>
            <a:r>
              <a:rPr lang="en-US" sz="2600" b="1" u="sng" dirty="0">
                <a:solidFill>
                  <a:schemeClr val="accent6">
                    <a:lumMod val="50000"/>
                  </a:schemeClr>
                </a:solidFill>
              </a:rPr>
              <a:t>Group of teachers</a:t>
            </a: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in the same </a:t>
            </a:r>
            <a:r>
              <a:rPr lang="en-US" sz="2200" b="1" dirty="0" smtClean="0"/>
              <a:t>school/university </a:t>
            </a:r>
            <a:r>
              <a:rPr lang="en-US" sz="2200" b="1" dirty="0"/>
              <a:t>studying the same instructional </a:t>
            </a:r>
            <a:r>
              <a:rPr lang="en-US" sz="2200" b="1" dirty="0" smtClean="0"/>
              <a:t>concern</a:t>
            </a:r>
          </a:p>
          <a:p>
            <a:pPr>
              <a:lnSpc>
                <a:spcPct val="90000"/>
              </a:lnSpc>
            </a:pPr>
            <a:r>
              <a:rPr lang="en-US" sz="2600" b="1" u="sng" dirty="0" smtClean="0">
                <a:solidFill>
                  <a:schemeClr val="accent6">
                    <a:lumMod val="50000"/>
                  </a:schemeClr>
                </a:solidFill>
              </a:rPr>
              <a:t>Action Research Topic Examples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    </a:t>
            </a:r>
            <a:r>
              <a:rPr lang="en-US" sz="2600" dirty="0" smtClean="0"/>
              <a:t>•</a:t>
            </a:r>
            <a:r>
              <a:rPr lang="en-US" sz="2600" dirty="0">
                <a:solidFill>
                  <a:srgbClr val="C00000"/>
                </a:solidFill>
              </a:rPr>
              <a:t>Technology Use &amp; </a:t>
            </a:r>
            <a:r>
              <a:rPr lang="en-US" sz="2600" dirty="0" smtClean="0">
                <a:solidFill>
                  <a:srgbClr val="C00000"/>
                </a:solidFill>
              </a:rPr>
              <a:t>EFL Students </a:t>
            </a:r>
            <a:r>
              <a:rPr lang="en-US" sz="2600" dirty="0" smtClean="0">
                <a:solidFill>
                  <a:srgbClr val="002060"/>
                </a:solidFill>
              </a:rPr>
              <a:t>•</a:t>
            </a:r>
            <a:r>
              <a:rPr lang="en-US" sz="2600" dirty="0">
                <a:solidFill>
                  <a:srgbClr val="002060"/>
                </a:solidFill>
              </a:rPr>
              <a:t>Effects of Cursive Writing on </a:t>
            </a:r>
            <a:r>
              <a:rPr lang="en-US" sz="2600" dirty="0" smtClean="0">
                <a:solidFill>
                  <a:srgbClr val="002060"/>
                </a:solidFill>
              </a:rPr>
              <a:t>SLL</a:t>
            </a:r>
            <a:r>
              <a:rPr lang="en-US" sz="2600" dirty="0" smtClean="0"/>
              <a:t> •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Peer and Cross-Age Tutoring </a:t>
            </a:r>
            <a:r>
              <a:rPr lang="en-US" sz="2600" dirty="0">
                <a:solidFill>
                  <a:srgbClr val="C00000"/>
                </a:solidFill>
              </a:rPr>
              <a:t>•Bridging the Gap Between Families and </a:t>
            </a:r>
            <a:r>
              <a:rPr lang="en-US" sz="2600" dirty="0" smtClean="0">
                <a:solidFill>
                  <a:srgbClr val="C00000"/>
                </a:solidFill>
              </a:rPr>
              <a:t>Schoo</a:t>
            </a:r>
            <a:r>
              <a:rPr lang="en-US" sz="2600" dirty="0" smtClean="0"/>
              <a:t>l </a:t>
            </a:r>
            <a:r>
              <a:rPr lang="en-US" sz="2600" dirty="0" smtClean="0">
                <a:solidFill>
                  <a:srgbClr val="002060"/>
                </a:solidFill>
              </a:rPr>
              <a:t>•</a:t>
            </a:r>
            <a:r>
              <a:rPr lang="en-US" sz="2600" dirty="0">
                <a:solidFill>
                  <a:srgbClr val="002060"/>
                </a:solidFill>
              </a:rPr>
              <a:t>Room Organization &amp; </a:t>
            </a:r>
            <a:r>
              <a:rPr lang="en-US" sz="2600" dirty="0" smtClean="0">
                <a:solidFill>
                  <a:srgbClr val="002060"/>
                </a:solidFill>
              </a:rPr>
              <a:t>EFL Instruction</a:t>
            </a:r>
            <a:endParaRPr lang="en-US" sz="2600" b="1" dirty="0" smtClean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b="1" u="sng" dirty="0" smtClean="0">
                <a:solidFill>
                  <a:schemeClr val="accent6">
                    <a:lumMod val="50000"/>
                  </a:schemeClr>
                </a:solidFill>
              </a:rPr>
              <a:t>Online Resources (more on website)</a:t>
            </a:r>
          </a:p>
          <a:p>
            <a:pPr lvl="1">
              <a:lnSpc>
                <a:spcPct val="90000"/>
              </a:lnSpc>
            </a:pPr>
            <a:r>
              <a:rPr lang="en-US" sz="2200" b="1" u="sng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http://edchange.org/multicultural/tar.html</a:t>
            </a:r>
            <a:r>
              <a:rPr lang="en-US" sz="2200" b="1" u="sn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2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b="1" u="sng" dirty="0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http://www.drawntoscience.org/educators/action-research</a:t>
            </a:r>
            <a:r>
              <a:rPr lang="en-US" sz="2200" b="1" u="sng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/</a:t>
            </a:r>
            <a:r>
              <a:rPr lang="en-US" sz="2200" b="1" u="sng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200" b="1" u="sng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Action Research Topics for the Teacher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/>
              <a:t>Approaches to Action Research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7150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None/>
            </a:pPr>
            <a:r>
              <a:rPr lang="en-US" sz="2800" dirty="0" smtClean="0"/>
              <a:t>For example…</a:t>
            </a:r>
          </a:p>
          <a:p>
            <a:pPr eaLnBrk="1" hangingPunct="1">
              <a:spcAft>
                <a:spcPts val="1200"/>
              </a:spcAft>
            </a:pPr>
            <a:r>
              <a:rPr lang="en-US" sz="2800" dirty="0" smtClean="0"/>
              <a:t>Interviews</a:t>
            </a:r>
          </a:p>
          <a:p>
            <a:pPr eaLnBrk="1" hangingPunct="1">
              <a:spcAft>
                <a:spcPts val="1200"/>
              </a:spcAft>
            </a:pPr>
            <a:r>
              <a:rPr lang="en-US" sz="2800" dirty="0" smtClean="0"/>
              <a:t>Descriptive observations</a:t>
            </a:r>
          </a:p>
          <a:p>
            <a:pPr eaLnBrk="1" hangingPunct="1">
              <a:spcAft>
                <a:spcPts val="1200"/>
              </a:spcAft>
            </a:pPr>
            <a:r>
              <a:rPr lang="en-US" sz="2800" dirty="0" smtClean="0"/>
              <a:t>Examination of written (or other media) materials</a:t>
            </a:r>
          </a:p>
          <a:p>
            <a:pPr eaLnBrk="1" hangingPunct="1">
              <a:spcAft>
                <a:spcPts val="1200"/>
              </a:spcAft>
            </a:pPr>
            <a:r>
              <a:rPr lang="en-US" sz="2800" dirty="0" smtClean="0"/>
              <a:t>Research partners</a:t>
            </a:r>
          </a:p>
          <a:p>
            <a:pPr eaLnBrk="1" hangingPunct="1">
              <a:spcAft>
                <a:spcPts val="1200"/>
              </a:spcAft>
            </a:pPr>
            <a:r>
              <a:rPr lang="en-US" sz="2800" dirty="0" smtClean="0"/>
              <a:t>Other forms of data collection…</a:t>
            </a:r>
          </a:p>
          <a:p>
            <a:pPr eaLnBrk="1" hangingPunct="1">
              <a:spcAft>
                <a:spcPts val="1200"/>
              </a:spcAft>
            </a:pPr>
            <a:endParaRPr lang="en-US" sz="2800" dirty="0" smtClean="0"/>
          </a:p>
          <a:p>
            <a:pPr eaLnBrk="1" hangingPunct="1">
              <a:spcAft>
                <a:spcPts val="1200"/>
              </a:spcAft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6" name="Picture 5" descr="https://encrypted-tbn1.gstatic.com/images?q=tbn:ANd9GcTo2rrDjIz0CzUc1B4vN3r0w0BTNeTQtWoKhYoCLKx0CY4RreE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886200"/>
            <a:ext cx="2971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 Collection</a:t>
            </a:r>
            <a:endParaRPr lang="en-US" sz="4000" b="1" dirty="0"/>
          </a:p>
        </p:txBody>
      </p:sp>
      <p:sp>
        <p:nvSpPr>
          <p:cNvPr id="733190" name="Rectangle 6"/>
          <p:cNvSpPr>
            <a:spLocks noChangeArrowheads="1"/>
          </p:cNvSpPr>
          <p:nvPr/>
        </p:nvSpPr>
        <p:spPr bwMode="auto">
          <a:xfrm>
            <a:off x="381000" y="1143000"/>
            <a:ext cx="868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00050" indent="-40005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sz="3200" b="1" i="0" dirty="0">
                <a:latin typeface="Arial" charset="0"/>
              </a:rPr>
              <a:t>…involves the collection of </a:t>
            </a:r>
            <a:r>
              <a:rPr lang="en-US" sz="3200" b="1" i="0" dirty="0" smtClean="0">
                <a:latin typeface="Arial" charset="0"/>
              </a:rPr>
              <a:t>both informal</a:t>
            </a:r>
            <a:r>
              <a:rPr lang="en-US" sz="3200" b="1" i="0" dirty="0">
                <a:latin typeface="Arial" charset="0"/>
              </a:rPr>
              <a:t>, </a:t>
            </a:r>
            <a:r>
              <a:rPr lang="en-US" sz="3200" b="1" i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anecdotal data </a:t>
            </a:r>
            <a:r>
              <a:rPr lang="en-US" sz="3200" b="1" i="0" dirty="0">
                <a:latin typeface="Arial" charset="0"/>
              </a:rPr>
              <a:t>as well as formal, 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objective </a:t>
            </a:r>
            <a:r>
              <a:rPr lang="en-US" sz="3200" b="1" i="0" dirty="0" smtClean="0">
                <a:latin typeface="Arial" charset="0"/>
              </a:rPr>
              <a:t>data</a:t>
            </a:r>
            <a:endParaRPr lang="en-US" sz="3200" b="1" i="0" dirty="0">
              <a:latin typeface="Arial" charset="0"/>
            </a:endParaRPr>
          </a:p>
        </p:txBody>
      </p:sp>
      <p:sp>
        <p:nvSpPr>
          <p:cNvPr id="733191" name="Rectangle 7"/>
          <p:cNvSpPr>
            <a:spLocks noChangeArrowheads="1"/>
          </p:cNvSpPr>
          <p:nvPr/>
        </p:nvSpPr>
        <p:spPr bwMode="auto">
          <a:xfrm>
            <a:off x="381000" y="44196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00050" indent="-40005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sz="3200" b="1" i="0" dirty="0">
                <a:latin typeface="Arial" charset="0"/>
              </a:rPr>
              <a:t>…provides the foundation for the </a:t>
            </a:r>
            <a:r>
              <a:rPr lang="en-US" sz="3200" b="1" i="0" dirty="0" smtClean="0">
                <a:latin typeface="Arial" charset="0"/>
              </a:rPr>
              <a:t>researcher (both teacher and student) </a:t>
            </a:r>
            <a:r>
              <a:rPr lang="en-US" sz="3200" b="1" i="0" dirty="0">
                <a:latin typeface="Arial" charset="0"/>
              </a:rPr>
              <a:t>to 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examine, critique and better understand </a:t>
            </a:r>
            <a:r>
              <a:rPr lang="en-US" sz="3200" b="1" i="0" dirty="0" smtClean="0">
                <a:latin typeface="Arial" charset="0"/>
              </a:rPr>
              <a:t> their  teaching/learning</a:t>
            </a:r>
            <a:endParaRPr lang="en-US" sz="3200" b="1" i="0" dirty="0">
              <a:latin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9" name="Picture 5" descr="C:\Documents and Settings\Rob\Local Settings\Temporary Internet Files\Content.IE5\OZLUSAA2\MC90029724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514600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ChangeArrowheads="1"/>
          </p:cNvSpPr>
          <p:nvPr/>
        </p:nvSpPr>
        <p:spPr bwMode="auto">
          <a:xfrm>
            <a:off x="609600" y="20574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3200" b="1" i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anecdotal data</a:t>
            </a:r>
            <a:r>
              <a:rPr lang="en-US" sz="3200" b="1" i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...</a:t>
            </a:r>
            <a:endParaRPr lang="en-US" sz="3200" b="1" i="0" dirty="0">
              <a:latin typeface="Arial" charset="0"/>
            </a:endParaRPr>
          </a:p>
        </p:txBody>
      </p:sp>
      <p:sp>
        <p:nvSpPr>
          <p:cNvPr id="747523" name="Rectangle 3"/>
          <p:cNvSpPr>
            <a:spLocks noChangeArrowheads="1"/>
          </p:cNvSpPr>
          <p:nvPr/>
        </p:nvSpPr>
        <p:spPr bwMode="auto">
          <a:xfrm>
            <a:off x="990600" y="2667000"/>
            <a:ext cx="7848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00050" indent="-4000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3200" b="1" i="0" dirty="0">
                <a:latin typeface="Arial" charset="0"/>
              </a:rPr>
              <a:t>…information </a:t>
            </a:r>
            <a:r>
              <a:rPr lang="en-US" sz="3200" b="1" i="0" dirty="0" smtClean="0">
                <a:latin typeface="Arial" charset="0"/>
              </a:rPr>
              <a:t>received </a:t>
            </a:r>
            <a:r>
              <a:rPr lang="en-US" sz="3200" b="1" i="0" dirty="0">
                <a:latin typeface="Arial" charset="0"/>
              </a:rPr>
              <a:t>from </a:t>
            </a:r>
            <a:r>
              <a:rPr lang="en-US" sz="3200" b="1" i="0" dirty="0" smtClean="0">
                <a:latin typeface="Arial" charset="0"/>
              </a:rPr>
              <a:t>people</a:t>
            </a:r>
          </a:p>
          <a:p>
            <a:pPr marL="400050" indent="-4000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3200" b="1" dirty="0" smtClean="0">
                <a:latin typeface="Arial" charset="0"/>
              </a:rPr>
              <a:t>     - </a:t>
            </a:r>
            <a:r>
              <a:rPr lang="en-US" sz="3200" b="1" i="0" dirty="0" smtClean="0">
                <a:latin typeface="Arial" charset="0"/>
              </a:rPr>
              <a:t>statements</a:t>
            </a:r>
          </a:p>
          <a:p>
            <a:pPr marL="400050" indent="-4000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3200" b="1" dirty="0" smtClean="0">
                <a:latin typeface="Arial" charset="0"/>
              </a:rPr>
              <a:t>     - </a:t>
            </a:r>
            <a:r>
              <a:rPr lang="en-US" sz="3200" b="1" i="0" dirty="0" smtClean="0">
                <a:latin typeface="Arial" charset="0"/>
              </a:rPr>
              <a:t>behaviors</a:t>
            </a:r>
          </a:p>
          <a:p>
            <a:pPr marL="400050" indent="-4000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3200" b="1" dirty="0" smtClean="0">
                <a:latin typeface="Arial" charset="0"/>
              </a:rPr>
              <a:t>     - </a:t>
            </a:r>
            <a:r>
              <a:rPr lang="en-US" sz="3200" b="1" i="0" dirty="0" smtClean="0">
                <a:latin typeface="Arial" charset="0"/>
              </a:rPr>
              <a:t>interactions</a:t>
            </a:r>
          </a:p>
          <a:p>
            <a:pPr marL="400050" indent="-4000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3200" b="1" dirty="0" smtClean="0">
                <a:latin typeface="Arial" charset="0"/>
              </a:rPr>
              <a:t>     - </a:t>
            </a:r>
            <a:r>
              <a:rPr lang="en-US" sz="3200" b="1" i="0" dirty="0" smtClean="0">
                <a:latin typeface="Arial" charset="0"/>
              </a:rPr>
              <a:t>other </a:t>
            </a:r>
            <a:r>
              <a:rPr lang="en-US" sz="3200" b="1" i="0" dirty="0">
                <a:latin typeface="Arial" charset="0"/>
              </a:rPr>
              <a:t>observations</a:t>
            </a:r>
            <a:endParaRPr lang="en-US" sz="3200" b="1" i="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3074" name="Picture 2" descr="https://encrypted-tbn2.gstatic.com/images?q=tbn:ANd9GcQePsqiCu51LgGrQv735iG3wMMPl_W51l31IyDvrs_QwaaX68V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28600"/>
            <a:ext cx="2133600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en-US" sz="3700" b="1" dirty="0"/>
              <a:t>Action </a:t>
            </a:r>
            <a:r>
              <a:rPr lang="en-US" sz="3700" b="1" dirty="0" smtClean="0"/>
              <a:t>Research for the EFL Teacher: </a:t>
            </a:r>
            <a:br>
              <a:rPr lang="en-US" sz="3700" b="1" dirty="0" smtClean="0"/>
            </a:br>
            <a:r>
              <a:rPr lang="en-US" sz="3700" b="1" dirty="0" smtClean="0"/>
              <a:t>Data Collection Sample </a:t>
            </a:r>
            <a:r>
              <a:rPr lang="en-US" sz="3700" b="1" dirty="0"/>
              <a:t>Research Instruments</a:t>
            </a:r>
            <a:endParaRPr lang="en-US" sz="37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r>
              <a:rPr lang="en-US" sz="3700" b="1" dirty="0" smtClean="0"/>
              <a:t>Action Research for the EFL Teacher: </a:t>
            </a:r>
            <a:br>
              <a:rPr lang="en-US" sz="3700" b="1" dirty="0" smtClean="0"/>
            </a:br>
            <a:r>
              <a:rPr lang="en-US" sz="3700" b="1" dirty="0" smtClean="0"/>
              <a:t>Data Collection Sample Research Instruments</a:t>
            </a:r>
            <a:endParaRPr lang="en-US" sz="37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914399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r>
              <a:rPr lang="en-US" sz="3700" b="1" dirty="0" smtClean="0"/>
              <a:t>Action Research for the EFL Teacher: </a:t>
            </a:r>
            <a:br>
              <a:rPr lang="en-US" sz="3700" b="1" dirty="0" smtClean="0"/>
            </a:br>
            <a:r>
              <a:rPr lang="en-US" sz="3700" b="1" dirty="0" smtClean="0"/>
              <a:t>Data Collection Sample Research Instruments</a:t>
            </a:r>
            <a:endParaRPr lang="en-US" sz="37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371600"/>
            <a:ext cx="899159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3590925" y="1404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1267" name="Title 1"/>
          <p:cNvSpPr txBox="1">
            <a:spLocks/>
          </p:cNvSpPr>
          <p:nvPr/>
        </p:nvSpPr>
        <p:spPr bwMode="auto">
          <a:xfrm>
            <a:off x="1403350" y="260350"/>
            <a:ext cx="66246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AU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57200" y="1676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</a:t>
            </a:r>
            <a:r>
              <a:rPr lang="en-US" dirty="0" smtClean="0">
                <a:solidFill>
                  <a:srgbClr val="C00000"/>
                </a:solidFill>
              </a:rPr>
              <a:t>ion</a:t>
            </a:r>
            <a:r>
              <a:rPr lang="en-US" dirty="0" smtClean="0"/>
              <a:t> Research:</a:t>
            </a:r>
            <a:br>
              <a:rPr lang="en-US" dirty="0" smtClean="0"/>
            </a:br>
            <a:r>
              <a:rPr lang="en-US" dirty="0" smtClean="0"/>
              <a:t>Accountability &amp; Sustainability</a:t>
            </a:r>
            <a:endParaRPr lang="en-US" dirty="0"/>
          </a:p>
        </p:txBody>
      </p:sp>
      <p:pic>
        <p:nvPicPr>
          <p:cNvPr id="10" name="Content Placeholder 9" descr="https://encrypted-tbn3.gstatic.com/images?q=tbn:ANd9GcT3SJeOynJ17IM1PWuYnu2JMIMJ4hAkAVOV30X5YkBwjU2E11h_xA"/>
          <p:cNvPicPr>
            <a:picLocks noGrp="1"/>
          </p:cNvPicPr>
          <p:nvPr>
            <p:ph idx="1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57800" y="3352800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9" descr="https://encrypted-tbn3.gstatic.com/images?q=tbn:ANd9GcT3SJeOynJ17IM1PWuYnu2JMIMJ4hAkAVOV30X5YkBwjU2E11h_xA"/>
          <p:cNvPicPr>
            <a:picLocks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>
            <a:off x="2971800" y="5410200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>
            <a:normAutofit/>
          </a:bodyPr>
          <a:lstStyle/>
          <a:p>
            <a:r>
              <a:rPr lang="en-US" sz="3700" b="1" dirty="0" smtClean="0"/>
              <a:t>Action Research for the EFL Teacher: </a:t>
            </a:r>
            <a:br>
              <a:rPr lang="en-US" sz="3700" b="1" dirty="0" smtClean="0"/>
            </a:br>
            <a:r>
              <a:rPr lang="en-US" sz="3700" b="1" dirty="0" smtClean="0"/>
              <a:t>Data Collection Sample Research Instruments</a:t>
            </a:r>
            <a:endParaRPr lang="en-US" sz="37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8915399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en-US" sz="3700" b="1" dirty="0" smtClean="0"/>
              <a:t>Action Research for the EFL Teacher: </a:t>
            </a:r>
            <a:br>
              <a:rPr lang="en-US" sz="3700" b="1" dirty="0" smtClean="0"/>
            </a:br>
            <a:r>
              <a:rPr lang="en-US" sz="3700" b="1" dirty="0" smtClean="0"/>
              <a:t>Data Collection Sample Research Instruments</a:t>
            </a:r>
            <a:endParaRPr lang="en-US" sz="37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399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en-US" sz="3700" b="1" dirty="0" smtClean="0"/>
              <a:t>Action Research for the EFL Teacher: </a:t>
            </a:r>
            <a:br>
              <a:rPr lang="en-US" sz="3700" b="1" dirty="0" smtClean="0"/>
            </a:br>
            <a:r>
              <a:rPr lang="en-US" sz="3700" b="1" dirty="0" smtClean="0"/>
              <a:t>Data Collection Sample Research Instruments</a:t>
            </a:r>
            <a:endParaRPr lang="en-US" sz="37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40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Action Research Checklist</a:t>
            </a:r>
            <a:endParaRPr lang="en-US" sz="4000" b="1" dirty="0"/>
          </a:p>
        </p:txBody>
      </p:sp>
      <p:pic>
        <p:nvPicPr>
          <p:cNvPr id="768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8305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b="1" dirty="0" smtClean="0"/>
              <a:t>Action Research Overview (2:01)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3100" b="1" dirty="0" smtClean="0">
                <a:hlinkClick r:id="rId5"/>
              </a:rPr>
              <a:t>http://www.youtube.com/watch?v=H5ytp5AcPRs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3190" name="ShockwaveFlash1" r:id="rId2" imgW="9144000" imgH="5638680"/>
        </mc:Choice>
        <mc:Fallback>
          <p:control name="ShockwaveFlash1" r:id="rId2" imgW="9144000" imgH="5638680">
            <p:pic>
              <p:nvPicPr>
                <p:cNvPr id="4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1219200"/>
                  <a:ext cx="9144000" cy="5638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Action Research Brainstorming Session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following questions:</a:t>
            </a:r>
          </a:p>
          <a:p>
            <a:pPr lvl="2"/>
            <a:r>
              <a:rPr lang="en-US" sz="3200" dirty="0" smtClean="0"/>
              <a:t>I would like to improve…..</a:t>
            </a:r>
          </a:p>
          <a:p>
            <a:pPr lvl="2"/>
            <a:r>
              <a:rPr lang="en-US" sz="3200" dirty="0" smtClean="0"/>
              <a:t>Learning in my classroom would improve if….</a:t>
            </a:r>
          </a:p>
          <a:p>
            <a:pPr lvl="2"/>
            <a:r>
              <a:rPr lang="en-US" sz="3200" dirty="0" smtClean="0"/>
              <a:t>A student behavior in my classroom that makes me angry is….</a:t>
            </a:r>
          </a:p>
          <a:p>
            <a:pPr lvl="2"/>
            <a:r>
              <a:rPr lang="en-US" sz="3200" dirty="0" smtClean="0"/>
              <a:t>A teaching strategy that I would like to try in my classroom is….. </a:t>
            </a:r>
          </a:p>
          <a:p>
            <a:pPr lvl="2"/>
            <a:r>
              <a:rPr lang="en-US" sz="3200" dirty="0" smtClean="0"/>
              <a:t>Students always have a difficult time with….</a:t>
            </a:r>
          </a:p>
          <a:p>
            <a:pPr lvl="2"/>
            <a:r>
              <a:rPr lang="en-US" sz="3200" dirty="0" smtClean="0"/>
              <a:t>Other…</a:t>
            </a:r>
          </a:p>
          <a:p>
            <a:r>
              <a:rPr lang="en-US" dirty="0" smtClean="0"/>
              <a:t>Please turn to your neighbor and discuss how you might approach solving this question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www.robdanin.com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ctr">
              <a:buNone/>
            </a:pPr>
            <a:endParaRPr lang="en-US" dirty="0"/>
          </a:p>
        </p:txBody>
      </p:sp>
      <p:pic>
        <p:nvPicPr>
          <p:cNvPr id="5" name="Picture 4" descr="https://encrypted-tbn2.gstatic.com/images?q=tbn:ANd9GcT4EsGvfBdsxpsqDgZdKx2LQRYjVKBib2yZaln1MjPm8dpa-okFQQ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962400"/>
            <a:ext cx="5638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45544" y="1600200"/>
            <a:ext cx="66529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Taking action with </a:t>
            </a:r>
          </a:p>
          <a:p>
            <a:pPr algn="ctr">
              <a:buNone/>
            </a:pP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Action Research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Obstacles to Action Research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3600" dirty="0" smtClean="0"/>
              <a:t>These may include: </a:t>
            </a:r>
          </a:p>
          <a:p>
            <a:pPr lvl="1"/>
            <a:r>
              <a:rPr lang="en-US" sz="3600" dirty="0" smtClean="0"/>
              <a:t> professional isolation (teacher)</a:t>
            </a:r>
          </a:p>
          <a:p>
            <a:pPr lvl="1"/>
            <a:r>
              <a:rPr lang="en-US" sz="3600" dirty="0" smtClean="0"/>
              <a:t> vague research ideas</a:t>
            </a:r>
          </a:p>
          <a:p>
            <a:pPr lvl="1"/>
            <a:r>
              <a:rPr lang="en-US" sz="3600" dirty="0" smtClean="0"/>
              <a:t> lack of available resources</a:t>
            </a:r>
          </a:p>
          <a:p>
            <a:pPr lvl="1"/>
            <a:r>
              <a:rPr lang="en-US" sz="3600" dirty="0" smtClean="0"/>
              <a:t> lack of time</a:t>
            </a:r>
          </a:p>
          <a:p>
            <a:endParaRPr lang="en-US" dirty="0"/>
          </a:p>
        </p:txBody>
      </p:sp>
      <p:pic>
        <p:nvPicPr>
          <p:cNvPr id="77826" name="Picture 2" descr="C:\Documents and Settings\Rob\Local Settings\Temporary Internet Files\Content.IE5\OZLUSAA2\MC910215947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962400"/>
            <a:ext cx="42672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Johns Hopkins University </a:t>
            </a:r>
            <a:br>
              <a:rPr lang="en-US" dirty="0"/>
            </a:br>
            <a:r>
              <a:rPr lang="en-US" dirty="0"/>
              <a:t>School of Professional Studies in Business and Education</a:t>
            </a:r>
          </a:p>
          <a:p>
            <a:r>
              <a:rPr lang="en-US" dirty="0"/>
              <a:t>2006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4000" b="1" dirty="0"/>
              <a:t>Benefits of Action Research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943600"/>
          </a:xfrm>
        </p:spPr>
        <p:txBody>
          <a:bodyPr>
            <a:noAutofit/>
          </a:bodyPr>
          <a:lstStyle/>
          <a:p>
            <a:r>
              <a:rPr lang="en-US" sz="3500" dirty="0" smtClean="0"/>
              <a:t>Focus on educational issues, problems </a:t>
            </a:r>
            <a:r>
              <a:rPr lang="en-US" sz="3500" smtClean="0"/>
              <a:t>or concerns</a:t>
            </a:r>
            <a:endParaRPr lang="en-US" sz="3500" dirty="0" smtClean="0"/>
          </a:p>
          <a:p>
            <a:r>
              <a:rPr lang="en-US" sz="3500" dirty="0" smtClean="0"/>
              <a:t>Potential to impact program change</a:t>
            </a:r>
          </a:p>
          <a:p>
            <a:r>
              <a:rPr lang="en-US" sz="3500" dirty="0" smtClean="0"/>
              <a:t>A form of teacher professional development</a:t>
            </a:r>
          </a:p>
          <a:p>
            <a:r>
              <a:rPr lang="en-US" sz="3500" dirty="0" smtClean="0"/>
              <a:t>Collegial/peer interaction</a:t>
            </a:r>
          </a:p>
          <a:p>
            <a:r>
              <a:rPr lang="en-US" sz="3500" dirty="0" smtClean="0"/>
              <a:t>Reflection on own teaching/learning</a:t>
            </a:r>
          </a:p>
          <a:p>
            <a:r>
              <a:rPr lang="en-US" sz="3500" dirty="0" smtClean="0"/>
              <a:t>Improved communication</a:t>
            </a:r>
            <a:endParaRPr lang="en-US" sz="3500" dirty="0"/>
          </a:p>
        </p:txBody>
      </p:sp>
      <p:pic>
        <p:nvPicPr>
          <p:cNvPr id="92162" name="Picture 2" descr="C:\Documents and Settings\Rob\Local Settings\Temporary Internet Files\Content.IE5\9NUWUFIB\MC90034059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029200"/>
            <a:ext cx="1826057" cy="154259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Johns Hopkins University </a:t>
            </a:r>
            <a:br>
              <a:rPr lang="en-US" dirty="0"/>
            </a:br>
            <a:r>
              <a:rPr lang="en-US" dirty="0"/>
              <a:t>School of Professional Studies in Business and Education</a:t>
            </a:r>
          </a:p>
          <a:p>
            <a:r>
              <a:rPr lang="en-US" dirty="0"/>
              <a:t>2006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Types of Action Research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dirty="0"/>
              <a:t>Individual teacher action research</a:t>
            </a:r>
          </a:p>
          <a:p>
            <a:endParaRPr lang="en-US" dirty="0"/>
          </a:p>
          <a:p>
            <a:r>
              <a:rPr lang="en-US" dirty="0"/>
              <a:t>Collaborative (team) action research</a:t>
            </a:r>
          </a:p>
          <a:p>
            <a:endParaRPr lang="en-US" dirty="0"/>
          </a:p>
          <a:p>
            <a:r>
              <a:rPr lang="en-US" dirty="0" smtClean="0"/>
              <a:t>Department / School-wide </a:t>
            </a:r>
            <a:r>
              <a:rPr lang="en-US" dirty="0"/>
              <a:t>action research</a:t>
            </a:r>
          </a:p>
          <a:p>
            <a:endParaRPr lang="en-US" dirty="0"/>
          </a:p>
          <a:p>
            <a:r>
              <a:rPr lang="en-US" dirty="0" smtClean="0"/>
              <a:t>Student </a:t>
            </a:r>
            <a:r>
              <a:rPr lang="en-US" dirty="0"/>
              <a:t>action research</a:t>
            </a:r>
          </a:p>
        </p:txBody>
      </p:sp>
      <p:pic>
        <p:nvPicPr>
          <p:cNvPr id="80898" name="Picture 2" descr="https://encrypted-tbn2.gstatic.com/images?q=tbn:ANd9GcSYwGFmFVfRSjkc9hH50hjTCADm1jszxLQKA__V8rQfY43Hhe_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572000"/>
            <a:ext cx="2133600" cy="2066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Stages of Action Research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an issue or </a:t>
            </a:r>
            <a:r>
              <a:rPr lang="en-US" dirty="0" smtClean="0"/>
              <a:t>problem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Planning</a:t>
            </a:r>
            <a:r>
              <a:rPr lang="en-US" dirty="0" smtClean="0"/>
              <a:t> an action </a:t>
            </a:r>
            <a:r>
              <a:rPr lang="en-US" dirty="0"/>
              <a:t>(to solve the </a:t>
            </a:r>
            <a:r>
              <a:rPr lang="en-US" dirty="0" smtClean="0"/>
              <a:t>problem)</a:t>
            </a:r>
          </a:p>
          <a:p>
            <a:r>
              <a:rPr lang="en-US" dirty="0" smtClean="0"/>
              <a:t>Implementation of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action</a:t>
            </a:r>
          </a:p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bservation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action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eflection</a:t>
            </a:r>
            <a:r>
              <a:rPr lang="en-US" dirty="0" smtClean="0"/>
              <a:t> </a:t>
            </a:r>
            <a:r>
              <a:rPr lang="en-US" dirty="0"/>
              <a:t>on the </a:t>
            </a:r>
            <a:r>
              <a:rPr lang="en-US" dirty="0" smtClean="0"/>
              <a:t>observations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886200"/>
            <a:ext cx="441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Action Research:</a:t>
            </a:r>
            <a:br>
              <a:rPr lang="en-US" sz="4000" b="1" dirty="0" smtClean="0"/>
            </a:br>
            <a:r>
              <a:rPr lang="en-US" sz="4000" b="1" dirty="0" smtClean="0"/>
              <a:t>Graphic Representations</a:t>
            </a:r>
            <a:endParaRPr lang="en-US" sz="40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9144000" cy="236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 descr="Action Research Process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86175"/>
            <a:ext cx="91440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ACTION RESEARCH PLAN </a:t>
            </a:r>
            <a:br>
              <a:rPr lang="en-US" b="1" dirty="0" smtClean="0"/>
            </a:br>
            <a:r>
              <a:rPr lang="en-US" dirty="0" smtClean="0"/>
              <a:t>(adapted from R. Allwright, 1993)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buFontTx/>
              <a:buAutoNum type="arabicPeriod"/>
            </a:pPr>
            <a:r>
              <a:rPr lang="en-US" dirty="0" smtClean="0"/>
              <a:t>Identifying </a:t>
            </a:r>
            <a:r>
              <a:rPr lang="en-US" dirty="0"/>
              <a:t>the </a:t>
            </a:r>
            <a:r>
              <a:rPr lang="en-US" dirty="0" smtClean="0"/>
              <a:t>problem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Decide </a:t>
            </a:r>
            <a:r>
              <a:rPr lang="en-US" dirty="0"/>
              <a:t>on a specific focus for your classroom research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Find appropriate </a:t>
            </a:r>
            <a:r>
              <a:rPr lang="en-US" dirty="0" smtClean="0"/>
              <a:t>research procedures</a:t>
            </a:r>
          </a:p>
          <a:p>
            <a:pPr marL="1409700" lvl="2" indent="-609600"/>
            <a:r>
              <a:rPr lang="en-US" sz="3200" dirty="0" smtClean="0"/>
              <a:t>Data collection techniques</a:t>
            </a:r>
            <a:endParaRPr lang="en-US" sz="3200" dirty="0"/>
          </a:p>
          <a:p>
            <a:pPr marL="609600" indent="-609600">
              <a:buFontTx/>
              <a:buAutoNum type="arabicPeriod"/>
            </a:pPr>
            <a:r>
              <a:rPr lang="en-US" dirty="0"/>
              <a:t>Collect the data and analyze it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Reflect on your </a:t>
            </a:r>
            <a:r>
              <a:rPr lang="en-US" dirty="0" smtClean="0"/>
              <a:t>findings</a:t>
            </a:r>
          </a:p>
          <a:p>
            <a:pPr marL="1409700" lvl="2" indent="-609600"/>
            <a:r>
              <a:rPr lang="en-US" sz="3200" dirty="0" smtClean="0"/>
              <a:t>Involves “shuttling back and forth between thinking and action”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/>
              <a:t>Share your findings with </a:t>
            </a:r>
            <a:r>
              <a:rPr lang="en-US" dirty="0" smtClean="0"/>
              <a:t>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1193</Words>
  <Application>Microsoft Office PowerPoint</Application>
  <PresentationFormat>On-screen Show (4:3)</PresentationFormat>
  <Paragraphs>231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Wingdings</vt:lpstr>
      <vt:lpstr>Wingdings 2</vt:lpstr>
      <vt:lpstr>Office Theme</vt:lpstr>
      <vt:lpstr> Action Research: For Both Teacher and Student </vt:lpstr>
      <vt:lpstr>What is Action Research? “Learning by doing”</vt:lpstr>
      <vt:lpstr>Action Research: Accountability &amp; Sustainability</vt:lpstr>
      <vt:lpstr> Obstacles to Action Research </vt:lpstr>
      <vt:lpstr>Benefits of Action Research</vt:lpstr>
      <vt:lpstr>Types of Action Research</vt:lpstr>
      <vt:lpstr>Stages of Action Research</vt:lpstr>
      <vt:lpstr>Action Research: Graphic Representations</vt:lpstr>
      <vt:lpstr> ACTION RESEARCH PLAN  (adapted from R. Allwright, 1993) </vt:lpstr>
      <vt:lpstr>  </vt:lpstr>
      <vt:lpstr>PowerPoint Presentation</vt:lpstr>
      <vt:lpstr>  DATA COLLECTION SAMPLE:  </vt:lpstr>
      <vt:lpstr>Classroom Research Starters </vt:lpstr>
      <vt:lpstr> Action Research Student Activity  </vt:lpstr>
      <vt:lpstr>Action Plan</vt:lpstr>
      <vt:lpstr>Assessing the Research</vt:lpstr>
      <vt:lpstr>Individual Student Conferences</vt:lpstr>
      <vt:lpstr>Small Group Conferences</vt:lpstr>
      <vt:lpstr>Sample Action Research Rubric: Page 1</vt:lpstr>
      <vt:lpstr>Sample Action Research Rubric: Page 2</vt:lpstr>
      <vt:lpstr>Why Should Teachers Conduct  Their Own Action Research?</vt:lpstr>
      <vt:lpstr>When Selecting a Topic</vt:lpstr>
      <vt:lpstr>Action Research Topics for the Teacher</vt:lpstr>
      <vt:lpstr>Approaches to Action Research</vt:lpstr>
      <vt:lpstr>Data Collection</vt:lpstr>
      <vt:lpstr>PowerPoint Presentation</vt:lpstr>
      <vt:lpstr>Action Research for the EFL Teacher:  Data Collection Sample Research Instruments</vt:lpstr>
      <vt:lpstr>Action Research for the EFL Teacher:  Data Collection Sample Research Instruments</vt:lpstr>
      <vt:lpstr>Action Research for the EFL Teacher:  Data Collection Sample Research Instruments</vt:lpstr>
      <vt:lpstr>Action Research for the EFL Teacher:  Data Collection Sample Research Instruments</vt:lpstr>
      <vt:lpstr>Action Research for the EFL Teacher:  Data Collection Sample Research Instruments</vt:lpstr>
      <vt:lpstr>Action Research for the EFL Teacher:  Data Collection Sample Research Instruments</vt:lpstr>
      <vt:lpstr>Action Research Checklist</vt:lpstr>
      <vt:lpstr>  Action Research Overview (2:01) http://www.youtube.com/watch?v=H5ytp5AcPRs  </vt:lpstr>
      <vt:lpstr>Action Research Brainstorming Session</vt:lpstr>
      <vt:lpstr>www.robdanin.com 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Rob Danin</cp:lastModifiedBy>
  <cp:revision>190</cp:revision>
  <dcterms:created xsi:type="dcterms:W3CDTF">2013-10-24T06:37:02Z</dcterms:created>
  <dcterms:modified xsi:type="dcterms:W3CDTF">2017-04-25T23:50:13Z</dcterms:modified>
</cp:coreProperties>
</file>