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ms-office.activeX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ED6B-2DAD-4C0C-80E7-B3126C6B179D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97CB1-5F56-48C1-95E3-437D226C2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7CB1-5F56-48C1-95E3-437D226C2D0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B90119-F72E-405C-BA4A-55F8FA1CF72C}" type="datetimeFigureOut">
              <a:rPr lang="en-US" smtClean="0"/>
              <a:pPr/>
              <a:t>3/7/2014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50AEF4-129B-4462-9762-D5C1F21665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bersetzung.at/twister/en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hyperlink" Target="http://www.youtube.com/watch?v=6I54boqTe2g" TargetMode="Externa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cabulary.co.il/idio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229600" cy="2975955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American </a:t>
            </a:r>
            <a:br>
              <a:rPr lang="en-US" dirty="0" smtClean="0"/>
            </a:br>
            <a:r>
              <a:rPr lang="en-US" dirty="0" smtClean="0"/>
              <a:t>Slang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Tongue Twisters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839200" cy="365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https://encrypted-tbn0.gstatic.com/images?q=tbn:ANd9GcRB84YPYzoLo_Hy88mj0ovjRpzM_IjRkRSA_NKv2zRQdNwi3i2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251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s://encrypted-tbn0.gstatic.com/images?q=tbn:ANd9GcRPax-YuaMq4oAMFt6HM3wnbfoDXpoNjmYK5yikA0dikFN1Kuaw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8862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410200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Rationale</a:t>
            </a:r>
            <a:r>
              <a:rPr lang="en-US" sz="3600" b="1" dirty="0" smtClean="0"/>
              <a:t>: </a:t>
            </a:r>
          </a:p>
          <a:p>
            <a:r>
              <a:rPr lang="en-US" sz="3600" dirty="0" smtClean="0"/>
              <a:t>Tongue Twisters help in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practicing pronunciation</a:t>
            </a:r>
            <a:r>
              <a:rPr lang="en-US" sz="3600" dirty="0" smtClean="0"/>
              <a:t>.</a:t>
            </a:r>
            <a:r>
              <a:rPr lang="en-US" sz="3600" b="1" dirty="0" smtClean="0"/>
              <a:t> </a:t>
            </a:r>
          </a:p>
          <a:p>
            <a:endParaRPr lang="en-US" sz="3600" b="1" u="sng" dirty="0" smtClean="0"/>
          </a:p>
          <a:p>
            <a:r>
              <a:rPr lang="en-US" sz="3600" dirty="0" smtClean="0"/>
              <a:t>May help ELL students to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improve their English language accent.</a:t>
            </a:r>
            <a:endParaRPr lang="en-US" sz="36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Teach Tongue Twisters?</a:t>
            </a:r>
            <a:endParaRPr lang="en-US" dirty="0"/>
          </a:p>
        </p:txBody>
      </p:sp>
      <p:pic>
        <p:nvPicPr>
          <p:cNvPr id="4" name="Picture 3" descr="https://encrypted-tbn1.gstatic.com/images?q=tbn:ANd9GcT1qho1SDzboJt0SyWZvlHwmRCpeB-u8Zbl01M3RHu-N88rqntx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914900"/>
            <a:ext cx="1943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Toy boat. Toy boat. Toy boat.</a:t>
            </a:r>
          </a:p>
          <a:p>
            <a:r>
              <a:rPr lang="en-US" sz="3000" dirty="0" smtClean="0"/>
              <a:t>Good blood, bad blood.</a:t>
            </a:r>
          </a:p>
          <a:p>
            <a:r>
              <a:rPr lang="en-US" sz="3000" dirty="0" smtClean="0"/>
              <a:t>Peter Piper picked a peck of pickled peppers.</a:t>
            </a:r>
          </a:p>
          <a:p>
            <a:r>
              <a:rPr lang="en-US" sz="3000" dirty="0" smtClean="0"/>
              <a:t>World Wide Web</a:t>
            </a:r>
          </a:p>
          <a:p>
            <a:r>
              <a:rPr lang="en-US" sz="3000" dirty="0" smtClean="0"/>
              <a:t>Fuzzy Wuzzy was a bear. Fuzzy Wuzzy had no hair. Fuzzy Wuzzy wasn't fuzzy, was he?</a:t>
            </a:r>
          </a:p>
          <a:p>
            <a:r>
              <a:rPr lang="en-US" sz="3000" dirty="0" smtClean="0"/>
              <a:t>How much wood would a woodchuck chuck</a:t>
            </a:r>
          </a:p>
          <a:p>
            <a:pPr>
              <a:buNone/>
            </a:pPr>
            <a:r>
              <a:rPr lang="en-US" sz="3000" dirty="0" smtClean="0"/>
              <a:t>   if a woodchuck could chuck wood?</a:t>
            </a:r>
          </a:p>
          <a:p>
            <a:pPr>
              <a:buNone/>
            </a:pPr>
            <a:r>
              <a:rPr lang="en-US" sz="3000" dirty="0" smtClean="0">
                <a:hlinkClick r:id="rId3"/>
              </a:rPr>
              <a:t>http://www.uebersetzung.at/twister/en.htm</a:t>
            </a:r>
            <a:r>
              <a:rPr lang="en-US" sz="3000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pPr algn="r">
              <a:buNone/>
            </a:pPr>
            <a:r>
              <a:rPr lang="en-US" sz="2400" b="1" dirty="0" smtClean="0"/>
              <a:t>"Stop it! Stop it!</a:t>
            </a:r>
            <a:br>
              <a:rPr lang="en-US" sz="2400" b="1" dirty="0" smtClean="0"/>
            </a:br>
            <a:r>
              <a:rPr lang="en-US" sz="2400" b="1" dirty="0" smtClean="0"/>
              <a:t>That's enough, sir.</a:t>
            </a:r>
            <a:br>
              <a:rPr lang="en-US" sz="2400" b="1" dirty="0" smtClean="0"/>
            </a:br>
            <a:r>
              <a:rPr lang="en-US" sz="2400" b="1" dirty="0" smtClean="0"/>
              <a:t>I can't say such silly stuff, sir."</a:t>
            </a:r>
            <a:br>
              <a:rPr lang="en-US" sz="2400" b="1" dirty="0" smtClean="0"/>
            </a:br>
            <a:r>
              <a:rPr lang="en-US" sz="2400" b="1" dirty="0" smtClean="0"/>
              <a:t>(Dr. Seuss, </a:t>
            </a:r>
            <a:r>
              <a:rPr lang="en-US" sz="2400" b="1" i="1" dirty="0" smtClean="0"/>
              <a:t>Fox in Socks</a:t>
            </a:r>
            <a:r>
              <a:rPr lang="en-US" sz="2400" b="1" dirty="0" smtClean="0"/>
              <a:t>. 1965</a:t>
            </a:r>
            <a:r>
              <a:rPr lang="en-US" sz="24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/>
          <a:lstStyle/>
          <a:p>
            <a:pPr algn="ctr"/>
            <a:r>
              <a:rPr lang="en-US" dirty="0" smtClean="0"/>
              <a:t>Try These Tongue Twisters!</a:t>
            </a:r>
            <a:endParaRPr lang="en-US" dirty="0"/>
          </a:p>
        </p:txBody>
      </p:sp>
      <p:pic>
        <p:nvPicPr>
          <p:cNvPr id="4" name="Picture 3" descr="Top 10 Tongue Twisters: True Teacher's Treasure?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10100"/>
            <a:ext cx="42386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53766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More Tongue Twisters</a:t>
            </a:r>
            <a:br>
              <a:rPr lang="en-US" dirty="0" smtClean="0"/>
            </a:br>
            <a:r>
              <a:rPr lang="en-US" sz="2900" dirty="0" smtClean="0">
                <a:hlinkClick r:id="rId5"/>
              </a:rPr>
              <a:t>http://www.youtube.com/watch?v=6I54boqTe2g</a:t>
            </a:r>
            <a:r>
              <a:rPr lang="en-US" sz="2900" dirty="0" smtClean="0"/>
              <a:t> (2:00)</a:t>
            </a:r>
            <a:endParaRPr lang="en-US" sz="2900" dirty="0"/>
          </a:p>
        </p:txBody>
      </p:sp>
    </p:spTree>
    <p:controls>
      <p:control spid="1027" name="ShockwaveFlash1" r:id="rId2" imgW="9144000" imgH="54100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pPr algn="ctr">
              <a:buNone/>
            </a:pP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Thanks for trying</a:t>
            </a:r>
          </a:p>
          <a:p>
            <a:pPr algn="ctr">
              <a:buNone/>
            </a:pPr>
            <a:endParaRPr lang="en-US" sz="4400" b="1" dirty="0" smtClean="0"/>
          </a:p>
          <a:p>
            <a:pPr algn="ctr">
              <a:buNone/>
            </a:pPr>
            <a:endParaRPr lang="en-US" sz="4400" b="1" dirty="0" smtClean="0"/>
          </a:p>
          <a:p>
            <a:pPr algn="ctr">
              <a:buNone/>
            </a:pPr>
            <a:endParaRPr lang="en-US" sz="4400" b="1" dirty="0" smtClean="0"/>
          </a:p>
          <a:p>
            <a:pPr algn="ctr">
              <a:buNone/>
            </a:pPr>
            <a:r>
              <a:rPr lang="en-US" sz="4400" b="1" dirty="0" smtClean="0"/>
              <a:t>&amp;</a:t>
            </a:r>
          </a:p>
          <a:p>
            <a:pPr algn="ctr">
              <a:buNone/>
            </a:pPr>
            <a:endParaRPr lang="en-US" sz="4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3"/>
              </a:rPr>
              <a:t>www.robdanin.com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https://encrypted-tbn3.gstatic.com/images?q=tbn:ANd9GcSd_w3F2-cpWcL2bYPu7NVZI10iihrjwZ195OFeBJphxjMOXvrV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encrypted-tbn0.gstatic.com/images?q=tbn:ANd9GcQft_nfEMOV_Ry6Lzg-cQ6xEs27iOQzoMqSkBLgYg0CRJ7U0gs4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1828800"/>
            <a:ext cx="2628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5376672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Definition</a:t>
            </a:r>
            <a:r>
              <a:rPr lang="en-US" sz="3600" b="1" dirty="0" smtClean="0"/>
              <a:t>: </a:t>
            </a:r>
            <a:r>
              <a:rPr lang="en-US" sz="3600" i="1" dirty="0" smtClean="0"/>
              <a:t>Slang</a:t>
            </a:r>
            <a:r>
              <a:rPr lang="en-US" sz="3600" dirty="0" smtClean="0"/>
              <a:t> is the use of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informal words and expressions </a:t>
            </a:r>
            <a:r>
              <a:rPr lang="en-US" sz="3600" dirty="0" smtClean="0"/>
              <a:t>that are not considered standard in the speaker’s language.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Proper grammar is not always used.</a:t>
            </a:r>
          </a:p>
          <a:p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Slang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https://encrypted-tbn0.gstatic.com/images?q=tbn:ANd9GcTlwz762GrzjaYOy96PaWKqMrCtp5GvMUZ4KZM3gSAjsAxnDz-_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419600"/>
            <a:ext cx="6781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5376672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Rationale</a:t>
            </a:r>
            <a:r>
              <a:rPr lang="en-US" sz="3600" b="1" dirty="0" smtClean="0"/>
              <a:t>: </a:t>
            </a:r>
            <a:r>
              <a:rPr lang="en-US" sz="3600" b="1" dirty="0" smtClean="0">
                <a:solidFill>
                  <a:srgbClr val="002060"/>
                </a:solidFill>
              </a:rPr>
              <a:t>EFL learners have difficulty understanding and interacting with native speakers </a:t>
            </a:r>
            <a:r>
              <a:rPr lang="en-US" sz="3600" dirty="0" smtClean="0"/>
              <a:t>because </a:t>
            </a:r>
            <a:r>
              <a:rPr lang="en-US" sz="3600" b="1" dirty="0" smtClean="0">
                <a:solidFill>
                  <a:srgbClr val="C00000"/>
                </a:solidFill>
              </a:rPr>
              <a:t>the nature of native speakers language differ </a:t>
            </a:r>
            <a:r>
              <a:rPr lang="en-US" sz="3600" b="1" dirty="0" smtClean="0">
                <a:solidFill>
                  <a:srgbClr val="002060"/>
                </a:solidFill>
              </a:rPr>
              <a:t>from the “academic language” that is used in the classroom.</a:t>
            </a:r>
          </a:p>
          <a:p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Teach /Learn Slang?</a:t>
            </a:r>
            <a:endParaRPr lang="en-US" dirty="0"/>
          </a:p>
        </p:txBody>
      </p:sp>
      <p:pic>
        <p:nvPicPr>
          <p:cNvPr id="4" name="Picture 3" descr="https://encrypted-tbn1.gstatic.com/images?q=tbn:ANd9GcRrASfcZOSfkXfauQS6PLZyynWdGqSubMVU7MKoORrFJvJPc0P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00600"/>
            <a:ext cx="2114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995672"/>
          </a:xfrm>
        </p:spPr>
        <p:txBody>
          <a:bodyPr/>
          <a:lstStyle/>
          <a:p>
            <a:r>
              <a:rPr lang="en-US" dirty="0" smtClean="0"/>
              <a:t>Brainstorm the reasons why you may have difficulty fully understanding a native speaker’s language.</a:t>
            </a:r>
          </a:p>
          <a:p>
            <a:r>
              <a:rPr lang="en-US" dirty="0" smtClean="0"/>
              <a:t>Give examples of slang language.</a:t>
            </a:r>
          </a:p>
          <a:p>
            <a:r>
              <a:rPr lang="en-US" dirty="0" smtClean="0"/>
              <a:t>Ask yourself whether you have problems understanding conversations in American (or other English-speaking) movies.  </a:t>
            </a:r>
            <a:r>
              <a:rPr lang="en-US" b="1" dirty="0" smtClean="0"/>
              <a:t>If so, why?</a:t>
            </a:r>
          </a:p>
          <a:p>
            <a:r>
              <a:rPr lang="en-US" dirty="0" smtClean="0"/>
              <a:t>Is this what “bottoms up” means?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Please Consider…</a:t>
            </a:r>
            <a:endParaRPr lang="en-US" dirty="0"/>
          </a:p>
        </p:txBody>
      </p:sp>
      <p:pic>
        <p:nvPicPr>
          <p:cNvPr id="4" name="Picture 3" descr="https://encrypted-tbn2.gstatic.com/images?q=tbn:ANd9GcQl0L9q3Ooad3x8G1X5X7dcXJYmI0SM-qIcnZM_QFSDy0z-65n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105400"/>
            <a:ext cx="472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encrypted-tbn2.gstatic.com/images?q=tbn:ANd9GcThVAz-zeMmeoNci0-VgcWgiWYoFR7C2_0x0YmRXKKUQOniveX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4495800"/>
            <a:ext cx="25241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5376672"/>
          </a:xfrm>
        </p:spPr>
        <p:txBody>
          <a:bodyPr>
            <a:normAutofit/>
          </a:bodyPr>
          <a:lstStyle/>
          <a:p>
            <a:r>
              <a:rPr lang="en-US" dirty="0" smtClean="0"/>
              <a:t>What an awesome sunset today.</a:t>
            </a:r>
          </a:p>
          <a:p>
            <a:r>
              <a:rPr lang="en-US" dirty="0" smtClean="0"/>
              <a:t>The whole idea was a </a:t>
            </a:r>
            <a:r>
              <a:rPr lang="en-US" dirty="0" smtClean="0">
                <a:solidFill>
                  <a:srgbClr val="FF0000"/>
                </a:solidFill>
              </a:rPr>
              <a:t>bust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than twenty companies went </a:t>
            </a:r>
            <a:r>
              <a:rPr lang="en-US" dirty="0" smtClean="0">
                <a:solidFill>
                  <a:srgbClr val="FF0000"/>
                </a:solidFill>
              </a:rPr>
              <a:t>bust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My new car is a lemon.</a:t>
            </a:r>
          </a:p>
          <a:p>
            <a:r>
              <a:rPr lang="en-US" dirty="0" smtClean="0"/>
              <a:t>This is a really cool place to work.</a:t>
            </a:r>
          </a:p>
          <a:p>
            <a:r>
              <a:rPr lang="en-US" dirty="0" smtClean="0"/>
              <a:t>I need more time to cram for the test.</a:t>
            </a:r>
          </a:p>
          <a:p>
            <a:r>
              <a:rPr lang="en-US" dirty="0" smtClean="0"/>
              <a:t>She has a really cushy job.</a:t>
            </a:r>
          </a:p>
          <a:p>
            <a:r>
              <a:rPr lang="en-US" dirty="0" smtClean="0"/>
              <a:t>I’m psyched! </a:t>
            </a:r>
          </a:p>
          <a:p>
            <a:r>
              <a:rPr lang="en-US" dirty="0" smtClean="0"/>
              <a:t>I’m broke.</a:t>
            </a:r>
          </a:p>
          <a:p>
            <a:r>
              <a:rPr lang="en-US" dirty="0" smtClean="0"/>
              <a:t>                                        Others?</a:t>
            </a:r>
          </a:p>
          <a:p>
            <a:r>
              <a:rPr lang="en-US" dirty="0" smtClean="0"/>
              <a:t>                  </a:t>
            </a:r>
            <a:r>
              <a:rPr lang="en-US" dirty="0" smtClean="0">
                <a:hlinkClick r:id="rId3"/>
              </a:rPr>
              <a:t>http://www.vocabulary.co.il/idioms/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Quiz:  What Do These Mean?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5376672"/>
          </a:xfrm>
        </p:spPr>
        <p:txBody>
          <a:bodyPr/>
          <a:lstStyle/>
          <a:p>
            <a:r>
              <a:rPr lang="en-US" b="1" dirty="0" smtClean="0"/>
              <a:t>Slang: </a:t>
            </a:r>
            <a:r>
              <a:rPr lang="en-US" dirty="0" smtClean="0"/>
              <a:t>words and phrases associated with 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particular group of people </a:t>
            </a:r>
            <a:r>
              <a:rPr lang="en-US" dirty="0" smtClean="0"/>
              <a:t>(e.g., young people) </a:t>
            </a:r>
          </a:p>
          <a:p>
            <a:pPr lvl="1">
              <a:buNone/>
            </a:pPr>
            <a:r>
              <a:rPr lang="en-US" b="1" i="1" dirty="0" smtClean="0"/>
              <a:t>                     Emo                 My bad</a:t>
            </a:r>
          </a:p>
          <a:p>
            <a:pPr lvl="1">
              <a:buNone/>
            </a:pPr>
            <a:endParaRPr lang="en-US" b="1" i="1" dirty="0" smtClean="0"/>
          </a:p>
          <a:p>
            <a:r>
              <a:rPr lang="en-US" b="1" dirty="0" smtClean="0"/>
              <a:t>Idioms: </a:t>
            </a:r>
            <a:r>
              <a:rPr lang="en-US" dirty="0" smtClean="0"/>
              <a:t>words and phrases recognized by 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public-at-large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b="1" i="1" dirty="0" smtClean="0"/>
              <a:t>Every cloud has a silver lining / Spreading myself too thin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Slang </a:t>
            </a:r>
            <a:r>
              <a:rPr lang="en-US" dirty="0" smtClean="0"/>
              <a:t>and </a:t>
            </a:r>
            <a:r>
              <a:rPr lang="en-US" b="1" dirty="0" smtClean="0"/>
              <a:t>idioms </a:t>
            </a:r>
            <a:r>
              <a:rPr lang="en-US" dirty="0" smtClean="0"/>
              <a:t>are similar in meaning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Difference Between</a:t>
            </a:r>
            <a:br>
              <a:rPr lang="en-US" dirty="0" smtClean="0"/>
            </a:br>
            <a:r>
              <a:rPr lang="en-US" dirty="0" smtClean="0"/>
              <a:t>Slang &amp; Idioms 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Jargon</a:t>
            </a:r>
            <a:r>
              <a:rPr lang="en-US" dirty="0" smtClean="0"/>
              <a:t>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Can You Explain These Idioms?</a:t>
            </a:r>
            <a:endParaRPr lang="en-US" dirty="0"/>
          </a:p>
        </p:txBody>
      </p:sp>
      <p:pic>
        <p:nvPicPr>
          <p:cNvPr id="5" name="Content Placeholder 4" descr="https://encrypted-tbn3.gstatic.com/images?q=tbn:ANd9GcTf-vMaorefQU8oiDwj1xhwoanoqUmdC_NnenVXprXFQPZvfM8S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s://encrypted-tbn1.gstatic.com/images?q=tbn:ANd9GcQDnrtiIyRgaP9zh5ygY1lXDBTs-26NpW6y284Rqb6-QCK6-0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066800"/>
            <a:ext cx="2143125" cy="2143125"/>
          </a:xfrm>
          <a:prstGeom prst="rect">
            <a:avLst/>
          </a:prstGeom>
          <a:noFill/>
        </p:spPr>
      </p:pic>
      <p:pic>
        <p:nvPicPr>
          <p:cNvPr id="2052" name="Picture 4" descr="https://encrypted-tbn0.gstatic.com/images?q=tbn:ANd9GcTzPrDoJAP2x5P98BH1R0E99dyBb5Fl8jsBvM_lfUZq4kP7cQM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838200"/>
            <a:ext cx="2352675" cy="2667000"/>
          </a:xfrm>
          <a:prstGeom prst="rect">
            <a:avLst/>
          </a:prstGeom>
          <a:noFill/>
        </p:spPr>
      </p:pic>
      <p:pic>
        <p:nvPicPr>
          <p:cNvPr id="2054" name="Picture 6" descr="https://encrypted-tbn2.gstatic.com/images?q=tbn:ANd9GcQyVLAZ1qR7hmGKcxXegyzYXvYzKGO5di3BWtShY-URLV77lHo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124200"/>
            <a:ext cx="3581400" cy="1762126"/>
          </a:xfrm>
          <a:prstGeom prst="rect">
            <a:avLst/>
          </a:prstGeom>
          <a:noFill/>
        </p:spPr>
      </p:pic>
      <p:pic>
        <p:nvPicPr>
          <p:cNvPr id="2056" name="Picture 8" descr="https://encrypted-tbn3.gstatic.com/images?q=tbn:ANd9GcRqC35MQm5Yg-f5Tlm5YWJk5OvuUDa3hbrdGkIdzd2GIuwvfra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3276600"/>
            <a:ext cx="2286000" cy="1905000"/>
          </a:xfrm>
          <a:prstGeom prst="rect">
            <a:avLst/>
          </a:prstGeom>
          <a:noFill/>
        </p:spPr>
      </p:pic>
      <p:pic>
        <p:nvPicPr>
          <p:cNvPr id="2058" name="Picture 10" descr="https://encrypted-tbn0.gstatic.com/images?q=tbn:ANd9GcQtgsdqe-UBE4cmmF_sEZTr-yDggZtxi452iExA7GVLz1crthH3q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3276600"/>
            <a:ext cx="2181225" cy="2171701"/>
          </a:xfrm>
          <a:prstGeom prst="rect">
            <a:avLst/>
          </a:prstGeom>
          <a:noFill/>
        </p:spPr>
      </p:pic>
      <p:pic>
        <p:nvPicPr>
          <p:cNvPr id="2060" name="Picture 12" descr="https://encrypted-tbn2.gstatic.com/images?q=tbn:ANd9GcS1uQsknEDVOZ1bmoFhkJ0095qWJhg740Wn7teAddk970OUyJ-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4953000"/>
            <a:ext cx="31242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Can You Guess These </a:t>
            </a:r>
            <a:br>
              <a:rPr lang="en-US" dirty="0" smtClean="0"/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Non-Verbal Gestures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https://encrypted-tbn2.gstatic.com/images?q=tbn:ANd9GcRvW_QWqcTVJTHyz_J5fbNkGoszzvmIjzopPAODkbhzcWlSQ2Iw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18478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AutoShape 2" descr="data:image/jpeg;base64,/9j/4AAQSkZJRgABAQAAAQABAAD/2wCEAAkGBxQTEhQUExQUFhUWFxgXFBUUFBQUFBQXFBUXFhQUFBUYHCggGBolHBQUITEhJSkrLi4uFx8zODMsNygtLisBCgoKDg0OGhAQGiwcHCQsLCwsLCwsLCwsLCwsLCwsLCwsLCwsLCwsLCwsLCwsLCwsLCwsLCwsLCwsLDcsLCwsLP/AABEIAOoA1wMBIgACEQEDEQH/xAAcAAACAgMBAQAAAAAAAAAAAAAABAMFAQIGBwj/xAA9EAACAQIDBQUFBQcEAwAAAAAAAQIDEQQhMQUSQVFxBiJhgZETobHB8EJS0eHxByMyYnKCshSSosIkM2P/xAAZAQACAwEAAAAAAAAAAAAAAAAAAgEDBQT/xAAiEQEBAAICAgICAwAAAAAAAAAAAQIRAyESMQRBMkIiUXH/2gAMAwEAAhEDEQA/APKGa2HZ0F+hBOmUrLEEjSxJJczWTGQ1Zso6IxFEkACfDL6Y5hsS4y3rvXhy6CtNcDM88kCXuX7Je0qqL/TT+7vUG+Kj/HT6rXnryPTLHzh+zzaHssRRu13asZX1spd2fuufR6GxpLGQABkAAAAAAAAAAAAAAAAAAAAAAAAAAAAAD5Fk5LgLVM+BYVLvVZ89BaqkURdSU0RsmmiNjQjHgSwRHBE1+C/UkN4OxspLl53fxIpGy11IS6DsXg5VMTSUXZupCK85LX64H1GfOX7OpujXp4icW6cG8rq8nZq8V4N6tn0BsradPEQU6TutGnk4vlJcyccpvSMsbrZ0ANXUV7XV3orq/oWEbAAAAAAAAAAAAAAAAAAAAAAAAAAAAAfKGLhbX3fgIVVyLivSv4+4r61FdOlznldGUIOJHJDVSK+tSPcv+Q6tClwNt4lVK2pDJAApEkVdpaNkSQzhI95ZeYW6Njjuuv2Fh21FNuyWSPRuyOP/ANNL+SVlNdNJLpc4fYMcjp8PKxx3KzLcac45lhqvTNr7VhRoupdO6/dpZ70mrxt4ceh53PE1ZtylLNu9+N+pFi9oSn7KlLSmpbvSbXwsyelHIOXl86Th+POOd+3bdndtqqlTm7VUv96XFePNF4eYRk4tOLtJO6fFNaM9D2RjfbUoz4tWkuUlk19czq4eTymq4/k8Phdz0cAAL3KAAAAAAAAAAAAAAAAAAAAAA+aK+Fb8SvrYaXJ+aOmrYe31n5PiIVG1yfVWfQ4cc3flgoPYripdLq3maySXg+N9enQsMZn4FRiZP8C7G7UZTSOrITbsTVJkRYqaRjnflmWjw7VpLTJrwvwEYQ9OJ1MKF4xi7Xs79L/qV510cMWvZ2smkdRh53z9DgtjycZNcmdhg6xy5Ro4pNovdnCXD+F+envSLTCVE0I4+lvU30ItmV7xTKsp3tZO4uOJd9lcd7Or7OT7tTTwmtPVZeSKCGZvX0usms/FFvHl43anm4/LHT08hpYqEm4xkm1qkzjcX2nlWowjDutxtVlo95ZOMeSdr38SpwtadOcakZPei+LbT5p+DOq/Im+nBj8TLW709OAS2TtGNemprJ6Sjxi+Q6Xy77ctll1QAASgAAAAAAAAAAAAAAHh8oXIMRhU1wY60aSRlStqzbltpYK3PwKDE07fXyO4x9O6OQ2lCzOnju3Fy46VEl0MG9UiyLnOZwlLekl9I7TZ2HjHTNvVvNs5js/gXOTfBZHWYag4dOX4FPJlN6d3BxW47J4ihuVfCRaYepa2YrtyP7tSXDNG2Dk2lkVZR0Y5OjoV7or9ny3ak4cnddJa+/4jGAg+ZrteiqbjUXDJ9GJ7hpdVZU3YYqTvFiGEqby0HaVBtPgRBlUeyM4Lz+LHHErtndyUocnddJZ/G5Z3uRjTZTZrYO0vYVs/4J2jPkvuy8vg2d+eZ1qN0dj2Tx7qUd2T79Puvxj9h+mXkdvBn+rN+Vx/tF2AAdLiAAAAAAAAAAAAAAB4vY0kiRkckZLaJ4mF0crtWkru/qtfQ66qjnNr0dbZP4lvHVHLHLVYEUI3dkM14u/iT7JoP2sG1dbyby+zdJv3nVvpyTHddZsTZzo0Vf8Aid2+r/BWNKGKlGpuye8nz4dC8oxvDy+Rzsv/AHdDjt8ttrixkki1r4ffpyj6CuyH3UnwyflkWWzXdyv+gjCnuVpx4N7y8/0JvpVfyq8wmTJtqR3qbQnRq2sOynvRsLC1HsqreC6Z9Vky3oSOd2TK0pR5O66P87l5QmJ9ppbGLdqRlweT+Q7TkRbQipRIMJXuvH33J12bHLpbJXQ32bxHs8SlwqJxfXWL9VbzEMPd/mZnFwcZp5xakuqd18C3DLV2p5cfKWPRwI8PWU4xktJJNdGrkhoscAAAAAAAAAAAAAAHjbiaboy4mjRkNslVgUm06J0FWJWY+GX1kPjdUmWO45eWGvLP5v3FhhcK/HvtK9rPdTUn5ZEuGp3lrZ+/yHnXVO0rbz0zzyLLkXDji3wcHaz+tSixmH3a9+EviuA7Hat9Mvj6k9WKqQ8Y5ryK668PbTAztNrxIdt92pCfB91+env+JFOTU8uNmY25UcqV+GV30Y8VZezlKV7WY5Rk9LieBp3RY0MOkJaIr03Cunwll+BdQqck2V+2qfdutVoWGEg0LU/TaVa6d15cTGyZ5yXG6fqvyGIYfN305EOGjuVLc18P1C1EW9FG9aORHTeZPLQmFq+7JYrepOm9ab/4yzXvuvIvTh9j4j2WIg/sye5L+7R+TsdwaHDlvFmfIw8c/wDQAAWqAAAAAAAAAAAHk84kEkNVReRkNsvVK3FRLSohDFLImGs6U8FaT4jOLp91PPPwNdzvdR6o06Vstcyye1fcjn5SsWuxK9214FNjsmPdnH3wzXcdPKkm4t9PQdxuHvRkvAhhHP8AuLRxvFrwIlGc7VWyJXjHoi6pI5/Zz3XKP3ZNfNfEv6MhKEG1FeI5gJXiuiF8crxMbJqd1ehFH0uKaEMZK04vxt65D0ZCOM1XVfEET2s6UW43uSwvbmR0NByEcicS5eldinLpbRnouFq78Iy+9FS9Vc4PEwyOq7K4jew8Vxg3B+Wa9zR1/Hvdjh+Vj1KtwADrcIAAAAAAAAAADyuqheYxUYvNmQ20MxHE6DshWsBydJreszG1avs4X0u7e5kuHh3r8SHa9SM5Rpuztm1y5DS6omO5py85upLK51OxMF7Nbz14DeHwMIpPdXoFSdskTctmxmumqjn1ZYqasVeKq7u6avF3X4BByd0pVnu13/Mr+mT+Rb4Zt8bHNY2UvaRaUnw0ejLnAObSyt1DIstWkoK2bEcLiNybXN5DE6fBtvwWRthdkpzUnfLxdhNxJ+M5tcCHGtpZsb3GtGJbQhlfV8CIPta4WpdJ+A/TlkcxsnaH2GrNaJ5ZHQYao9HYmddIyiaoi07GVc6sP6ZL3p/9SsbJeztTcxUf54yj7t5f4nRxXWUcfPN4V2wAB3s0AAAAAAAAAAB5TUZBMmmQzRkNxBUYrVGKwtVWTA6D2m5vPXLLr9MS2Xg25uU823djdWdteJNhxk4msRLghWNKxMnYW2hiVGL56Lxb0CQ06Kym51Glosr/ABLClRRX4Jbq8Xr14stMK1xDJDE8HfNaoZw1PImp6GtGWqFH01w0LyZa00V2GVmx6MshUUSeZlYe7uzXiOUSElngk3dpemZPDDWVrsZgzDdxpIW2tN+S1Iv9VuThPTdkpPonmvS5KnwF8THIsxulOeO529ITMlb2dxPtMPTfFLdfWHd+SfmWRpy7m2PZq6AABKAAAAAAAB5OyOaJDSZkN0nUIZomqEUyDFJUrjFOFhWOIUZZmtfHJaFsiJU2KrZ5HPVsU6lVp6RdkvmO1doJJ3XzK/CYCTbm4PvNvPXwyGmoPK1b4aa5otcK0+JV4fBxlk1F+ROsD7Nq10no1wfiiu0y+poirKz3l5ogoV5Qynp95aeY7Gal0FoZoZrIaTK/2Ti3u6cvwJ6OJyzEFnZiObHaYrGasS06qIlBtImdMS9vbgSxxD5DTKIsYrQYpOb0HZVeaE8RFZ2HxpMvTo+w2IvGrDlJSX9ys/8AH3nUHD9hp/8AkVF/8/hKNvizuDS4b/Fkc81nQAAWKgAAAAAAB5NvGtV5Gqka1ZGQ3YgkL1WMSFMXK0Wwhq5/EZzbb95BWrcIr0Nbb0nfS+hYUMNdl1uiYxps7Z7bUp+h0dKkkhWhlkhxO2ZXVm2YYZXvxJKsFJNPoawm/M3ihS2tcBK6cZaxyf4m8aO6+76cCF92onzyflmvmNN5gjfaelNSyeTNqdGzF6q0trwGcNVvrkxaZOqaN1EwmSRZAb06QwqZrRSJ5MfGFypeoIYpjtZlbiyyRXlV32Ap3q1pcopf7nf/AKnbnLdgKNqNSfGU7eUUvm2dSd/FNYxl813nQAAWKgAAAAAAB47vAyNyMqRkVvQMqNtVrQf1xLaTOb7S1cox5v4E4TtGXopgY8S5w0Cu2bTyRdYeGZZUSmMNSGNy4U4DVOBXUooUyRRJHTMuIApiY6PxXxGZxyNKyvZeKGJIW+06QwV2MRiiOjHUYjEip0xEaoQ5mlOI3SgRIi1mKMykyQhqssisvWZWYyQ7WZW4plmKvOvQOxtO2Ep+O8/Wb/BF2VvZuFsLQX8kX65/MsjQx/GMvP8AKgAAYoAAAAAAA8T3iSAtGRLGRlWN2N6rOO27W3q8Y8l8Tqq8h/8AaN2YVLDYOvBK8IqlWatnv9+Mm/6nNf3Ifjx3uquTOSyf25vZsMkXmGgVGzloXVFAm03SiN0oEdGkNJC2JmTXdMKBNug4imJqn3uhNOORsoPUxUYlW6a0IE279cDWESeEBRUlOC6+5DCfh7zSlSJh4StZS6C1aZLVkK1pZDQtKVKhW4uQ1iGQ4Sj7StShrvTin0bV/dcuxc+deqbMpblGlH7sIr0ikMgBoMu9gAAAAAAAAAAPCYzJFMXgbIzbG3Kawskpbz+y168PrwHq+15VMPVw8neM4uylmlLWMlytJJlJWeS8/kQSeZMuvTnznlRst/mX+EhdooMD/E+p0eA19PiRFlWtKKJ1SyzNaHz/ABG56+ROkSoVCxlwNzL0EsPKVkrmPZjFNZfXIyiqx0So40hqnTCBNEJC5UJGsyRaEcxyFarEa9Ww/VK3EkwUjXZY9iaG/jIv7kZT926v8ylrvM6j9nC/e1v6I/5Mv4u8o5ObrGu9AAO5nAAAAAAAAAA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700" name="AutoShape 4" descr="data:image/jpeg;base64,/9j/4AAQSkZJRgABAQAAAQABAAD/2wCEAAkGBxQTEhQUExQUFhUWFxgXFBUUFBQUFBQXFBUXFhQUFBUYHCggGBolHBQUITEhJSkrLi4uFx8zODMsNygtLisBCgoKDg0OGhAQGiwcHCQsLCwsLCwsLCwsLCwsLCwsLCwsLCwsLCwsLCwsLCwsLCwsLCwsLCwsLCwsLDcsLCwsLP/AABEIAOoA1wMBIgACEQEDEQH/xAAcAAACAgMBAQAAAAAAAAAAAAAABAMFAQIGBwj/xAA9EAACAQIDBQUFBQcEAwAAAAAAAQIDEQQhMQUSQVFxBiJhgZETobHB8EJS0eHxByMyYnKCshSSosIkM2P/xAAZAQACAwEAAAAAAAAAAAAAAAAAAgEDBQT/xAAiEQEBAAICAgICAwAAAAAAAAAAAQIRAyESMQRBMkIiUXH/2gAMAwEAAhEDEQA/APKGa2HZ0F+hBOmUrLEEjSxJJczWTGQ1Zso6IxFEkACfDL6Y5hsS4y3rvXhy6CtNcDM88kCXuX7Je0qqL/TT+7vUG+Kj/HT6rXnryPTLHzh+zzaHssRRu13asZX1spd2fuufR6GxpLGQABkAAAAAAAAAAAAAAAAAAAAAAAAAAAAAD5Fk5LgLVM+BYVLvVZ89BaqkURdSU0RsmmiNjQjHgSwRHBE1+C/UkN4OxspLl53fxIpGy11IS6DsXg5VMTSUXZupCK85LX64H1GfOX7OpujXp4icW6cG8rq8nZq8V4N6tn0BsradPEQU6TutGnk4vlJcyccpvSMsbrZ0ANXUV7XV3orq/oWEbAAAAAAAAAAAAAAAAAAAAAAAAAAAAAfKGLhbX3fgIVVyLivSv4+4r61FdOlznldGUIOJHJDVSK+tSPcv+Q6tClwNt4lVK2pDJAApEkVdpaNkSQzhI95ZeYW6Njjuuv2Fh21FNuyWSPRuyOP/ANNL+SVlNdNJLpc4fYMcjp8PKxx3KzLcac45lhqvTNr7VhRoupdO6/dpZ70mrxt4ceh53PE1ZtylLNu9+N+pFi9oSn7KlLSmpbvSbXwsyelHIOXl86Th+POOd+3bdndtqqlTm7VUv96XFePNF4eYRk4tOLtJO6fFNaM9D2RjfbUoz4tWkuUlk19czq4eTymq4/k8Phdz0cAAL3KAAAAAAAAAAAAAAAAAAAAAA+aK+Fb8SvrYaXJ+aOmrYe31n5PiIVG1yfVWfQ4cc3flgoPYripdLq3maySXg+N9enQsMZn4FRiZP8C7G7UZTSOrITbsTVJkRYqaRjnflmWjw7VpLTJrwvwEYQ9OJ1MKF4xi7Xs79L/qV510cMWvZ2smkdRh53z9DgtjycZNcmdhg6xy5Ro4pNovdnCXD+F+envSLTCVE0I4+lvU30ItmV7xTKsp3tZO4uOJd9lcd7Or7OT7tTTwmtPVZeSKCGZvX0usms/FFvHl43anm4/LHT08hpYqEm4xkm1qkzjcX2nlWowjDutxtVlo95ZOMeSdr38SpwtadOcakZPei+LbT5p+DOq/Im+nBj8TLW709OAS2TtGNemprJ6Sjxi+Q6Xy77ctll1QAASgAAAAAAAAAAAAAAHh8oXIMRhU1wY60aSRlStqzbltpYK3PwKDE07fXyO4x9O6OQ2lCzOnju3Fy46VEl0MG9UiyLnOZwlLekl9I7TZ2HjHTNvVvNs5js/gXOTfBZHWYag4dOX4FPJlN6d3BxW47J4ihuVfCRaYepa2YrtyP7tSXDNG2Dk2lkVZR0Y5OjoV7or9ny3ak4cnddJa+/4jGAg+ZrteiqbjUXDJ9GJ7hpdVZU3YYqTvFiGEqby0HaVBtPgRBlUeyM4Lz+LHHErtndyUocnddJZ/G5Z3uRjTZTZrYO0vYVs/4J2jPkvuy8vg2d+eZ1qN0dj2Tx7qUd2T79Puvxj9h+mXkdvBn+rN+Vx/tF2AAdLiAAAAAAAAAAAAAAB4vY0kiRkckZLaJ4mF0crtWkru/qtfQ66qjnNr0dbZP4lvHVHLHLVYEUI3dkM14u/iT7JoP2sG1dbyby+zdJv3nVvpyTHddZsTZzo0Vf8Aid2+r/BWNKGKlGpuye8nz4dC8oxvDy+Rzsv/AHdDjt8ttrixkki1r4ffpyj6CuyH3UnwyflkWWzXdyv+gjCnuVpx4N7y8/0JvpVfyq8wmTJtqR3qbQnRq2sOynvRsLC1HsqreC6Z9Vky3oSOd2TK0pR5O66P87l5QmJ9ppbGLdqRlweT+Q7TkRbQipRIMJXuvH33J12bHLpbJXQ32bxHs8SlwqJxfXWL9VbzEMPd/mZnFwcZp5xakuqd18C3DLV2p5cfKWPRwI8PWU4xktJJNdGrkhoscAAAAAAAAAAAAAAHjbiaboy4mjRkNslVgUm06J0FWJWY+GX1kPjdUmWO45eWGvLP5v3FhhcK/HvtK9rPdTUn5ZEuGp3lrZ+/yHnXVO0rbz0zzyLLkXDji3wcHaz+tSixmH3a9+EviuA7Hat9Mvj6k9WKqQ8Y5ryK668PbTAztNrxIdt92pCfB91+env+JFOTU8uNmY25UcqV+GV30Y8VZezlKV7WY5Rk9LieBp3RY0MOkJaIr03Cunwll+BdQqck2V+2qfdutVoWGEg0LU/TaVa6d15cTGyZ5yXG6fqvyGIYfN305EOGjuVLc18P1C1EW9FG9aORHTeZPLQmFq+7JYrepOm9ab/4yzXvuvIvTh9j4j2WIg/sye5L+7R+TsdwaHDlvFmfIw8c/wDQAAWqAAAAAAAAAAAHk84kEkNVReRkNsvVK3FRLSohDFLImGs6U8FaT4jOLp91PPPwNdzvdR6o06Vstcyye1fcjn5SsWuxK9214FNjsmPdnH3wzXcdPKkm4t9PQdxuHvRkvAhhHP8AuLRxvFrwIlGc7VWyJXjHoi6pI5/Zz3XKP3ZNfNfEv6MhKEG1FeI5gJXiuiF8crxMbJqd1ehFH0uKaEMZK04vxt65D0ZCOM1XVfEET2s6UW43uSwvbmR0NByEcicS5eldinLpbRnouFq78Iy+9FS9Vc4PEwyOq7K4jew8Vxg3B+Wa9zR1/Hvdjh+Vj1KtwADrcIAAAAAAAAAADyuqheYxUYvNmQ20MxHE6DshWsBydJreszG1avs4X0u7e5kuHh3r8SHa9SM5Rpuztm1y5DS6omO5py85upLK51OxMF7Nbz14DeHwMIpPdXoFSdskTctmxmumqjn1ZYqasVeKq7u6avF3X4BByd0pVnu13/Mr+mT+Rb4Zt8bHNY2UvaRaUnw0ejLnAObSyt1DIstWkoK2bEcLiNybXN5DE6fBtvwWRthdkpzUnfLxdhNxJ+M5tcCHGtpZsb3GtGJbQhlfV8CIPta4WpdJ+A/TlkcxsnaH2GrNaJ5ZHQYao9HYmddIyiaoi07GVc6sP6ZL3p/9SsbJeztTcxUf54yj7t5f4nRxXWUcfPN4V2wAB3s0AAAAAAAAAAB5TUZBMmmQzRkNxBUYrVGKwtVWTA6D2m5vPXLLr9MS2Xg25uU823djdWdteJNhxk4msRLghWNKxMnYW2hiVGL56Lxb0CQ06Kym51Glosr/ABLClRRX4Jbq8Xr14stMK1xDJDE8HfNaoZw1PImp6GtGWqFH01w0LyZa00V2GVmx6MshUUSeZlYe7uzXiOUSElngk3dpemZPDDWVrsZgzDdxpIW2tN+S1Iv9VuThPTdkpPonmvS5KnwF8THIsxulOeO529ITMlb2dxPtMPTfFLdfWHd+SfmWRpy7m2PZq6AABKAAAAAAAB5OyOaJDSZkN0nUIZomqEUyDFJUrjFOFhWOIUZZmtfHJaFsiJU2KrZ5HPVsU6lVp6RdkvmO1doJJ3XzK/CYCTbm4PvNvPXwyGmoPK1b4aa5otcK0+JV4fBxlk1F+ROsD7Nq10no1wfiiu0y+poirKz3l5ogoV5Qynp95aeY7Gal0FoZoZrIaTK/2Ti3u6cvwJ6OJyzEFnZiObHaYrGasS06qIlBtImdMS9vbgSxxD5DTKIsYrQYpOb0HZVeaE8RFZ2HxpMvTo+w2IvGrDlJSX9ys/8AH3nUHD9hp/8AkVF/8/hKNvizuDS4b/Fkc81nQAAWKgAAAAAAB5NvGtV5Gqka1ZGQ3YgkL1WMSFMXK0Wwhq5/EZzbb95BWrcIr0Nbb0nfS+hYUMNdl1uiYxps7Z7bUp+h0dKkkhWhlkhxO2ZXVm2YYZXvxJKsFJNPoawm/M3ihS2tcBK6cZaxyf4m8aO6+76cCF92onzyflmvmNN5gjfaelNSyeTNqdGzF6q0trwGcNVvrkxaZOqaN1EwmSRZAb06QwqZrRSJ5MfGFypeoIYpjtZlbiyyRXlV32Ap3q1pcopf7nf/AKnbnLdgKNqNSfGU7eUUvm2dSd/FNYxl813nQAAWKgAAAAAAB47vAyNyMqRkVvQMqNtVrQf1xLaTOb7S1cox5v4E4TtGXopgY8S5w0Cu2bTyRdYeGZZUSmMNSGNy4U4DVOBXUooUyRRJHTMuIApiY6PxXxGZxyNKyvZeKGJIW+06QwV2MRiiOjHUYjEip0xEaoQ5mlOI3SgRIi1mKMykyQhqssisvWZWYyQ7WZW4plmKvOvQOxtO2Ep+O8/Wb/BF2VvZuFsLQX8kX65/MsjQx/GMvP8AKgAAYoAAAAAAA8T3iSAtGRLGRlWN2N6rOO27W3q8Y8l8Tqq8h/8AaN2YVLDYOvBK8IqlWatnv9+Mm/6nNf3Ifjx3uquTOSyf25vZsMkXmGgVGzloXVFAm03SiN0oEdGkNJC2JmTXdMKBNug4imJqn3uhNOORsoPUxUYlW6a0IE279cDWESeEBRUlOC6+5DCfh7zSlSJh4StZS6C1aZLVkK1pZDQtKVKhW4uQ1iGQ4Sj7StShrvTin0bV/dcuxc+deqbMpblGlH7sIr0ikMgBoMu9gAAAAAAAAAAPCYzJFMXgbIzbG3Kawskpbz+y168PrwHq+15VMPVw8neM4uylmlLWMlytJJlJWeS8/kQSeZMuvTnznlRst/mX+EhdooMD/E+p0eA19PiRFlWtKKJ1SyzNaHz/ABG56+ROkSoVCxlwNzL0EsPKVkrmPZjFNZfXIyiqx0So40hqnTCBNEJC5UJGsyRaEcxyFarEa9Ww/VK3EkwUjXZY9iaG/jIv7kZT926v8ylrvM6j9nC/e1v6I/5Mv4u8o5ObrGu9AAO5nAAAAAAAAAA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702" name="AutoShape 6" descr="data:image/jpeg;base64,/9j/4AAQSkZJRgABAQAAAQABAAD/2wCEAAkGBxQTEhQUExQUFhUWFxgXFBUUFBQUFBQXFBUXFhQUFBUYHCggGBolHBQUITEhJSkrLi4uFx8zODMsNygtLisBCgoKDg0OGhAQGiwcHCQsLCwsLCwsLCwsLCwsLCwsLCwsLCwsLCwsLCwsLCwsLCwsLCwsLCwsLCwsLDcsLCwsLP/AABEIAOoA1wMBIgACEQEDEQH/xAAcAAACAgMBAQAAAAAAAAAAAAAABAMFAQIGBwj/xAA9EAACAQIDBQUFBQcEAwAAAAAAAQIDEQQhMQUSQVFxBiJhgZETobHB8EJS0eHxByMyYnKCshSSosIkM2P/xAAZAQACAwEAAAAAAAAAAAAAAAAAAgEDBQT/xAAiEQEBAAICAgICAwAAAAAAAAAAAQIRAyESMQRBMkIiUXH/2gAMAwEAAhEDEQA/APKGa2HZ0F+hBOmUrLEEjSxJJczWTGQ1Zso6IxFEkACfDL6Y5hsS4y3rvXhy6CtNcDM88kCXuX7Je0qqL/TT+7vUG+Kj/HT6rXnryPTLHzh+zzaHssRRu13asZX1spd2fuufR6GxpLGQABkAAAAAAAAAAAAAAAAAAAAAAAAAAAAAD5Fk5LgLVM+BYVLvVZ89BaqkURdSU0RsmmiNjQjHgSwRHBE1+C/UkN4OxspLl53fxIpGy11IS6DsXg5VMTSUXZupCK85LX64H1GfOX7OpujXp4icW6cG8rq8nZq8V4N6tn0BsradPEQU6TutGnk4vlJcyccpvSMsbrZ0ANXUV7XV3orq/oWEbAAAAAAAAAAAAAAAAAAAAAAAAAAAAAfKGLhbX3fgIVVyLivSv4+4r61FdOlznldGUIOJHJDVSK+tSPcv+Q6tClwNt4lVK2pDJAApEkVdpaNkSQzhI95ZeYW6Njjuuv2Fh21FNuyWSPRuyOP/ANNL+SVlNdNJLpc4fYMcjp8PKxx3KzLcac45lhqvTNr7VhRoupdO6/dpZ70mrxt4ceh53PE1ZtylLNu9+N+pFi9oSn7KlLSmpbvSbXwsyelHIOXl86Th+POOd+3bdndtqqlTm7VUv96XFePNF4eYRk4tOLtJO6fFNaM9D2RjfbUoz4tWkuUlk19czq4eTymq4/k8Phdz0cAAL3KAAAAAAAAAAAAAAAAAAAAAA+aK+Fb8SvrYaXJ+aOmrYe31n5PiIVG1yfVWfQ4cc3flgoPYripdLq3maySXg+N9enQsMZn4FRiZP8C7G7UZTSOrITbsTVJkRYqaRjnflmWjw7VpLTJrwvwEYQ9OJ1MKF4xi7Xs79L/qV510cMWvZ2smkdRh53z9DgtjycZNcmdhg6xy5Ro4pNovdnCXD+F+envSLTCVE0I4+lvU30ItmV7xTKsp3tZO4uOJd9lcd7Or7OT7tTTwmtPVZeSKCGZvX0usms/FFvHl43anm4/LHT08hpYqEm4xkm1qkzjcX2nlWowjDutxtVlo95ZOMeSdr38SpwtadOcakZPei+LbT5p+DOq/Im+nBj8TLW709OAS2TtGNemprJ6Sjxi+Q6Xy77ctll1QAASgAAAAAAAAAAAAAAHh8oXIMRhU1wY60aSRlStqzbltpYK3PwKDE07fXyO4x9O6OQ2lCzOnju3Fy46VEl0MG9UiyLnOZwlLekl9I7TZ2HjHTNvVvNs5js/gXOTfBZHWYag4dOX4FPJlN6d3BxW47J4ihuVfCRaYepa2YrtyP7tSXDNG2Dk2lkVZR0Y5OjoV7or9ny3ak4cnddJa+/4jGAg+ZrteiqbjUXDJ9GJ7hpdVZU3YYqTvFiGEqby0HaVBtPgRBlUeyM4Lz+LHHErtndyUocnddJZ/G5Z3uRjTZTZrYO0vYVs/4J2jPkvuy8vg2d+eZ1qN0dj2Tx7qUd2T79Puvxj9h+mXkdvBn+rN+Vx/tF2AAdLiAAAAAAAAAAAAAAB4vY0kiRkckZLaJ4mF0crtWkru/qtfQ66qjnNr0dbZP4lvHVHLHLVYEUI3dkM14u/iT7JoP2sG1dbyby+zdJv3nVvpyTHddZsTZzo0Vf8Aid2+r/BWNKGKlGpuye8nz4dC8oxvDy+Rzsv/AHdDjt8ttrixkki1r4ffpyj6CuyH3UnwyflkWWzXdyv+gjCnuVpx4N7y8/0JvpVfyq8wmTJtqR3qbQnRq2sOynvRsLC1HsqreC6Z9Vky3oSOd2TK0pR5O66P87l5QmJ9ppbGLdqRlweT+Q7TkRbQipRIMJXuvH33J12bHLpbJXQ32bxHs8SlwqJxfXWL9VbzEMPd/mZnFwcZp5xakuqd18C3DLV2p5cfKWPRwI8PWU4xktJJNdGrkhoscAAAAAAAAAAAAAAHjbiaboy4mjRkNslVgUm06J0FWJWY+GX1kPjdUmWO45eWGvLP5v3FhhcK/HvtK9rPdTUn5ZEuGp3lrZ+/yHnXVO0rbz0zzyLLkXDji3wcHaz+tSixmH3a9+EviuA7Hat9Mvj6k9WKqQ8Y5ryK668PbTAztNrxIdt92pCfB91+env+JFOTU8uNmY25UcqV+GV30Y8VZezlKV7WY5Rk9LieBp3RY0MOkJaIr03Cunwll+BdQqck2V+2qfdutVoWGEg0LU/TaVa6d15cTGyZ5yXG6fqvyGIYfN305EOGjuVLc18P1C1EW9FG9aORHTeZPLQmFq+7JYrepOm9ab/4yzXvuvIvTh9j4j2WIg/sye5L+7R+TsdwaHDlvFmfIw8c/wDQAAWqAAAAAAAAAAAHk84kEkNVReRkNsvVK3FRLSohDFLImGs6U8FaT4jOLp91PPPwNdzvdR6o06Vstcyye1fcjn5SsWuxK9214FNjsmPdnH3wzXcdPKkm4t9PQdxuHvRkvAhhHP8AuLRxvFrwIlGc7VWyJXjHoi6pI5/Zz3XKP3ZNfNfEv6MhKEG1FeI5gJXiuiF8crxMbJqd1ehFH0uKaEMZK04vxt65D0ZCOM1XVfEET2s6UW43uSwvbmR0NByEcicS5eldinLpbRnouFq78Iy+9FS9Vc4PEwyOq7K4jew8Vxg3B+Wa9zR1/Hvdjh+Vj1KtwADrcIAAAAAAAAAADyuqheYxUYvNmQ20MxHE6DshWsBydJreszG1avs4X0u7e5kuHh3r8SHa9SM5Rpuztm1y5DS6omO5py85upLK51OxMF7Nbz14DeHwMIpPdXoFSdskTctmxmumqjn1ZYqasVeKq7u6avF3X4BByd0pVnu13/Mr+mT+Rb4Zt8bHNY2UvaRaUnw0ejLnAObSyt1DIstWkoK2bEcLiNybXN5DE6fBtvwWRthdkpzUnfLxdhNxJ+M5tcCHGtpZsb3GtGJbQhlfV8CIPta4WpdJ+A/TlkcxsnaH2GrNaJ5ZHQYao9HYmddIyiaoi07GVc6sP6ZL3p/9SsbJeztTcxUf54yj7t5f4nRxXWUcfPN4V2wAB3s0AAAAAAAAAAB5TUZBMmmQzRkNxBUYrVGKwtVWTA6D2m5vPXLLr9MS2Xg25uU823djdWdteJNhxk4msRLghWNKxMnYW2hiVGL56Lxb0CQ06Kym51Glosr/ABLClRRX4Jbq8Xr14stMK1xDJDE8HfNaoZw1PImp6GtGWqFH01w0LyZa00V2GVmx6MshUUSeZlYe7uzXiOUSElngk3dpemZPDDWVrsZgzDdxpIW2tN+S1Iv9VuThPTdkpPonmvS5KnwF8THIsxulOeO529ITMlb2dxPtMPTfFLdfWHd+SfmWRpy7m2PZq6AABKAAAAAAAB5OyOaJDSZkN0nUIZomqEUyDFJUrjFOFhWOIUZZmtfHJaFsiJU2KrZ5HPVsU6lVp6RdkvmO1doJJ3XzK/CYCTbm4PvNvPXwyGmoPK1b4aa5otcK0+JV4fBxlk1F+ROsD7Nq10no1wfiiu0y+poirKz3l5ogoV5Qynp95aeY7Gal0FoZoZrIaTK/2Ti3u6cvwJ6OJyzEFnZiObHaYrGasS06qIlBtImdMS9vbgSxxD5DTKIsYrQYpOb0HZVeaE8RFZ2HxpMvTo+w2IvGrDlJSX9ys/8AH3nUHD9hp/8AkVF/8/hKNvizuDS4b/Fkc81nQAAWKgAAAAAAB5NvGtV5Gqka1ZGQ3YgkL1WMSFMXK0Wwhq5/EZzbb95BWrcIr0Nbb0nfS+hYUMNdl1uiYxps7Z7bUp+h0dKkkhWhlkhxO2ZXVm2YYZXvxJKsFJNPoawm/M3ihS2tcBK6cZaxyf4m8aO6+76cCF92onzyflmvmNN5gjfaelNSyeTNqdGzF6q0trwGcNVvrkxaZOqaN1EwmSRZAb06QwqZrRSJ5MfGFypeoIYpjtZlbiyyRXlV32Ap3q1pcopf7nf/AKnbnLdgKNqNSfGU7eUUvm2dSd/FNYxl813nQAAWKgAAAAAAB47vAyNyMqRkVvQMqNtVrQf1xLaTOb7S1cox5v4E4TtGXopgY8S5w0Cu2bTyRdYeGZZUSmMNSGNy4U4DVOBXUooUyRRJHTMuIApiY6PxXxGZxyNKyvZeKGJIW+06QwV2MRiiOjHUYjEip0xEaoQ5mlOI3SgRIi1mKMykyQhqssisvWZWYyQ7WZW4plmKvOvQOxtO2Ep+O8/Wb/BF2VvZuFsLQX8kX65/MsjQx/GMvP8AKgAAYoAAAAAAA8T3iSAtGRLGRlWN2N6rOO27W3q8Y8l8Tqq8h/8AaN2YVLDYOvBK8IqlWatnv9+Mm/6nNf3Ifjx3uquTOSyf25vZsMkXmGgVGzloXVFAm03SiN0oEdGkNJC2JmTXdMKBNug4imJqn3uhNOORsoPUxUYlW6a0IE279cDWESeEBRUlOC6+5DCfh7zSlSJh4StZS6C1aZLVkK1pZDQtKVKhW4uQ1iGQ4Sj7StShrvTin0bV/dcuxc+deqbMpblGlH7sIr0ikMgBoMu9gAAAAAAAAAAPCYzJFMXgbIzbG3Kawskpbz+y168PrwHq+15VMPVw8neM4uylmlLWMlytJJlJWeS8/kQSeZMuvTnznlRst/mX+EhdooMD/E+p0eA19PiRFlWtKKJ1SyzNaHz/ABG56+ROkSoVCxlwNzL0EsPKVkrmPZjFNZfXIyiqx0So40hqnTCBNEJC5UJGsyRaEcxyFarEa9Ww/VK3EkwUjXZY9iaG/jIv7kZT926v8ylrvM6j9nC/e1v6I/5Mv4u8o5ObrGu9AAO5nAAAAAAAAAA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9704" name="Picture 8" descr="http://farm2.staticflickr.com/1341/1485054923_b0a95591d9_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600200"/>
            <a:ext cx="1714500" cy="1981200"/>
          </a:xfrm>
          <a:prstGeom prst="rect">
            <a:avLst/>
          </a:prstGeom>
          <a:noFill/>
        </p:spPr>
      </p:pic>
      <p:pic>
        <p:nvPicPr>
          <p:cNvPr id="29706" name="Picture 10" descr="http://blog.etundra.com/wp-content/Media/2012/03/iStock_000018400659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447800"/>
            <a:ext cx="1600200" cy="2133600"/>
          </a:xfrm>
          <a:prstGeom prst="rect">
            <a:avLst/>
          </a:prstGeom>
          <a:noFill/>
        </p:spPr>
      </p:pic>
      <p:pic>
        <p:nvPicPr>
          <p:cNvPr id="29710" name="Picture 14" descr="https://encrypted-tbn3.gstatic.com/images?q=tbn:ANd9GcS602Ax1I4hcT8vwBzQZsmTFPmt1jB0H4WG2MqFguJNZex_cv4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524000"/>
            <a:ext cx="1752600" cy="2133600"/>
          </a:xfrm>
          <a:prstGeom prst="rect">
            <a:avLst/>
          </a:prstGeom>
          <a:noFill/>
        </p:spPr>
      </p:pic>
      <p:pic>
        <p:nvPicPr>
          <p:cNvPr id="29714" name="Picture 18" descr="https://encrypted-tbn0.gstatic.com/images?q=tbn:ANd9GcRAf2Ck9Uw_onHDPAJyd1GsSdJe5sYokSnaf3DsCICsGkes9y1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3733801"/>
            <a:ext cx="1914525" cy="2133599"/>
          </a:xfrm>
          <a:prstGeom prst="rect">
            <a:avLst/>
          </a:prstGeom>
          <a:noFill/>
        </p:spPr>
      </p:pic>
      <p:pic>
        <p:nvPicPr>
          <p:cNvPr id="29716" name="Picture 20" descr="https://encrypted-tbn0.gstatic.com/images?q=tbn:ANd9GcRgA2lXCDFzyPQ6OwwLamHw2T9LvE5qUJ2r5A_8UoZFNKzYnUEDTw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3733801"/>
            <a:ext cx="1743075" cy="2209800"/>
          </a:xfrm>
          <a:prstGeom prst="rect">
            <a:avLst/>
          </a:prstGeom>
          <a:noFill/>
        </p:spPr>
      </p:pic>
      <p:pic>
        <p:nvPicPr>
          <p:cNvPr id="14" name="irc_mi" descr="http://thumbs.dreamstime.com/z/stop-hand-gesture-22370869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62200" y="3657600"/>
            <a:ext cx="2209800" cy="225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https://encrypted-tbn2.gstatic.com/images?q=tbn:ANd9GcSzFikn8TbsHLmuADsJLAje5B4_9CgcuAPCTTkEg-_mTsPM7twDIg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1" y="3962400"/>
            <a:ext cx="182879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Definition</a:t>
            </a:r>
            <a:r>
              <a:rPr lang="en-US" sz="3600" b="1" dirty="0" smtClean="0"/>
              <a:t>: </a:t>
            </a:r>
            <a:r>
              <a:rPr lang="en-US" sz="3600" i="1" dirty="0" smtClean="0"/>
              <a:t>Tongue twisters</a:t>
            </a:r>
            <a:r>
              <a:rPr lang="en-US" sz="3600" b="1" dirty="0" smtClean="0"/>
              <a:t> </a:t>
            </a:r>
            <a:r>
              <a:rPr lang="en-US" sz="3600" dirty="0" smtClean="0"/>
              <a:t>are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phrases</a:t>
            </a:r>
            <a:r>
              <a:rPr lang="en-US" sz="3600" dirty="0" smtClean="0"/>
              <a:t> that are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difficult to say </a:t>
            </a:r>
            <a:r>
              <a:rPr lang="en-US" sz="3600" dirty="0" smtClean="0"/>
              <a:t>because they have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many same sounding words</a:t>
            </a:r>
            <a:r>
              <a:rPr lang="en-US" sz="3600" dirty="0" smtClean="0"/>
              <a:t>.   </a:t>
            </a:r>
          </a:p>
          <a:p>
            <a:pPr>
              <a:buNone/>
            </a:pPr>
            <a:endParaRPr lang="en-US" sz="3600" b="1" dirty="0" smtClean="0"/>
          </a:p>
          <a:p>
            <a:r>
              <a:rPr lang="en-US" sz="3600" b="1" i="1" dirty="0" smtClean="0"/>
              <a:t>She sells sea shells by the seashore.</a:t>
            </a:r>
            <a:endParaRPr lang="en-US" sz="36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What Are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Tongue Twisters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https://encrypted-tbn1.gstatic.com/images?q=tbn:ANd9GcQp6sIS-c6WewUnecv7g07hWqUzpc6OhgkrnAUN8iWtdtAz4NbMC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419600"/>
            <a:ext cx="2571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1592</TotalTime>
  <Words>420</Words>
  <Application>Microsoft Office PowerPoint</Application>
  <PresentationFormat>On-screen Show (4:3)</PresentationFormat>
  <Paragraphs>76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American  Slang &amp; Tongue Twisters</vt:lpstr>
      <vt:lpstr>What Is Slang?</vt:lpstr>
      <vt:lpstr>Why Teach /Learn Slang?</vt:lpstr>
      <vt:lpstr>Please Consider…</vt:lpstr>
      <vt:lpstr>Quiz:  What Do These Mean?</vt:lpstr>
      <vt:lpstr>What’s The Difference Between Slang &amp; Idioms (Jargon)?</vt:lpstr>
      <vt:lpstr>Can You Explain These Idioms?</vt:lpstr>
      <vt:lpstr>Can You Guess These  Non-Verbal Gestures?</vt:lpstr>
      <vt:lpstr>What Are Tongue Twisters?</vt:lpstr>
      <vt:lpstr>Why Teach Tongue Twisters?</vt:lpstr>
      <vt:lpstr>Try These Tongue Twisters!</vt:lpstr>
      <vt:lpstr>More Tongue Twisters http://www.youtube.com/watch?v=6I54boqTe2g (2:00)</vt:lpstr>
      <vt:lpstr>www.robdanin.com 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 Slang &amp; Tongue Twisters</dc:title>
  <dc:creator>Valued Acer Customer</dc:creator>
  <cp:lastModifiedBy>Valued Acer Customer</cp:lastModifiedBy>
  <cp:revision>96</cp:revision>
  <dcterms:created xsi:type="dcterms:W3CDTF">2014-03-03T07:13:52Z</dcterms:created>
  <dcterms:modified xsi:type="dcterms:W3CDTF">2014-03-08T06:22:22Z</dcterms:modified>
</cp:coreProperties>
</file>