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8" r:id="rId2"/>
    <p:sldId id="260" r:id="rId3"/>
    <p:sldId id="272" r:id="rId4"/>
    <p:sldId id="274" r:id="rId5"/>
    <p:sldId id="259" r:id="rId6"/>
    <p:sldId id="264" r:id="rId7"/>
    <p:sldId id="278" r:id="rId8"/>
    <p:sldId id="279" r:id="rId9"/>
    <p:sldId id="266" r:id="rId10"/>
    <p:sldId id="275" r:id="rId11"/>
    <p:sldId id="280" r:id="rId12"/>
    <p:sldId id="268" r:id="rId13"/>
    <p:sldId id="281" r:id="rId14"/>
    <p:sldId id="297" r:id="rId15"/>
    <p:sldId id="282" r:id="rId16"/>
    <p:sldId id="290" r:id="rId17"/>
    <p:sldId id="269" r:id="rId18"/>
    <p:sldId id="270" r:id="rId19"/>
    <p:sldId id="271" r:id="rId20"/>
    <p:sldId id="293" r:id="rId21"/>
    <p:sldId id="294" r:id="rId22"/>
    <p:sldId id="295" r:id="rId23"/>
    <p:sldId id="296" r:id="rId24"/>
    <p:sldId id="284" r:id="rId25"/>
    <p:sldId id="283" r:id="rId26"/>
    <p:sldId id="298" r:id="rId27"/>
    <p:sldId id="285" r:id="rId28"/>
    <p:sldId id="286" r:id="rId29"/>
    <p:sldId id="287" r:id="rId30"/>
    <p:sldId id="291" r:id="rId31"/>
    <p:sldId id="289" r:id="rId32"/>
    <p:sldId id="267" r:id="rId33"/>
    <p:sldId id="292" r:id="rId34"/>
  </p:sldIdLst>
  <p:sldSz cx="9144000" cy="6858000" type="screen4x3"/>
  <p:notesSz cx="6881813" cy="97107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004"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857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97313" y="0"/>
            <a:ext cx="2982912" cy="485775"/>
          </a:xfrm>
          <a:prstGeom prst="rect">
            <a:avLst/>
          </a:prstGeom>
        </p:spPr>
        <p:txBody>
          <a:bodyPr vert="horz" lIns="91440" tIns="45720" rIns="91440" bIns="45720" rtlCol="0"/>
          <a:lstStyle>
            <a:lvl1pPr algn="r">
              <a:defRPr sz="1200"/>
            </a:lvl1pPr>
          </a:lstStyle>
          <a:p>
            <a:fld id="{CD1869BC-AD90-473B-AE35-357C4C2BD76F}" type="datetimeFigureOut">
              <a:rPr lang="en-US" smtClean="0"/>
              <a:pPr/>
              <a:t>5/15/2017</a:t>
            </a:fld>
            <a:endParaRPr lang="en-US" dirty="0"/>
          </a:p>
        </p:txBody>
      </p:sp>
      <p:sp>
        <p:nvSpPr>
          <p:cNvPr id="4" name="Footer Placeholder 3"/>
          <p:cNvSpPr>
            <a:spLocks noGrp="1"/>
          </p:cNvSpPr>
          <p:nvPr>
            <p:ph type="ftr" sz="quarter" idx="2"/>
          </p:nvPr>
        </p:nvSpPr>
        <p:spPr>
          <a:xfrm>
            <a:off x="0" y="9223375"/>
            <a:ext cx="2982913" cy="4857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7313" y="9223375"/>
            <a:ext cx="2982912" cy="485775"/>
          </a:xfrm>
          <a:prstGeom prst="rect">
            <a:avLst/>
          </a:prstGeom>
        </p:spPr>
        <p:txBody>
          <a:bodyPr vert="horz" lIns="91440" tIns="45720" rIns="91440" bIns="45720" rtlCol="0" anchor="b"/>
          <a:lstStyle>
            <a:lvl1pPr algn="r">
              <a:defRPr sz="1200"/>
            </a:lvl1pPr>
          </a:lstStyle>
          <a:p>
            <a:fld id="{A7F832D3-C6C5-402A-B764-131496D9BF46}" type="slidenum">
              <a:rPr lang="en-US" smtClean="0"/>
              <a:pPr/>
              <a:t>‹#›</a:t>
            </a:fld>
            <a:endParaRPr lang="en-US" dirty="0"/>
          </a:p>
        </p:txBody>
      </p:sp>
    </p:spTree>
    <p:extLst>
      <p:ext uri="{BB962C8B-B14F-4D97-AF65-F5344CB8AC3E}">
        <p14:creationId xmlns:p14="http://schemas.microsoft.com/office/powerpoint/2010/main" val="592743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85537"/>
          </a:xfrm>
          <a:prstGeom prst="rect">
            <a:avLst/>
          </a:prstGeom>
        </p:spPr>
        <p:txBody>
          <a:bodyPr vert="horz" lIns="94814" tIns="47407" rIns="94814" bIns="47407" rtlCol="0"/>
          <a:lstStyle>
            <a:lvl1pPr algn="l">
              <a:defRPr sz="1200"/>
            </a:lvl1pPr>
          </a:lstStyle>
          <a:p>
            <a:endParaRPr lang="en-US" dirty="0"/>
          </a:p>
        </p:txBody>
      </p:sp>
      <p:sp>
        <p:nvSpPr>
          <p:cNvPr id="3" name="Date Placeholder 2"/>
          <p:cNvSpPr>
            <a:spLocks noGrp="1"/>
          </p:cNvSpPr>
          <p:nvPr>
            <p:ph type="dt" idx="1"/>
          </p:nvPr>
        </p:nvSpPr>
        <p:spPr>
          <a:xfrm>
            <a:off x="3898102" y="0"/>
            <a:ext cx="2982119" cy="485537"/>
          </a:xfrm>
          <a:prstGeom prst="rect">
            <a:avLst/>
          </a:prstGeom>
        </p:spPr>
        <p:txBody>
          <a:bodyPr vert="horz" lIns="94814" tIns="47407" rIns="94814" bIns="47407" rtlCol="0"/>
          <a:lstStyle>
            <a:lvl1pPr algn="r">
              <a:defRPr sz="1200"/>
            </a:lvl1pPr>
          </a:lstStyle>
          <a:p>
            <a:fld id="{189EBA31-F639-4A61-9759-6390F713E9DB}" type="datetimeFigureOut">
              <a:rPr lang="en-US" smtClean="0"/>
              <a:pPr/>
              <a:t>5/15/2017</a:t>
            </a:fld>
            <a:endParaRPr lang="en-US" dirty="0"/>
          </a:p>
        </p:txBody>
      </p:sp>
      <p:sp>
        <p:nvSpPr>
          <p:cNvPr id="4" name="Slide Image Placeholder 3"/>
          <p:cNvSpPr>
            <a:spLocks noGrp="1" noRot="1" noChangeAspect="1"/>
          </p:cNvSpPr>
          <p:nvPr>
            <p:ph type="sldImg" idx="2"/>
          </p:nvPr>
        </p:nvSpPr>
        <p:spPr>
          <a:xfrm>
            <a:off x="1014413" y="728663"/>
            <a:ext cx="4854575" cy="3641725"/>
          </a:xfrm>
          <a:prstGeom prst="rect">
            <a:avLst/>
          </a:prstGeom>
          <a:noFill/>
          <a:ln w="12700">
            <a:solidFill>
              <a:prstClr val="black"/>
            </a:solidFill>
          </a:ln>
        </p:spPr>
        <p:txBody>
          <a:bodyPr vert="horz" lIns="94814" tIns="47407" rIns="94814" bIns="47407" rtlCol="0" anchor="ctr"/>
          <a:lstStyle/>
          <a:p>
            <a:endParaRPr lang="en-US" dirty="0"/>
          </a:p>
        </p:txBody>
      </p:sp>
      <p:sp>
        <p:nvSpPr>
          <p:cNvPr id="5" name="Notes Placeholder 4"/>
          <p:cNvSpPr>
            <a:spLocks noGrp="1"/>
          </p:cNvSpPr>
          <p:nvPr>
            <p:ph type="body" sz="quarter" idx="3"/>
          </p:nvPr>
        </p:nvSpPr>
        <p:spPr>
          <a:xfrm>
            <a:off x="688182" y="4612601"/>
            <a:ext cx="5505450" cy="4369832"/>
          </a:xfrm>
          <a:prstGeom prst="rect">
            <a:avLst/>
          </a:prstGeom>
        </p:spPr>
        <p:txBody>
          <a:bodyPr vert="horz" lIns="94814" tIns="47407" rIns="94814" bIns="474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23516"/>
            <a:ext cx="2982119" cy="485537"/>
          </a:xfrm>
          <a:prstGeom prst="rect">
            <a:avLst/>
          </a:prstGeom>
        </p:spPr>
        <p:txBody>
          <a:bodyPr vert="horz" lIns="94814" tIns="47407" rIns="94814" bIns="4740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2" y="9223516"/>
            <a:ext cx="2982119" cy="485537"/>
          </a:xfrm>
          <a:prstGeom prst="rect">
            <a:avLst/>
          </a:prstGeom>
        </p:spPr>
        <p:txBody>
          <a:bodyPr vert="horz" lIns="94814" tIns="47407" rIns="94814" bIns="47407" rtlCol="0" anchor="b"/>
          <a:lstStyle>
            <a:lvl1pPr algn="r">
              <a:defRPr sz="1200"/>
            </a:lvl1pPr>
          </a:lstStyle>
          <a:p>
            <a:fld id="{D93F3CF8-910D-4D07-B5FF-35E5BB7CA68A}" type="slidenum">
              <a:rPr lang="en-US" smtClean="0"/>
              <a:pPr/>
              <a:t>‹#›</a:t>
            </a:fld>
            <a:endParaRPr lang="en-US" dirty="0"/>
          </a:p>
        </p:txBody>
      </p:sp>
    </p:spTree>
    <p:extLst>
      <p:ext uri="{BB962C8B-B14F-4D97-AF65-F5344CB8AC3E}">
        <p14:creationId xmlns:p14="http://schemas.microsoft.com/office/powerpoint/2010/main" val="216762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a:t>
            </a:fld>
            <a:endParaRPr lang="en-US" dirty="0"/>
          </a:p>
        </p:txBody>
      </p:sp>
    </p:spTree>
    <p:extLst>
      <p:ext uri="{BB962C8B-B14F-4D97-AF65-F5344CB8AC3E}">
        <p14:creationId xmlns:p14="http://schemas.microsoft.com/office/powerpoint/2010/main" val="843872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10</a:t>
            </a:fld>
            <a:endParaRPr lang="en-US" dirty="0"/>
          </a:p>
        </p:txBody>
      </p:sp>
    </p:spTree>
    <p:extLst>
      <p:ext uri="{BB962C8B-B14F-4D97-AF65-F5344CB8AC3E}">
        <p14:creationId xmlns:p14="http://schemas.microsoft.com/office/powerpoint/2010/main" val="2191381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11</a:t>
            </a:fld>
            <a:endParaRPr lang="en-US" dirty="0"/>
          </a:p>
        </p:txBody>
      </p:sp>
    </p:spTree>
    <p:extLst>
      <p:ext uri="{BB962C8B-B14F-4D97-AF65-F5344CB8AC3E}">
        <p14:creationId xmlns:p14="http://schemas.microsoft.com/office/powerpoint/2010/main" val="4181268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12</a:t>
            </a:fld>
            <a:endParaRPr lang="en-US" dirty="0"/>
          </a:p>
        </p:txBody>
      </p:sp>
    </p:spTree>
    <p:extLst>
      <p:ext uri="{BB962C8B-B14F-4D97-AF65-F5344CB8AC3E}">
        <p14:creationId xmlns:p14="http://schemas.microsoft.com/office/powerpoint/2010/main" val="1502097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13</a:t>
            </a:fld>
            <a:endParaRPr lang="en-US" dirty="0"/>
          </a:p>
        </p:txBody>
      </p:sp>
    </p:spTree>
    <p:extLst>
      <p:ext uri="{BB962C8B-B14F-4D97-AF65-F5344CB8AC3E}">
        <p14:creationId xmlns:p14="http://schemas.microsoft.com/office/powerpoint/2010/main" val="4125681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14</a:t>
            </a:fld>
            <a:endParaRPr lang="en-US" dirty="0"/>
          </a:p>
        </p:txBody>
      </p:sp>
    </p:spTree>
    <p:extLst>
      <p:ext uri="{BB962C8B-B14F-4D97-AF65-F5344CB8AC3E}">
        <p14:creationId xmlns:p14="http://schemas.microsoft.com/office/powerpoint/2010/main" val="336048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15</a:t>
            </a:fld>
            <a:endParaRPr lang="en-US" dirty="0"/>
          </a:p>
        </p:txBody>
      </p:sp>
    </p:spTree>
    <p:extLst>
      <p:ext uri="{BB962C8B-B14F-4D97-AF65-F5344CB8AC3E}">
        <p14:creationId xmlns:p14="http://schemas.microsoft.com/office/powerpoint/2010/main" val="2802624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16</a:t>
            </a:fld>
            <a:endParaRPr lang="en-US" dirty="0"/>
          </a:p>
        </p:txBody>
      </p:sp>
    </p:spTree>
    <p:extLst>
      <p:ext uri="{BB962C8B-B14F-4D97-AF65-F5344CB8AC3E}">
        <p14:creationId xmlns:p14="http://schemas.microsoft.com/office/powerpoint/2010/main" val="435230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17</a:t>
            </a:fld>
            <a:endParaRPr lang="en-US" dirty="0"/>
          </a:p>
        </p:txBody>
      </p:sp>
    </p:spTree>
    <p:extLst>
      <p:ext uri="{BB962C8B-B14F-4D97-AF65-F5344CB8AC3E}">
        <p14:creationId xmlns:p14="http://schemas.microsoft.com/office/powerpoint/2010/main" val="712625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18</a:t>
            </a:fld>
            <a:endParaRPr lang="en-US" dirty="0"/>
          </a:p>
        </p:txBody>
      </p:sp>
    </p:spTree>
    <p:extLst>
      <p:ext uri="{BB962C8B-B14F-4D97-AF65-F5344CB8AC3E}">
        <p14:creationId xmlns:p14="http://schemas.microsoft.com/office/powerpoint/2010/main" val="2402289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19</a:t>
            </a:fld>
            <a:endParaRPr lang="en-US" dirty="0"/>
          </a:p>
        </p:txBody>
      </p:sp>
    </p:spTree>
    <p:extLst>
      <p:ext uri="{BB962C8B-B14F-4D97-AF65-F5344CB8AC3E}">
        <p14:creationId xmlns:p14="http://schemas.microsoft.com/office/powerpoint/2010/main" val="37571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a:t>
            </a:fld>
            <a:endParaRPr lang="en-US" dirty="0"/>
          </a:p>
        </p:txBody>
      </p:sp>
    </p:spTree>
    <p:extLst>
      <p:ext uri="{BB962C8B-B14F-4D97-AF65-F5344CB8AC3E}">
        <p14:creationId xmlns:p14="http://schemas.microsoft.com/office/powerpoint/2010/main" val="106992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20</a:t>
            </a:fld>
            <a:endParaRPr lang="en-US" dirty="0"/>
          </a:p>
        </p:txBody>
      </p:sp>
    </p:spTree>
    <p:extLst>
      <p:ext uri="{BB962C8B-B14F-4D97-AF65-F5344CB8AC3E}">
        <p14:creationId xmlns:p14="http://schemas.microsoft.com/office/powerpoint/2010/main" val="3931650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21</a:t>
            </a:fld>
            <a:endParaRPr lang="en-US" dirty="0"/>
          </a:p>
        </p:txBody>
      </p:sp>
    </p:spTree>
    <p:extLst>
      <p:ext uri="{BB962C8B-B14F-4D97-AF65-F5344CB8AC3E}">
        <p14:creationId xmlns:p14="http://schemas.microsoft.com/office/powerpoint/2010/main" val="2386782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22</a:t>
            </a:fld>
            <a:endParaRPr lang="en-US" dirty="0"/>
          </a:p>
        </p:txBody>
      </p:sp>
    </p:spTree>
    <p:extLst>
      <p:ext uri="{BB962C8B-B14F-4D97-AF65-F5344CB8AC3E}">
        <p14:creationId xmlns:p14="http://schemas.microsoft.com/office/powerpoint/2010/main" val="4002379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23</a:t>
            </a:fld>
            <a:endParaRPr lang="en-US" dirty="0"/>
          </a:p>
        </p:txBody>
      </p:sp>
    </p:spTree>
    <p:extLst>
      <p:ext uri="{BB962C8B-B14F-4D97-AF65-F5344CB8AC3E}">
        <p14:creationId xmlns:p14="http://schemas.microsoft.com/office/powerpoint/2010/main" val="1401658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24</a:t>
            </a:fld>
            <a:endParaRPr lang="en-US" dirty="0"/>
          </a:p>
        </p:txBody>
      </p:sp>
    </p:spTree>
    <p:extLst>
      <p:ext uri="{BB962C8B-B14F-4D97-AF65-F5344CB8AC3E}">
        <p14:creationId xmlns:p14="http://schemas.microsoft.com/office/powerpoint/2010/main" val="2834018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25</a:t>
            </a:fld>
            <a:endParaRPr lang="en-US" dirty="0"/>
          </a:p>
        </p:txBody>
      </p:sp>
    </p:spTree>
    <p:extLst>
      <p:ext uri="{BB962C8B-B14F-4D97-AF65-F5344CB8AC3E}">
        <p14:creationId xmlns:p14="http://schemas.microsoft.com/office/powerpoint/2010/main" val="1654757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93F3CF8-910D-4D07-B5FF-35E5BB7CA68A}" type="slidenum">
              <a:rPr lang="en-US" smtClean="0"/>
              <a:pPr/>
              <a:t>26</a:t>
            </a:fld>
            <a:endParaRPr lang="en-US" dirty="0"/>
          </a:p>
        </p:txBody>
      </p:sp>
    </p:spTree>
    <p:extLst>
      <p:ext uri="{BB962C8B-B14F-4D97-AF65-F5344CB8AC3E}">
        <p14:creationId xmlns:p14="http://schemas.microsoft.com/office/powerpoint/2010/main" val="2948067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27</a:t>
            </a:fld>
            <a:endParaRPr lang="en-US" dirty="0"/>
          </a:p>
        </p:txBody>
      </p:sp>
    </p:spTree>
    <p:extLst>
      <p:ext uri="{BB962C8B-B14F-4D97-AF65-F5344CB8AC3E}">
        <p14:creationId xmlns:p14="http://schemas.microsoft.com/office/powerpoint/2010/main" val="2150775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28</a:t>
            </a:fld>
            <a:endParaRPr lang="en-US" dirty="0"/>
          </a:p>
        </p:txBody>
      </p:sp>
    </p:spTree>
    <p:extLst>
      <p:ext uri="{BB962C8B-B14F-4D97-AF65-F5344CB8AC3E}">
        <p14:creationId xmlns:p14="http://schemas.microsoft.com/office/powerpoint/2010/main" val="1740729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29</a:t>
            </a:fld>
            <a:endParaRPr lang="en-US" dirty="0"/>
          </a:p>
        </p:txBody>
      </p:sp>
    </p:spTree>
    <p:extLst>
      <p:ext uri="{BB962C8B-B14F-4D97-AF65-F5344CB8AC3E}">
        <p14:creationId xmlns:p14="http://schemas.microsoft.com/office/powerpoint/2010/main" val="273372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3</a:t>
            </a:fld>
            <a:endParaRPr lang="en-US" dirty="0"/>
          </a:p>
        </p:txBody>
      </p:sp>
    </p:spTree>
    <p:extLst>
      <p:ext uri="{BB962C8B-B14F-4D97-AF65-F5344CB8AC3E}">
        <p14:creationId xmlns:p14="http://schemas.microsoft.com/office/powerpoint/2010/main" val="2844207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30</a:t>
            </a:fld>
            <a:endParaRPr lang="en-US" dirty="0"/>
          </a:p>
        </p:txBody>
      </p:sp>
    </p:spTree>
    <p:extLst>
      <p:ext uri="{BB962C8B-B14F-4D97-AF65-F5344CB8AC3E}">
        <p14:creationId xmlns:p14="http://schemas.microsoft.com/office/powerpoint/2010/main" val="1416955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31</a:t>
            </a:fld>
            <a:endParaRPr lang="en-US" dirty="0"/>
          </a:p>
        </p:txBody>
      </p:sp>
    </p:spTree>
    <p:extLst>
      <p:ext uri="{BB962C8B-B14F-4D97-AF65-F5344CB8AC3E}">
        <p14:creationId xmlns:p14="http://schemas.microsoft.com/office/powerpoint/2010/main" val="772400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D079D-0342-4256-9BB8-394A2D5F31B5}" type="slidenum">
              <a:rPr lang="en-US"/>
              <a:pPr/>
              <a:t>32</a:t>
            </a:fld>
            <a:endParaRPr lang="en-US" dirty="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33038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33</a:t>
            </a:fld>
            <a:endParaRPr lang="en-US" dirty="0"/>
          </a:p>
        </p:txBody>
      </p:sp>
    </p:spTree>
    <p:extLst>
      <p:ext uri="{BB962C8B-B14F-4D97-AF65-F5344CB8AC3E}">
        <p14:creationId xmlns:p14="http://schemas.microsoft.com/office/powerpoint/2010/main" val="1641378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4</a:t>
            </a:fld>
            <a:endParaRPr lang="en-US" dirty="0"/>
          </a:p>
        </p:txBody>
      </p:sp>
    </p:spTree>
    <p:extLst>
      <p:ext uri="{BB962C8B-B14F-4D97-AF65-F5344CB8AC3E}">
        <p14:creationId xmlns:p14="http://schemas.microsoft.com/office/powerpoint/2010/main" val="2040966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793AB7-F181-4630-B49A-01E690B436CD}" type="slidenum">
              <a:rPr lang="en-US" smtClean="0"/>
              <a:pPr/>
              <a:t>5</a:t>
            </a:fld>
            <a:endParaRPr lang="en-US" dirty="0"/>
          </a:p>
        </p:txBody>
      </p:sp>
    </p:spTree>
    <p:extLst>
      <p:ext uri="{BB962C8B-B14F-4D97-AF65-F5344CB8AC3E}">
        <p14:creationId xmlns:p14="http://schemas.microsoft.com/office/powerpoint/2010/main" val="3762561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6</a:t>
            </a:fld>
            <a:endParaRPr lang="en-US" dirty="0"/>
          </a:p>
        </p:txBody>
      </p:sp>
    </p:spTree>
    <p:extLst>
      <p:ext uri="{BB962C8B-B14F-4D97-AF65-F5344CB8AC3E}">
        <p14:creationId xmlns:p14="http://schemas.microsoft.com/office/powerpoint/2010/main" val="1340167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7</a:t>
            </a:fld>
            <a:endParaRPr lang="en-US" dirty="0"/>
          </a:p>
        </p:txBody>
      </p:sp>
    </p:spTree>
    <p:extLst>
      <p:ext uri="{BB962C8B-B14F-4D97-AF65-F5344CB8AC3E}">
        <p14:creationId xmlns:p14="http://schemas.microsoft.com/office/powerpoint/2010/main" val="236369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8</a:t>
            </a:fld>
            <a:endParaRPr lang="en-US" dirty="0"/>
          </a:p>
        </p:txBody>
      </p:sp>
    </p:spTree>
    <p:extLst>
      <p:ext uri="{BB962C8B-B14F-4D97-AF65-F5344CB8AC3E}">
        <p14:creationId xmlns:p14="http://schemas.microsoft.com/office/powerpoint/2010/main" val="74477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3F3CF8-910D-4D07-B5FF-35E5BB7CA68A}" type="slidenum">
              <a:rPr lang="en-US" smtClean="0"/>
              <a:pPr/>
              <a:t>9</a:t>
            </a:fld>
            <a:endParaRPr lang="en-US" dirty="0"/>
          </a:p>
        </p:txBody>
      </p:sp>
    </p:spTree>
    <p:extLst>
      <p:ext uri="{BB962C8B-B14F-4D97-AF65-F5344CB8AC3E}">
        <p14:creationId xmlns:p14="http://schemas.microsoft.com/office/powerpoint/2010/main" val="302424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4E50BA1-3ADE-455D-BD81-BDAF70A17100}" type="datetimeFigureOut">
              <a:rPr lang="en-US" smtClean="0"/>
              <a:pPr/>
              <a:t>5/15/2017</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7F212F0-BEDE-4F91-B52B-B291CB1EC69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50BA1-3ADE-455D-BD81-BDAF70A17100}" type="datetimeFigureOut">
              <a:rPr lang="en-US" smtClean="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F212F0-BEDE-4F91-B52B-B291CB1EC69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50BA1-3ADE-455D-BD81-BDAF70A17100}" type="datetimeFigureOut">
              <a:rPr lang="en-US" smtClean="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F212F0-BEDE-4F91-B52B-B291CB1EC69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50BA1-3ADE-455D-BD81-BDAF70A17100}" type="datetimeFigureOut">
              <a:rPr lang="en-US" smtClean="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F212F0-BEDE-4F91-B52B-B291CB1EC69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E50BA1-3ADE-455D-BD81-BDAF70A17100}" type="datetimeFigureOut">
              <a:rPr lang="en-US" smtClean="0"/>
              <a:pPr/>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F212F0-BEDE-4F91-B52B-B291CB1EC69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E50BA1-3ADE-455D-BD81-BDAF70A17100}" type="datetimeFigureOut">
              <a:rPr lang="en-US" smtClean="0"/>
              <a:pPr/>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F212F0-BEDE-4F91-B52B-B291CB1EC69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4E50BA1-3ADE-455D-BD81-BDAF70A17100}" type="datetimeFigureOut">
              <a:rPr lang="en-US" smtClean="0"/>
              <a:pPr/>
              <a:t>5/15/2017</a:t>
            </a:fld>
            <a:endParaRPr lang="en-US" dirty="0"/>
          </a:p>
        </p:txBody>
      </p:sp>
      <p:sp>
        <p:nvSpPr>
          <p:cNvPr id="27" name="Slide Number Placeholder 26"/>
          <p:cNvSpPr>
            <a:spLocks noGrp="1"/>
          </p:cNvSpPr>
          <p:nvPr>
            <p:ph type="sldNum" sz="quarter" idx="11"/>
          </p:nvPr>
        </p:nvSpPr>
        <p:spPr/>
        <p:txBody>
          <a:bodyPr rtlCol="0"/>
          <a:lstStyle/>
          <a:p>
            <a:fld id="{67F212F0-BEDE-4F91-B52B-B291CB1EC691}"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4E50BA1-3ADE-455D-BD81-BDAF70A17100}" type="datetimeFigureOut">
              <a:rPr lang="en-US" smtClean="0"/>
              <a:pPr/>
              <a:t>5/15/2017</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67F212F0-BEDE-4F91-B52B-B291CB1EC69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50BA1-3ADE-455D-BD81-BDAF70A17100}" type="datetimeFigureOut">
              <a:rPr lang="en-US" smtClean="0"/>
              <a:pPr/>
              <a:t>5/15/2017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F212F0-BEDE-4F91-B52B-B291CB1EC69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E50BA1-3ADE-455D-BD81-BDAF70A17100}" type="datetimeFigureOut">
              <a:rPr lang="en-US" smtClean="0"/>
              <a:pPr/>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F212F0-BEDE-4F91-B52B-B291CB1EC69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E50BA1-3ADE-455D-BD81-BDAF70A17100}" type="datetimeFigureOut">
              <a:rPr lang="en-US" smtClean="0"/>
              <a:pPr/>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F212F0-BEDE-4F91-B52B-B291CB1EC69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4E50BA1-3ADE-455D-BD81-BDAF70A17100}" type="datetimeFigureOut">
              <a:rPr lang="en-US" smtClean="0"/>
              <a:pPr/>
              <a:t>5/15/2017</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7F212F0-BEDE-4F91-B52B-B291CB1EC69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robdanin.com/" TargetMode="External"/><Relationship Id="rId4" Type="http://schemas.openxmlformats.org/officeDocument/2006/relationships/hyperlink" Target="http://robdanin.wix.com/elfellow"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robdanin.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robdanin.wix.com/elfellow"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www.robdanin.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EFL Teaching and Assessment</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895600" y="2209800"/>
            <a:ext cx="3409950" cy="2857500"/>
          </a:xfrm>
          <a:prstGeom prst="rect">
            <a:avLst/>
          </a:prstGeom>
          <a:noFill/>
          <a:ln w="9525">
            <a:noFill/>
            <a:miter lim="800000"/>
            <a:headEnd/>
            <a:tailEnd/>
          </a:ln>
        </p:spPr>
      </p:pic>
      <p:sp>
        <p:nvSpPr>
          <p:cNvPr id="5" name="Rectangle 4"/>
          <p:cNvSpPr/>
          <p:nvPr/>
        </p:nvSpPr>
        <p:spPr>
          <a:xfrm>
            <a:off x="3581400" y="5257800"/>
            <a:ext cx="4572000" cy="923330"/>
          </a:xfrm>
          <a:prstGeom prst="rect">
            <a:avLst/>
          </a:prstGeom>
        </p:spPr>
        <p:txBody>
          <a:bodyPr>
            <a:spAutoFit/>
          </a:bodyPr>
          <a:lstStyle/>
          <a:p>
            <a:pPr algn="ctr"/>
            <a:r>
              <a:rPr lang="en-US" b="1" dirty="0" smtClean="0"/>
              <a:t>Dr. Rob Danin</a:t>
            </a:r>
          </a:p>
          <a:p>
            <a:pPr algn="ctr"/>
            <a:r>
              <a:rPr lang="en-US" b="1" smtClean="0"/>
              <a:t>English </a:t>
            </a:r>
            <a:r>
              <a:rPr lang="en-US" b="1" dirty="0" smtClean="0"/>
              <a:t>Language Specialist</a:t>
            </a:r>
            <a:r>
              <a:rPr lang="en-US" b="1" dirty="0" smtClean="0">
                <a:hlinkClick r:id="rId4"/>
              </a:rPr>
              <a:t/>
            </a:r>
            <a:br>
              <a:rPr lang="en-US" b="1" dirty="0" smtClean="0">
                <a:hlinkClick r:id="rId4"/>
              </a:rPr>
            </a:br>
            <a:r>
              <a:rPr lang="en-US" b="1" dirty="0" smtClean="0">
                <a:hlinkClick r:id="rId5"/>
              </a:rPr>
              <a:t>www.robdanin.com</a:t>
            </a:r>
            <a:r>
              <a:rPr lang="en-US" b="1"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762000"/>
          </a:xfrm>
        </p:spPr>
        <p:txBody>
          <a:bodyPr>
            <a:normAutofit/>
          </a:bodyPr>
          <a:lstStyle/>
          <a:p>
            <a:pPr algn="ctr"/>
            <a:r>
              <a:rPr lang="en-US" sz="3200" dirty="0" smtClean="0"/>
              <a:t>Authentic Assessments </a:t>
            </a:r>
            <a:endParaRPr lang="en-US" sz="3200" dirty="0"/>
          </a:p>
        </p:txBody>
      </p:sp>
      <p:sp>
        <p:nvSpPr>
          <p:cNvPr id="3" name="Content Placeholder 2"/>
          <p:cNvSpPr>
            <a:spLocks noGrp="1"/>
          </p:cNvSpPr>
          <p:nvPr>
            <p:ph idx="1"/>
          </p:nvPr>
        </p:nvSpPr>
        <p:spPr>
          <a:xfrm>
            <a:off x="0" y="1447800"/>
            <a:ext cx="9144000" cy="5410200"/>
          </a:xfrm>
        </p:spPr>
        <p:txBody>
          <a:bodyPr>
            <a:normAutofit fontScale="85000" lnSpcReduction="10000"/>
          </a:bodyPr>
          <a:lstStyle/>
          <a:p>
            <a:pPr>
              <a:buNone/>
            </a:pPr>
            <a:r>
              <a:rPr lang="en-US" dirty="0" smtClean="0"/>
              <a:t>   </a:t>
            </a:r>
            <a:r>
              <a:rPr lang="en-US" sz="2600" i="1" dirty="0" smtClean="0"/>
              <a:t>Assesses the student abilities by measuring how well students perform under </a:t>
            </a:r>
            <a:r>
              <a:rPr lang="en-US" sz="2600" b="1" i="1" dirty="0" smtClean="0"/>
              <a:t>“real-world” </a:t>
            </a:r>
            <a:r>
              <a:rPr lang="en-US" sz="2600" i="1" dirty="0" smtClean="0"/>
              <a:t>learning environments.  It is likely that some </a:t>
            </a:r>
            <a:r>
              <a:rPr lang="en-US" sz="2600" i="1" u="sng" dirty="0" smtClean="0"/>
              <a:t>mix of </a:t>
            </a:r>
            <a:r>
              <a:rPr lang="en-US" sz="2600" b="1" i="1" u="sng" dirty="0" smtClean="0"/>
              <a:t>“traditional” </a:t>
            </a:r>
            <a:r>
              <a:rPr lang="en-US" sz="2600" i="1" u="sng" dirty="0" smtClean="0"/>
              <a:t>and</a:t>
            </a:r>
            <a:r>
              <a:rPr lang="en-US" sz="2600" b="1" i="1" u="sng" dirty="0" smtClean="0"/>
              <a:t> “authentic” </a:t>
            </a:r>
            <a:r>
              <a:rPr lang="en-US" sz="2600" i="1" u="sng" dirty="0" smtClean="0"/>
              <a:t>testing </a:t>
            </a:r>
            <a:r>
              <a:rPr lang="en-US" sz="2600" i="1" dirty="0" smtClean="0"/>
              <a:t>will best meet the teacher’s needs in determining student achievement.</a:t>
            </a:r>
          </a:p>
          <a:p>
            <a:r>
              <a:rPr lang="en-US" dirty="0" smtClean="0"/>
              <a:t>Anecdotal records (e.g., student observation)</a:t>
            </a:r>
          </a:p>
          <a:p>
            <a:r>
              <a:rPr lang="en-US" dirty="0" smtClean="0"/>
              <a:t>Inventories (needs assessment, checklist, survey, etc.)</a:t>
            </a:r>
          </a:p>
          <a:p>
            <a:r>
              <a:rPr lang="en-US" dirty="0" smtClean="0"/>
              <a:t>Learning logs and journals (reflective)</a:t>
            </a:r>
          </a:p>
          <a:p>
            <a:pPr lvl="1"/>
            <a:r>
              <a:rPr lang="en-US" dirty="0" smtClean="0">
                <a:solidFill>
                  <a:schemeClr val="tx1"/>
                </a:solidFill>
              </a:rPr>
              <a:t>written entries in which students reflect on </a:t>
            </a:r>
            <a:r>
              <a:rPr lang="en-US" b="1" dirty="0" smtClean="0">
                <a:solidFill>
                  <a:schemeClr val="tx1"/>
                </a:solidFill>
              </a:rPr>
              <a:t>what they have learned </a:t>
            </a:r>
            <a:r>
              <a:rPr lang="en-US" dirty="0" smtClean="0">
                <a:solidFill>
                  <a:schemeClr val="tx1"/>
                </a:solidFill>
              </a:rPr>
              <a:t>and </a:t>
            </a:r>
            <a:r>
              <a:rPr lang="en-US" b="1" dirty="0" smtClean="0">
                <a:solidFill>
                  <a:schemeClr val="tx1"/>
                </a:solidFill>
              </a:rPr>
              <a:t>how they have learned it</a:t>
            </a:r>
          </a:p>
          <a:p>
            <a:r>
              <a:rPr lang="en-US" dirty="0" smtClean="0"/>
              <a:t>Portfolios (e.g., collection of student’s original work)</a:t>
            </a:r>
          </a:p>
          <a:p>
            <a:r>
              <a:rPr lang="en-US" dirty="0" smtClean="0"/>
              <a:t>Performance-based (activity that can be created or performed, such as science experiment, art and music/dance)</a:t>
            </a:r>
          </a:p>
          <a:p>
            <a:r>
              <a:rPr lang="en-US" dirty="0" smtClean="0"/>
              <a:t>Use of realia (real life objects): cooking utensils , tools, clothing, items from work and nature, etc.</a:t>
            </a:r>
          </a:p>
          <a:p>
            <a:r>
              <a:rPr lang="en-US" dirty="0" smtClean="0"/>
              <a:t>Other:</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a:bodyPr>
          <a:lstStyle/>
          <a:p>
            <a:pPr algn="ctr"/>
            <a:r>
              <a:rPr lang="en-US" sz="3200" dirty="0" smtClean="0"/>
              <a:t>Reflective Practices: Self-Regulation</a:t>
            </a:r>
            <a:endParaRPr lang="en-US" sz="3200" dirty="0"/>
          </a:p>
        </p:txBody>
      </p:sp>
      <p:sp>
        <p:nvSpPr>
          <p:cNvPr id="3" name="Content Placeholder 2"/>
          <p:cNvSpPr>
            <a:spLocks noGrp="1"/>
          </p:cNvSpPr>
          <p:nvPr>
            <p:ph idx="1"/>
          </p:nvPr>
        </p:nvSpPr>
        <p:spPr>
          <a:xfrm>
            <a:off x="0" y="1295400"/>
            <a:ext cx="9144000" cy="5562600"/>
          </a:xfrm>
        </p:spPr>
        <p:txBody>
          <a:bodyPr/>
          <a:lstStyle/>
          <a:p>
            <a:r>
              <a:rPr lang="en-US" dirty="0" smtClean="0"/>
              <a:t>The ability for </a:t>
            </a:r>
            <a:r>
              <a:rPr lang="en-US" b="1" dirty="0" smtClean="0"/>
              <a:t>both teacher and student </a:t>
            </a:r>
            <a:r>
              <a:rPr lang="en-US" dirty="0" smtClean="0"/>
              <a:t>to question and explore their own practice of teaching and learning (Underhill, 2001).</a:t>
            </a:r>
          </a:p>
          <a:p>
            <a:pPr lvl="1"/>
            <a:r>
              <a:rPr lang="en-US" dirty="0" smtClean="0">
                <a:solidFill>
                  <a:schemeClr val="tx1"/>
                </a:solidFill>
              </a:rPr>
              <a:t>The </a:t>
            </a:r>
            <a:r>
              <a:rPr lang="en-US" b="1" dirty="0" smtClean="0">
                <a:solidFill>
                  <a:schemeClr val="tx1"/>
                </a:solidFill>
              </a:rPr>
              <a:t>teacher/student </a:t>
            </a:r>
            <a:r>
              <a:rPr lang="en-US" dirty="0" smtClean="0">
                <a:solidFill>
                  <a:schemeClr val="tx1"/>
                </a:solidFill>
              </a:rPr>
              <a:t>learns about their  own teaching/learning to better understand how to improve</a:t>
            </a:r>
          </a:p>
          <a:p>
            <a:pPr lvl="2"/>
            <a:r>
              <a:rPr lang="en-US" dirty="0" smtClean="0">
                <a:solidFill>
                  <a:schemeClr val="tx1"/>
                </a:solidFill>
              </a:rPr>
              <a:t>rubrics and self-assessments are effective measurement tools</a:t>
            </a:r>
          </a:p>
          <a:p>
            <a:pPr lvl="1"/>
            <a:r>
              <a:rPr lang="en-US" dirty="0" smtClean="0">
                <a:solidFill>
                  <a:schemeClr val="tx1"/>
                </a:solidFill>
              </a:rPr>
              <a:t>Through self-analysis of one’s own work greater retention of learned concepts takes place</a:t>
            </a:r>
          </a:p>
          <a:p>
            <a:pPr lvl="2"/>
            <a:r>
              <a:rPr lang="en-US" b="1" dirty="0" smtClean="0">
                <a:solidFill>
                  <a:schemeClr val="tx1"/>
                </a:solidFill>
              </a:rPr>
              <a:t>meta-cognition</a:t>
            </a:r>
            <a:r>
              <a:rPr lang="en-US" dirty="0" smtClean="0">
                <a:solidFill>
                  <a:schemeClr val="tx1"/>
                </a:solidFill>
              </a:rPr>
              <a:t>: thinking about thinking</a:t>
            </a:r>
          </a:p>
          <a:p>
            <a:pPr lvl="1"/>
            <a:r>
              <a:rPr lang="en-US" dirty="0" smtClean="0">
                <a:solidFill>
                  <a:schemeClr val="tx1"/>
                </a:solidFill>
              </a:rPr>
              <a:t>Teachers and students can then set individual  goals that focus on areas in need of improvement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685800"/>
          </a:xfrm>
        </p:spPr>
        <p:txBody>
          <a:bodyPr>
            <a:normAutofit/>
          </a:bodyPr>
          <a:lstStyle/>
          <a:p>
            <a:pPr algn="ctr"/>
            <a:r>
              <a:rPr lang="en-US" sz="3200" b="1" dirty="0" smtClean="0"/>
              <a:t>The Reflective Teacher: Self-Assessment</a:t>
            </a:r>
            <a:endParaRPr lang="en-US" sz="3200" b="1"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0" y="1066800"/>
            <a:ext cx="9144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1143000"/>
          </a:xfrm>
        </p:spPr>
        <p:txBody>
          <a:bodyPr>
            <a:normAutofit fontScale="90000"/>
          </a:bodyPr>
          <a:lstStyle/>
          <a:p>
            <a:r>
              <a:rPr lang="en-US" sz="3600" dirty="0" smtClean="0"/>
              <a:t>     </a:t>
            </a:r>
            <a:r>
              <a:rPr lang="en-US" sz="3600" b="1" dirty="0" smtClean="0"/>
              <a:t>Self-Assessment</a:t>
            </a:r>
            <a:r>
              <a:rPr lang="en-US" sz="3600" dirty="0" smtClean="0"/>
              <a:t> Sample: Student-Friendly</a:t>
            </a:r>
            <a:r>
              <a:rPr lang="en-US" sz="3200" dirty="0" smtClean="0"/>
              <a:t/>
            </a:r>
            <a:br>
              <a:rPr lang="en-US" sz="3200" dirty="0" smtClean="0"/>
            </a:br>
            <a:r>
              <a:rPr lang="en-US" sz="3200" dirty="0" smtClean="0"/>
              <a:t> </a:t>
            </a:r>
            <a:r>
              <a:rPr lang="en-US" sz="2700" b="1" dirty="0" smtClean="0"/>
              <a:t>Student(St)/Teacher(T) checklist with follow-up conference</a:t>
            </a:r>
            <a:endParaRPr lang="en-US" sz="2700" b="1" dirty="0"/>
          </a:p>
        </p:txBody>
      </p:sp>
      <p:pic>
        <p:nvPicPr>
          <p:cNvPr id="8194" name="Picture 2"/>
          <p:cNvPicPr>
            <a:picLocks noGrp="1" noChangeAspect="1" noChangeArrowheads="1"/>
          </p:cNvPicPr>
          <p:nvPr>
            <p:ph idx="1"/>
          </p:nvPr>
        </p:nvPicPr>
        <p:blipFill>
          <a:blip r:embed="rId3" cstate="print"/>
          <a:srcRect/>
          <a:stretch>
            <a:fillRect/>
          </a:stretch>
        </p:blipFill>
        <p:spPr bwMode="auto">
          <a:xfrm>
            <a:off x="0" y="1600201"/>
            <a:ext cx="91440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1066800"/>
          </a:xfrm>
        </p:spPr>
        <p:txBody>
          <a:bodyPr>
            <a:normAutofit/>
          </a:bodyPr>
          <a:lstStyle/>
          <a:p>
            <a:pPr algn="ctr"/>
            <a:r>
              <a:rPr lang="en-US" sz="3200" b="1" dirty="0" smtClean="0"/>
              <a:t>Self-Assessment Sample: </a:t>
            </a:r>
            <a:br>
              <a:rPr lang="en-US" sz="3200" b="1" dirty="0" smtClean="0"/>
            </a:br>
            <a:r>
              <a:rPr lang="en-US" sz="3200" b="1" dirty="0" smtClean="0"/>
              <a:t>Student-Friendly </a:t>
            </a:r>
            <a:r>
              <a:rPr lang="en-US" sz="2800" b="1" dirty="0" smtClean="0"/>
              <a:t>(cont.)</a:t>
            </a:r>
            <a:endParaRPr lang="en-US" sz="2800" b="1"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0" y="1752600"/>
            <a:ext cx="91440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fontScale="90000"/>
          </a:bodyPr>
          <a:lstStyle/>
          <a:p>
            <a:r>
              <a:rPr lang="en-US" sz="3600" b="1" dirty="0" smtClean="0"/>
              <a:t>                  Peer Observations</a:t>
            </a:r>
            <a:r>
              <a:rPr lang="en-US" sz="3200" b="1" dirty="0" smtClean="0"/>
              <a:t/>
            </a:r>
            <a:br>
              <a:rPr lang="en-US" sz="3200" b="1" dirty="0" smtClean="0"/>
            </a:br>
            <a:r>
              <a:rPr lang="en-US" sz="3200" dirty="0" smtClean="0"/>
              <a:t> </a:t>
            </a:r>
            <a:r>
              <a:rPr lang="en-US" sz="2700" dirty="0" smtClean="0"/>
              <a:t>Peer assessments involve students in the evaluation of   </a:t>
            </a:r>
            <a:br>
              <a:rPr lang="en-US" sz="2700" dirty="0" smtClean="0"/>
            </a:br>
            <a:r>
              <a:rPr lang="en-US" sz="2700" dirty="0" smtClean="0"/>
              <a:t> each other's work according to a set of criteria. </a:t>
            </a:r>
            <a:endParaRPr lang="en-US" sz="2700" dirty="0"/>
          </a:p>
        </p:txBody>
      </p:sp>
      <p:pic>
        <p:nvPicPr>
          <p:cNvPr id="9219" name="Picture 3"/>
          <p:cNvPicPr>
            <a:picLocks noGrp="1" noChangeAspect="1" noChangeArrowheads="1"/>
          </p:cNvPicPr>
          <p:nvPr>
            <p:ph idx="1"/>
          </p:nvPr>
        </p:nvPicPr>
        <p:blipFill>
          <a:blip r:embed="rId3" cstate="print"/>
          <a:srcRect/>
          <a:stretch>
            <a:fillRect/>
          </a:stretch>
        </p:blipFill>
        <p:spPr bwMode="auto">
          <a:xfrm>
            <a:off x="457200" y="2249488"/>
            <a:ext cx="7848600"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66800"/>
          </a:xfrm>
        </p:spPr>
        <p:txBody>
          <a:bodyPr>
            <a:normAutofit/>
          </a:bodyPr>
          <a:lstStyle/>
          <a:p>
            <a:pPr algn="ctr"/>
            <a:r>
              <a:rPr lang="en-US" sz="3200" b="1" dirty="0" smtClean="0"/>
              <a:t>Reality Check</a:t>
            </a:r>
            <a:endParaRPr lang="en-US" sz="3200" dirty="0"/>
          </a:p>
        </p:txBody>
      </p:sp>
      <p:sp>
        <p:nvSpPr>
          <p:cNvPr id="3" name="Content Placeholder 2"/>
          <p:cNvSpPr>
            <a:spLocks noGrp="1"/>
          </p:cNvSpPr>
          <p:nvPr>
            <p:ph idx="1"/>
          </p:nvPr>
        </p:nvSpPr>
        <p:spPr>
          <a:xfrm>
            <a:off x="0" y="1752600"/>
            <a:ext cx="9144000" cy="5105400"/>
          </a:xfrm>
        </p:spPr>
        <p:txBody>
          <a:bodyPr/>
          <a:lstStyle/>
          <a:p>
            <a:r>
              <a:rPr lang="en-US" dirty="0" smtClean="0"/>
              <a:t>Is the use of authentic assessments…</a:t>
            </a:r>
          </a:p>
          <a:p>
            <a:pPr>
              <a:buNone/>
            </a:pPr>
            <a:endParaRPr lang="en-US" dirty="0" smtClean="0"/>
          </a:p>
          <a:p>
            <a:pPr lvl="1"/>
            <a:r>
              <a:rPr lang="en-US" dirty="0" smtClean="0"/>
              <a:t>something you see the value in (as a teacher and/or teacher trainer)?</a:t>
            </a:r>
          </a:p>
          <a:p>
            <a:pPr lvl="2"/>
            <a:r>
              <a:rPr lang="en-US" dirty="0" smtClean="0"/>
              <a:t>Why or why not (e.g., teaching style, cultural hindrance)?</a:t>
            </a:r>
          </a:p>
          <a:p>
            <a:pPr lvl="2"/>
            <a:r>
              <a:rPr lang="en-US" dirty="0" smtClean="0"/>
              <a:t>If yes, what is one way you could implement this assessment?</a:t>
            </a:r>
          </a:p>
          <a:p>
            <a:pPr lvl="1">
              <a:buNone/>
            </a:pPr>
            <a:endParaRPr lang="en-US" dirty="0" smtClean="0">
              <a:solidFill>
                <a:srgbClr val="C00000"/>
              </a:solidFill>
            </a:endParaRPr>
          </a:p>
          <a:p>
            <a:pPr lvl="1"/>
            <a:r>
              <a:rPr lang="en-US" dirty="0" smtClean="0"/>
              <a:t>able to be utilized in the current educational environment?</a:t>
            </a:r>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fontScale="90000"/>
          </a:bodyPr>
          <a:lstStyle/>
          <a:p>
            <a:pPr algn="ctr"/>
            <a:r>
              <a:rPr lang="en-US" dirty="0" smtClean="0"/>
              <a:t> </a:t>
            </a:r>
            <a:r>
              <a:rPr lang="en-US" sz="3600" b="1" dirty="0" smtClean="0"/>
              <a:t>ENGLISH LEARNER ORAL ASSESSMENT</a:t>
            </a:r>
            <a:br>
              <a:rPr lang="en-US" sz="3600" b="1" dirty="0" smtClean="0"/>
            </a:br>
            <a:r>
              <a:rPr lang="en-US" sz="3600" b="1" dirty="0" smtClean="0"/>
              <a:t>-- EFL Proficiency Assessment --</a:t>
            </a:r>
            <a:endParaRPr lang="en-US" sz="3600" dirty="0"/>
          </a:p>
        </p:txBody>
      </p:sp>
      <p:sp>
        <p:nvSpPr>
          <p:cNvPr id="3" name="Content Placeholder 2"/>
          <p:cNvSpPr>
            <a:spLocks noGrp="1"/>
          </p:cNvSpPr>
          <p:nvPr>
            <p:ph idx="1"/>
          </p:nvPr>
        </p:nvSpPr>
        <p:spPr>
          <a:xfrm>
            <a:off x="457200" y="1981200"/>
            <a:ext cx="8229600" cy="4593336"/>
          </a:xfrm>
        </p:spPr>
        <p:txBody>
          <a:bodyPr>
            <a:normAutofit lnSpcReduction="10000"/>
          </a:bodyPr>
          <a:lstStyle/>
          <a:p>
            <a:r>
              <a:rPr lang="en-US" dirty="0" smtClean="0"/>
              <a:t>The Oral Assessment (OA) assesses a student’s oral/aural abilities in English. This includes the student’s listening comprehension of English sounds, sequence, intonation, vocabulary, and grammar, as well as the student’s ability to respond orally in those areas. Both aspects—listening comprehension and speaking—determine scoring.</a:t>
            </a:r>
          </a:p>
          <a:p>
            <a:pPr>
              <a:buNone/>
            </a:pPr>
            <a:endParaRPr lang="en-US" dirty="0" smtClean="0"/>
          </a:p>
          <a:p>
            <a:pPr algn="ctr">
              <a:buNone/>
            </a:pPr>
            <a:r>
              <a:rPr lang="en-US" sz="2000" b="1" i="1" dirty="0" smtClean="0"/>
              <a:t>For additional assessments please go to my website</a:t>
            </a:r>
          </a:p>
          <a:p>
            <a:pPr algn="ctr">
              <a:buNone/>
            </a:pPr>
            <a:r>
              <a:rPr lang="en-US" sz="2000" b="1" dirty="0" smtClean="0">
                <a:hlinkClick r:id="rId3"/>
              </a:rPr>
              <a:t>www.robdanin.com</a:t>
            </a:r>
            <a:r>
              <a:rPr lang="en-US" sz="2000" b="1" dirty="0" smtClean="0"/>
              <a:t> </a:t>
            </a: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85800"/>
          </a:xfrm>
        </p:spPr>
        <p:txBody>
          <a:bodyPr>
            <a:normAutofit fontScale="90000"/>
          </a:bodyPr>
          <a:lstStyle/>
          <a:p>
            <a:pPr algn="ctr"/>
            <a:r>
              <a:rPr lang="en-US" sz="3200" b="1" dirty="0" smtClean="0"/>
              <a:t>ENGLISH LEARNER ORAL ASSESSMENT: Protocol</a:t>
            </a:r>
            <a:endParaRPr lang="en-US" sz="3200"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0" y="1143000"/>
            <a:ext cx="9144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838200"/>
          </a:xfrm>
        </p:spPr>
        <p:txBody>
          <a:bodyPr>
            <a:normAutofit fontScale="90000"/>
          </a:bodyPr>
          <a:lstStyle/>
          <a:p>
            <a:pPr algn="ctr"/>
            <a:r>
              <a:rPr lang="en-US" sz="3200" b="1" dirty="0" smtClean="0"/>
              <a:t>ENGLISH LEARNER ORAL ASSESSMENT: Scoring</a:t>
            </a:r>
            <a:endParaRPr lang="en-US" sz="3200"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0" y="1143000"/>
            <a:ext cx="9144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685800"/>
          </a:xfrm>
        </p:spPr>
        <p:txBody>
          <a:bodyPr>
            <a:normAutofit/>
          </a:bodyPr>
          <a:lstStyle/>
          <a:p>
            <a:pPr algn="ctr"/>
            <a:r>
              <a:rPr lang="en-US" sz="3200" b="1" dirty="0" smtClean="0"/>
              <a:t>Tests vs. Assessments</a:t>
            </a:r>
            <a:endParaRPr lang="en-US" sz="3200" b="1" dirty="0"/>
          </a:p>
        </p:txBody>
      </p:sp>
      <p:sp>
        <p:nvSpPr>
          <p:cNvPr id="3" name="Content Placeholder 2"/>
          <p:cNvSpPr>
            <a:spLocks noGrp="1"/>
          </p:cNvSpPr>
          <p:nvPr>
            <p:ph idx="1"/>
          </p:nvPr>
        </p:nvSpPr>
        <p:spPr>
          <a:xfrm>
            <a:off x="0" y="1143000"/>
            <a:ext cx="9144000" cy="5715000"/>
          </a:xfrm>
        </p:spPr>
        <p:txBody>
          <a:bodyPr>
            <a:normAutofit/>
          </a:bodyPr>
          <a:lstStyle/>
          <a:p>
            <a:pPr lvl="0"/>
            <a:r>
              <a:rPr lang="en-US" b="1" dirty="0" smtClean="0"/>
              <a:t>Tests </a:t>
            </a:r>
          </a:p>
          <a:p>
            <a:pPr lvl="0">
              <a:buNone/>
            </a:pPr>
            <a:r>
              <a:rPr lang="en-US" sz="2400" i="1" dirty="0" smtClean="0"/>
              <a:t>    “Too many tests we give as a school/district/state/county </a:t>
            </a:r>
            <a:r>
              <a:rPr lang="en-US" sz="2400" i="1" u="sng" dirty="0" smtClean="0"/>
              <a:t>are not meant to assess,</a:t>
            </a:r>
            <a:r>
              <a:rPr lang="en-US" sz="2400" i="1" dirty="0" smtClean="0"/>
              <a:t> they are </a:t>
            </a:r>
            <a:r>
              <a:rPr lang="en-US" sz="2400" i="1" u="sng" dirty="0" smtClean="0"/>
              <a:t>meant to provide data and too often that data is useless to teachers because it comes too late or is too confusing or isn’t related to that course.”</a:t>
            </a:r>
            <a:r>
              <a:rPr lang="en-US" sz="2400" i="1" dirty="0" smtClean="0"/>
              <a:t> </a:t>
            </a:r>
            <a:r>
              <a:rPr lang="en-US" sz="2000" dirty="0" smtClean="0"/>
              <a:t>(Blog Posting)</a:t>
            </a:r>
            <a:endParaRPr lang="en-US" sz="2000" i="1" u="sng" dirty="0" smtClean="0"/>
          </a:p>
          <a:p>
            <a:pPr lvl="1"/>
            <a:r>
              <a:rPr lang="en-US" sz="2800" dirty="0" smtClean="0"/>
              <a:t>Such as…</a:t>
            </a:r>
          </a:p>
          <a:p>
            <a:pPr lvl="0"/>
            <a:r>
              <a:rPr lang="en-US" b="1" dirty="0" smtClean="0"/>
              <a:t>Assessments </a:t>
            </a:r>
          </a:p>
          <a:p>
            <a:pPr lvl="0">
              <a:buNone/>
            </a:pPr>
            <a:r>
              <a:rPr lang="en-US" sz="2400" i="1" dirty="0" smtClean="0"/>
              <a:t>    “Assessment goes beyond the test. Yes, </a:t>
            </a:r>
            <a:r>
              <a:rPr lang="en-US" sz="2400" i="1" u="sng" dirty="0" smtClean="0"/>
              <a:t>testing is one way to assess</a:t>
            </a:r>
            <a:r>
              <a:rPr lang="en-US" sz="2400" i="1" dirty="0" smtClean="0"/>
              <a:t>, but only if the results of the test make sense and are given back in time to do something with. </a:t>
            </a:r>
            <a:r>
              <a:rPr lang="en-US" sz="2400" b="1" i="1" dirty="0" smtClean="0"/>
              <a:t>Assessments are</a:t>
            </a:r>
            <a:r>
              <a:rPr lang="en-US" sz="2400" i="1" dirty="0" smtClean="0"/>
              <a:t> </a:t>
            </a:r>
            <a:r>
              <a:rPr lang="en-US" sz="2400" b="1" i="1" dirty="0" smtClean="0"/>
              <a:t>the tools I use to see whether or not my students have mastered the skill at hand and the tools I use to adjust my teaching accordingly.” </a:t>
            </a:r>
            <a:r>
              <a:rPr lang="en-US" sz="2000" dirty="0" smtClean="0"/>
              <a:t>(Blog Posting)</a:t>
            </a:r>
            <a:endParaRPr lang="en-US" sz="2000" i="1" dirty="0" smtClean="0"/>
          </a:p>
          <a:p>
            <a:pPr lvl="1"/>
            <a:r>
              <a:rPr lang="en-US" sz="2800" dirty="0" smtClean="0"/>
              <a:t>Such as…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762000"/>
          </a:xfrm>
        </p:spPr>
        <p:txBody>
          <a:bodyPr>
            <a:normAutofit/>
          </a:bodyPr>
          <a:lstStyle/>
          <a:p>
            <a:pPr algn="ctr"/>
            <a:r>
              <a:rPr lang="en-US" sz="3200" dirty="0" smtClean="0"/>
              <a:t>Home Language Surveys (HLS)</a:t>
            </a:r>
            <a:endParaRPr lang="en-US" sz="3200" dirty="0"/>
          </a:p>
        </p:txBody>
      </p:sp>
      <p:sp>
        <p:nvSpPr>
          <p:cNvPr id="3" name="Content Placeholder 2"/>
          <p:cNvSpPr>
            <a:spLocks noGrp="1"/>
          </p:cNvSpPr>
          <p:nvPr>
            <p:ph idx="1"/>
          </p:nvPr>
        </p:nvSpPr>
        <p:spPr>
          <a:xfrm>
            <a:off x="0" y="1219200"/>
            <a:ext cx="9144000" cy="5638800"/>
          </a:xfrm>
        </p:spPr>
        <p:txBody>
          <a:bodyPr>
            <a:normAutofit lnSpcReduction="10000"/>
          </a:bodyPr>
          <a:lstStyle/>
          <a:p>
            <a:r>
              <a:rPr lang="en-US" dirty="0" smtClean="0"/>
              <a:t>HLS can be a important part of the </a:t>
            </a:r>
            <a:r>
              <a:rPr lang="en-US" u="sng" dirty="0" smtClean="0"/>
              <a:t>battery of assessments </a:t>
            </a:r>
            <a:r>
              <a:rPr lang="en-US" dirty="0" smtClean="0"/>
              <a:t>in helping to determine the level of English proficiency and corresponding placement in EFL) programs for ELLs (Bailey and Kelly, 2010).</a:t>
            </a:r>
          </a:p>
          <a:p>
            <a:r>
              <a:rPr lang="en-US" dirty="0" smtClean="0"/>
              <a:t>This protocol is generally considered an initial step in the identification of students needing support services in learning English.</a:t>
            </a:r>
          </a:p>
          <a:p>
            <a:r>
              <a:rPr lang="en-US" dirty="0" smtClean="0"/>
              <a:t>The HLS can serve as an important first step towards an accurate portrayal of those needing EFL support services (Goldenberg and Quach, 2010).</a:t>
            </a:r>
          </a:p>
          <a:p>
            <a:pPr lvl="1"/>
            <a:r>
              <a:rPr lang="en-US" dirty="0" smtClean="0">
                <a:solidFill>
                  <a:schemeClr val="tx1"/>
                </a:solidFill>
              </a:rPr>
              <a:t>For many schools, the HLS is the only source of information used to determine the EFL needs of the ELL student.</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685800"/>
          </a:xfrm>
        </p:spPr>
        <p:txBody>
          <a:bodyPr>
            <a:normAutofit/>
          </a:bodyPr>
          <a:lstStyle/>
          <a:p>
            <a:pPr algn="ctr"/>
            <a:r>
              <a:rPr lang="en-US" sz="3200" dirty="0" smtClean="0"/>
              <a:t>Home Language Surveys (HLS)</a:t>
            </a:r>
            <a:endParaRPr lang="en-US" sz="3200" dirty="0"/>
          </a:p>
        </p:txBody>
      </p:sp>
      <p:sp>
        <p:nvSpPr>
          <p:cNvPr id="3" name="Content Placeholder 2"/>
          <p:cNvSpPr>
            <a:spLocks noGrp="1"/>
          </p:cNvSpPr>
          <p:nvPr>
            <p:ph idx="1"/>
          </p:nvPr>
        </p:nvSpPr>
        <p:spPr>
          <a:xfrm>
            <a:off x="0" y="1219200"/>
            <a:ext cx="9144000" cy="5638800"/>
          </a:xfrm>
        </p:spPr>
        <p:txBody>
          <a:bodyPr/>
          <a:lstStyle/>
          <a:p>
            <a:pPr>
              <a:buNone/>
            </a:pPr>
            <a:r>
              <a:rPr lang="en-US" b="1" dirty="0" smtClean="0"/>
              <a:t>Word of caution…</a:t>
            </a:r>
          </a:p>
          <a:p>
            <a:r>
              <a:rPr lang="en-US" dirty="0" smtClean="0"/>
              <a:t>Some HLS may have too few items to be meaningful for decision-making purposes.</a:t>
            </a:r>
          </a:p>
          <a:p>
            <a:r>
              <a:rPr lang="en-US" dirty="0" smtClean="0"/>
              <a:t>Researchers have raised a concern regarding the lack of valid results generated by the current use of HLS (Bailey and Kelly, 2010; Zehr, 2010). </a:t>
            </a:r>
          </a:p>
          <a:p>
            <a:pPr lvl="1"/>
            <a:r>
              <a:rPr lang="en-US" dirty="0" smtClean="0">
                <a:solidFill>
                  <a:schemeClr val="tx1"/>
                </a:solidFill>
              </a:rPr>
              <a:t>Therefore, the ELL student can very well be under or over identified  for proper EFL services.</a:t>
            </a:r>
          </a:p>
          <a:p>
            <a:r>
              <a:rPr lang="en-US" dirty="0" smtClean="0"/>
              <a:t>This survey can and should be used as part of a set of </a:t>
            </a:r>
            <a:r>
              <a:rPr lang="en-US" u="sng" dirty="0" smtClean="0"/>
              <a:t>multiple criteria </a:t>
            </a:r>
            <a:r>
              <a:rPr lang="en-US" dirty="0" smtClean="0"/>
              <a:t>in diagnosing and rating ELL students’ level of English proficiency (Abedi, 2004).</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a:bodyPr>
          <a:lstStyle/>
          <a:p>
            <a:pPr algn="ctr"/>
            <a:r>
              <a:rPr lang="en-US" sz="3200" dirty="0" smtClean="0"/>
              <a:t>Sample: Home Language Survey (HLS)</a:t>
            </a:r>
            <a:endParaRPr lang="en-US" sz="3200"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066800" y="1295400"/>
            <a:ext cx="6629399"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609600"/>
          </a:xfrm>
        </p:spPr>
        <p:txBody>
          <a:bodyPr>
            <a:normAutofit/>
          </a:bodyPr>
          <a:lstStyle/>
          <a:p>
            <a:pPr algn="ctr"/>
            <a:r>
              <a:rPr lang="en-US" sz="3200" dirty="0" smtClean="0"/>
              <a:t>Sample: Home Language Survey (HLS)</a:t>
            </a:r>
            <a:endParaRPr lang="en-US" sz="3200"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600201" y="1219200"/>
            <a:ext cx="57912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2209800"/>
          </a:xfrm>
        </p:spPr>
        <p:txBody>
          <a:bodyPr>
            <a:normAutofit fontScale="90000"/>
          </a:bodyPr>
          <a:lstStyle/>
          <a:p>
            <a:r>
              <a:rPr lang="en-US" sz="3600" dirty="0" smtClean="0"/>
              <a:t>                 </a:t>
            </a:r>
            <a:br>
              <a:rPr lang="en-US" sz="3600" dirty="0" smtClean="0"/>
            </a:br>
            <a:r>
              <a:rPr lang="en-US" sz="3600" dirty="0" smtClean="0"/>
              <a:t>                  </a:t>
            </a:r>
            <a:br>
              <a:rPr lang="en-US" sz="3600" dirty="0" smtClean="0"/>
            </a:br>
            <a:r>
              <a:rPr lang="en-US" sz="3600" dirty="0" smtClean="0"/>
              <a:t>    Standardized Tests: </a:t>
            </a:r>
            <a:r>
              <a:rPr lang="en-US" sz="3600" dirty="0" smtClean="0">
                <a:solidFill>
                  <a:srgbClr val="C00000"/>
                </a:solidFill>
              </a:rPr>
              <a:t>Norm-Referenced </a:t>
            </a:r>
            <a:r>
              <a:rPr lang="en-US" sz="3200" dirty="0" smtClean="0"/>
              <a:t/>
            </a:r>
            <a:br>
              <a:rPr lang="en-US" sz="3200" dirty="0" smtClean="0"/>
            </a:br>
            <a:r>
              <a:rPr lang="en-US" sz="2400" dirty="0" smtClean="0"/>
              <a:t>“Norm-referenced” tests that compare a person's score against the scores of a group of people who have already taken the same exam, called the </a:t>
            </a:r>
            <a:r>
              <a:rPr lang="en-US" sz="2400" i="1" dirty="0" smtClean="0"/>
              <a:t>norming group. </a:t>
            </a:r>
            <a:r>
              <a:rPr lang="en-US" sz="2400" u="sng" dirty="0" smtClean="0"/>
              <a:t>Renorming of tests occurs about every 7 years. Otherwise the “</a:t>
            </a:r>
            <a:r>
              <a:rPr lang="en-US" sz="2400" i="1" u="sng" dirty="0" smtClean="0"/>
              <a:t>bell-shaped curve”</a:t>
            </a:r>
            <a:r>
              <a:rPr lang="en-US" sz="2400" u="sng" dirty="0" smtClean="0"/>
              <a:t> would be skewed to the high end</a:t>
            </a:r>
            <a:r>
              <a:rPr lang="en-US" sz="2400" dirty="0" smtClean="0"/>
              <a:t>. Students are getting smarter!</a:t>
            </a:r>
            <a:r>
              <a:rPr lang="en-US" sz="2700" i="1" dirty="0" smtClean="0"/>
              <a:t/>
            </a:r>
            <a:br>
              <a:rPr lang="en-US" sz="2700" i="1" dirty="0" smtClean="0"/>
            </a:br>
            <a:r>
              <a:rPr lang="en-US" sz="2700" i="1" dirty="0" smtClean="0"/>
              <a:t>                        </a:t>
            </a:r>
            <a:r>
              <a:rPr lang="en-US" sz="3200" dirty="0" smtClean="0"/>
              <a:t/>
            </a:r>
            <a:br>
              <a:rPr lang="en-US" sz="3200" dirty="0" smtClean="0"/>
            </a:br>
            <a:r>
              <a:rPr lang="en-US" sz="3200" dirty="0" smtClean="0"/>
              <a:t/>
            </a:r>
            <a:br>
              <a:rPr lang="en-US" sz="3200" dirty="0" smtClean="0"/>
            </a:br>
            <a:endParaRPr lang="en-US" sz="3200" dirty="0"/>
          </a:p>
        </p:txBody>
      </p:sp>
      <p:pic>
        <p:nvPicPr>
          <p:cNvPr id="10242" name="Picture 2"/>
          <p:cNvPicPr>
            <a:picLocks noGrp="1" noChangeAspect="1" noChangeArrowheads="1"/>
          </p:cNvPicPr>
          <p:nvPr>
            <p:ph idx="1"/>
          </p:nvPr>
        </p:nvPicPr>
        <p:blipFill>
          <a:blip r:embed="rId3" cstate="print"/>
          <a:srcRect/>
          <a:stretch>
            <a:fillRect/>
          </a:stretch>
        </p:blipFill>
        <p:spPr bwMode="auto">
          <a:xfrm>
            <a:off x="381000" y="2743200"/>
            <a:ext cx="8305800" cy="2590800"/>
          </a:xfrm>
          <a:prstGeom prst="rect">
            <a:avLst/>
          </a:prstGeom>
          <a:noFill/>
          <a:ln w="9525">
            <a:noFill/>
            <a:miter lim="800000"/>
            <a:headEnd/>
            <a:tailEnd/>
          </a:ln>
        </p:spPr>
      </p:pic>
      <p:sp>
        <p:nvSpPr>
          <p:cNvPr id="8" name="Rectangle 7"/>
          <p:cNvSpPr/>
          <p:nvPr/>
        </p:nvSpPr>
        <p:spPr>
          <a:xfrm>
            <a:off x="914400" y="5288340"/>
            <a:ext cx="7543800" cy="1569660"/>
          </a:xfrm>
          <a:prstGeom prst="rect">
            <a:avLst/>
          </a:prstGeom>
        </p:spPr>
        <p:txBody>
          <a:bodyPr wrap="square">
            <a:spAutoFit/>
          </a:bodyPr>
          <a:lstStyle/>
          <a:p>
            <a:r>
              <a:rPr lang="en-US" sz="2400" b="1" dirty="0" smtClean="0"/>
              <a:t>Types of  Norm-Referenced Standardized Tests</a:t>
            </a:r>
            <a:br>
              <a:rPr lang="en-US" sz="2400" b="1" dirty="0" smtClean="0"/>
            </a:br>
            <a:r>
              <a:rPr lang="en-US" sz="2400" dirty="0" smtClean="0"/>
              <a:t>TOEFL			Graduating Exams		</a:t>
            </a:r>
            <a:br>
              <a:rPr lang="en-US" sz="2400" dirty="0" smtClean="0"/>
            </a:br>
            <a:r>
              <a:rPr lang="en-US" sz="2400" dirty="0" smtClean="0"/>
              <a:t>TOEIC			IQ Tests</a:t>
            </a:r>
          </a:p>
          <a:p>
            <a:r>
              <a:rPr lang="en-US" sz="2400" dirty="0" smtClean="0"/>
              <a:t>	Language Proficiency Tests (some)</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pPr algn="ctr"/>
            <a:r>
              <a:rPr lang="en-US" sz="3200" dirty="0" smtClean="0"/>
              <a:t> Standardized Tests: </a:t>
            </a:r>
            <a:r>
              <a:rPr lang="en-US" sz="3200" dirty="0" smtClean="0">
                <a:solidFill>
                  <a:srgbClr val="C00000"/>
                </a:solidFill>
              </a:rPr>
              <a:t>Norm-Referenced </a:t>
            </a:r>
            <a:endParaRPr lang="en-US" sz="3200" dirty="0"/>
          </a:p>
        </p:txBody>
      </p:sp>
      <p:sp>
        <p:nvSpPr>
          <p:cNvPr id="3" name="Content Placeholder 2"/>
          <p:cNvSpPr>
            <a:spLocks noGrp="1"/>
          </p:cNvSpPr>
          <p:nvPr>
            <p:ph idx="1"/>
          </p:nvPr>
        </p:nvSpPr>
        <p:spPr>
          <a:xfrm>
            <a:off x="0" y="1066800"/>
            <a:ext cx="9144000" cy="5507736"/>
          </a:xfrm>
        </p:spPr>
        <p:txBody>
          <a:bodyPr>
            <a:normAutofit/>
          </a:bodyPr>
          <a:lstStyle/>
          <a:p>
            <a:pPr>
              <a:buNone/>
            </a:pPr>
            <a:r>
              <a:rPr lang="en-US" sz="2400" b="1" dirty="0" smtClean="0"/>
              <a:t>Appropriate Uses of Standardized Achievement Tests</a:t>
            </a:r>
          </a:p>
          <a:p>
            <a:r>
              <a:rPr lang="en-US" dirty="0" smtClean="0"/>
              <a:t>Informing </a:t>
            </a:r>
            <a:r>
              <a:rPr lang="en-US" i="1" dirty="0" smtClean="0"/>
              <a:t>parents</a:t>
            </a:r>
            <a:r>
              <a:rPr lang="en-US" dirty="0" smtClean="0"/>
              <a:t> about their children’s </a:t>
            </a:r>
            <a:r>
              <a:rPr lang="en-US" b="1" i="1" dirty="0" smtClean="0"/>
              <a:t>relative </a:t>
            </a:r>
            <a:r>
              <a:rPr lang="en-US" dirty="0" smtClean="0"/>
              <a:t>achievements</a:t>
            </a:r>
          </a:p>
          <a:p>
            <a:r>
              <a:rPr lang="en-US" dirty="0" smtClean="0"/>
              <a:t>Informing </a:t>
            </a:r>
            <a:r>
              <a:rPr lang="en-US" i="1" dirty="0" smtClean="0"/>
              <a:t>teachers</a:t>
            </a:r>
            <a:r>
              <a:rPr lang="en-US" dirty="0" smtClean="0"/>
              <a:t> about their students’ </a:t>
            </a:r>
            <a:r>
              <a:rPr lang="en-US" b="1" i="1" dirty="0" smtClean="0"/>
              <a:t>relative</a:t>
            </a:r>
            <a:r>
              <a:rPr lang="en-US" dirty="0" smtClean="0"/>
              <a:t> achievements</a:t>
            </a:r>
          </a:p>
          <a:p>
            <a:r>
              <a:rPr lang="en-US" dirty="0" smtClean="0"/>
              <a:t>Selecting students for special programs (comparative needs with limited resources)</a:t>
            </a:r>
          </a:p>
          <a:p>
            <a:pPr>
              <a:buNone/>
            </a:pPr>
            <a:r>
              <a:rPr lang="en-US" sz="2400" b="1" dirty="0" smtClean="0"/>
              <a:t>Inappropriate Uses of Standardized Achievement Tests</a:t>
            </a:r>
          </a:p>
          <a:p>
            <a:r>
              <a:rPr lang="en-US" dirty="0" smtClean="0"/>
              <a:t>Evaluating schools (high-stakes)</a:t>
            </a:r>
          </a:p>
          <a:p>
            <a:r>
              <a:rPr lang="en-US" dirty="0" smtClean="0"/>
              <a:t>Evaluating teachers (high-stakes)</a:t>
            </a:r>
          </a:p>
          <a:p>
            <a:r>
              <a:rPr lang="en-US" dirty="0" smtClean="0"/>
              <a:t>Promoting or grading students (high-stakes)</a:t>
            </a:r>
          </a:p>
          <a:p>
            <a:r>
              <a:rPr lang="en-US" dirty="0" smtClean="0"/>
              <a:t>Making classroom instructional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914400"/>
          </a:xfrm>
        </p:spPr>
        <p:txBody>
          <a:bodyPr>
            <a:normAutofit/>
          </a:bodyPr>
          <a:lstStyle/>
          <a:p>
            <a:pPr algn="ctr"/>
            <a:r>
              <a:rPr lang="en-US" sz="3200" dirty="0" smtClean="0"/>
              <a:t>Standardized Tests: </a:t>
            </a:r>
            <a:r>
              <a:rPr lang="en-US" sz="3200" dirty="0" smtClean="0">
                <a:solidFill>
                  <a:srgbClr val="C00000"/>
                </a:solidFill>
              </a:rPr>
              <a:t>Criterion-Referenced</a:t>
            </a:r>
            <a:endParaRPr lang="en-US" sz="3200" dirty="0"/>
          </a:p>
        </p:txBody>
      </p:sp>
      <p:pic>
        <p:nvPicPr>
          <p:cNvPr id="4" name="Content Placeholder 3" descr="C:\WINDOWS\Desktop\formative1.gif"/>
          <p:cNvPicPr>
            <a:picLocks noGrp="1" noChangeAspect="1" noChangeArrowheads="1"/>
          </p:cNvPicPr>
          <p:nvPr>
            <p:ph idx="1"/>
          </p:nvPr>
        </p:nvPicPr>
        <p:blipFill>
          <a:blip r:embed="rId3" cstate="print"/>
          <a:srcRect/>
          <a:stretch>
            <a:fillRect/>
          </a:stretch>
        </p:blipFill>
        <p:spPr bwMode="auto">
          <a:xfrm>
            <a:off x="0" y="1447800"/>
            <a:ext cx="9144000" cy="5410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a:bodyPr>
          <a:lstStyle/>
          <a:p>
            <a:pPr algn="ctr"/>
            <a:r>
              <a:rPr lang="en-US" sz="3200" dirty="0" smtClean="0"/>
              <a:t>Standardized Tests: </a:t>
            </a:r>
            <a:r>
              <a:rPr lang="en-US" sz="3200" dirty="0" smtClean="0">
                <a:solidFill>
                  <a:srgbClr val="C00000"/>
                </a:solidFill>
              </a:rPr>
              <a:t>Criterion-Referenced</a:t>
            </a:r>
            <a:endParaRPr lang="en-US" sz="3200" dirty="0">
              <a:solidFill>
                <a:srgbClr val="C00000"/>
              </a:solidFill>
            </a:endParaRPr>
          </a:p>
        </p:txBody>
      </p:sp>
      <p:sp>
        <p:nvSpPr>
          <p:cNvPr id="3" name="Content Placeholder 2"/>
          <p:cNvSpPr>
            <a:spLocks noGrp="1"/>
          </p:cNvSpPr>
          <p:nvPr>
            <p:ph idx="1"/>
          </p:nvPr>
        </p:nvSpPr>
        <p:spPr>
          <a:xfrm>
            <a:off x="0" y="1219200"/>
            <a:ext cx="9144000" cy="5638800"/>
          </a:xfrm>
        </p:spPr>
        <p:txBody>
          <a:bodyPr>
            <a:normAutofit/>
          </a:bodyPr>
          <a:lstStyle/>
          <a:p>
            <a:r>
              <a:rPr lang="en-US" dirty="0" smtClean="0"/>
              <a:t>A </a:t>
            </a:r>
            <a:r>
              <a:rPr lang="en-US" b="1" dirty="0" smtClean="0"/>
              <a:t>criterion-referenced test</a:t>
            </a:r>
            <a:r>
              <a:rPr lang="en-US" dirty="0" smtClean="0"/>
              <a:t> is one that provides scores of an individual based on their level of understanding of a </a:t>
            </a:r>
            <a:r>
              <a:rPr lang="en-US" u="sng" dirty="0" smtClean="0"/>
              <a:t>specified subject matter</a:t>
            </a:r>
            <a:r>
              <a:rPr lang="en-US" dirty="0" smtClean="0"/>
              <a:t>. </a:t>
            </a:r>
          </a:p>
          <a:p>
            <a:r>
              <a:rPr lang="en-US" dirty="0" smtClean="0"/>
              <a:t>Scores on criterion-referenced tests indicate </a:t>
            </a:r>
            <a:r>
              <a:rPr lang="en-US" b="1" dirty="0" smtClean="0"/>
              <a:t>what individuals can</a:t>
            </a:r>
            <a:r>
              <a:rPr lang="en-US" dirty="0" smtClean="0"/>
              <a:t> </a:t>
            </a:r>
            <a:r>
              <a:rPr lang="en-US" b="1" dirty="0" smtClean="0"/>
              <a:t>do</a:t>
            </a:r>
            <a:r>
              <a:rPr lang="en-US" dirty="0" smtClean="0"/>
              <a:t> — not how they have scored in relation to the scores of particular groups of persons, as in norm-referenced tests.</a:t>
            </a:r>
          </a:p>
          <a:p>
            <a:r>
              <a:rPr lang="en-US" dirty="0" smtClean="0"/>
              <a:t>Most tests and quizzes written by school teachers are criterion-referenced tests.</a:t>
            </a:r>
          </a:p>
          <a:p>
            <a:r>
              <a:rPr lang="en-US" dirty="0" smtClean="0"/>
              <a:t>CRT should be based on relevant, high-quality standards , curriculum and instruction.</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Autofit/>
          </a:bodyPr>
          <a:lstStyle/>
          <a:p>
            <a:pPr algn="ctr"/>
            <a:r>
              <a:rPr lang="en-US" sz="3200" dirty="0" smtClean="0"/>
              <a:t>Standardized Tests: </a:t>
            </a:r>
            <a:r>
              <a:rPr lang="en-US" sz="3200" dirty="0" smtClean="0">
                <a:solidFill>
                  <a:srgbClr val="C00000"/>
                </a:solidFill>
              </a:rPr>
              <a:t>Criterion-Referenced</a:t>
            </a:r>
            <a:endParaRPr lang="en-US" sz="3200" dirty="0"/>
          </a:p>
        </p:txBody>
      </p:sp>
      <p:sp>
        <p:nvSpPr>
          <p:cNvPr id="3" name="Content Placeholder 2"/>
          <p:cNvSpPr>
            <a:spLocks noGrp="1"/>
          </p:cNvSpPr>
          <p:nvPr>
            <p:ph idx="1"/>
          </p:nvPr>
        </p:nvSpPr>
        <p:spPr>
          <a:xfrm>
            <a:off x="0" y="1066800"/>
            <a:ext cx="9144000" cy="5791200"/>
          </a:xfrm>
        </p:spPr>
        <p:txBody>
          <a:bodyPr>
            <a:noAutofit/>
          </a:bodyPr>
          <a:lstStyle/>
          <a:p>
            <a:pPr>
              <a:buNone/>
            </a:pPr>
            <a:r>
              <a:rPr lang="en-US" sz="2400" b="1" dirty="0" smtClean="0"/>
              <a:t>Appropriate Uses of Criterion-Referenced Tests</a:t>
            </a:r>
            <a:endParaRPr lang="en-US" sz="2400" dirty="0" smtClean="0"/>
          </a:p>
          <a:p>
            <a:r>
              <a:rPr lang="en-US" sz="2400" dirty="0" smtClean="0"/>
              <a:t>Criterion-referenced tests are more suitable than norm-referenced tests for </a:t>
            </a:r>
            <a:r>
              <a:rPr lang="en-US" sz="2400" u="sng" dirty="0" smtClean="0"/>
              <a:t>tracking the progress of students within a curriculum</a:t>
            </a:r>
            <a:r>
              <a:rPr lang="en-US" sz="2400" dirty="0" smtClean="0"/>
              <a:t>.</a:t>
            </a:r>
          </a:p>
          <a:p>
            <a:r>
              <a:rPr lang="en-US" sz="2400" dirty="0" smtClean="0"/>
              <a:t>Criterion-referenced tests </a:t>
            </a:r>
            <a:r>
              <a:rPr lang="en-US" sz="2400" u="sng" dirty="0" smtClean="0"/>
              <a:t>can be developed at the classroom level</a:t>
            </a:r>
            <a:r>
              <a:rPr lang="en-US" sz="2400" dirty="0" smtClean="0"/>
              <a:t>.</a:t>
            </a:r>
            <a:endParaRPr lang="en-US" sz="2400" u="sng" dirty="0" smtClean="0"/>
          </a:p>
          <a:p>
            <a:r>
              <a:rPr lang="en-US" sz="2400" dirty="0" smtClean="0"/>
              <a:t>Test items can be </a:t>
            </a:r>
            <a:r>
              <a:rPr lang="en-US" sz="2400" u="sng" dirty="0" smtClean="0"/>
              <a:t>designed to match specific program objectives</a:t>
            </a:r>
            <a:r>
              <a:rPr lang="en-US" sz="2400" dirty="0" smtClean="0"/>
              <a:t>. </a:t>
            </a:r>
          </a:p>
          <a:p>
            <a:r>
              <a:rPr lang="en-US" sz="2400" dirty="0" smtClean="0"/>
              <a:t>The scores on a criterion referenced test indicate how well the individual can correctly answer questions </a:t>
            </a:r>
            <a:r>
              <a:rPr lang="en-US" sz="2400" u="sng" dirty="0" smtClean="0"/>
              <a:t>on the material being studied</a:t>
            </a:r>
            <a:r>
              <a:rPr lang="en-US" sz="2400" dirty="0" smtClean="0"/>
              <a:t>.</a:t>
            </a:r>
          </a:p>
          <a:p>
            <a:r>
              <a:rPr lang="en-US" sz="2400" dirty="0" smtClean="0"/>
              <a:t>If the standards are not met, </a:t>
            </a:r>
            <a:r>
              <a:rPr lang="en-US" sz="2400" u="sng" dirty="0" smtClean="0"/>
              <a:t>teachers can specifically diagnose the deficiencies</a:t>
            </a:r>
            <a:r>
              <a:rPr lang="en-US" sz="2400" dirty="0" smtClean="0"/>
              <a:t>. </a:t>
            </a:r>
          </a:p>
          <a:p>
            <a:r>
              <a:rPr lang="en-US" sz="2400" u="sng" dirty="0" smtClean="0"/>
              <a:t>Test results can be quickly obtained </a:t>
            </a:r>
            <a:r>
              <a:rPr lang="en-US" sz="2400" dirty="0" smtClean="0"/>
              <a:t>to give students </a:t>
            </a:r>
            <a:r>
              <a:rPr lang="en-US" sz="2400" u="sng" dirty="0" smtClean="0"/>
              <a:t>effective feedback</a:t>
            </a:r>
            <a:r>
              <a:rPr lang="en-US" sz="2400" dirty="0" smtClean="0"/>
              <a:t> on their performance.</a:t>
            </a:r>
            <a:br>
              <a:rPr lang="en-US" sz="2400" dirty="0" smtClean="0"/>
            </a:br>
            <a:r>
              <a:rPr lang="en-US" sz="2400" dirty="0" smtClean="0"/>
              <a:t/>
            </a:r>
            <a:br>
              <a:rPr lang="en-US" sz="2400" dirty="0" smtClean="0"/>
            </a:br>
            <a:endParaRPr lang="en-US" sz="2400" dirty="0" smtClean="0"/>
          </a:p>
          <a:p>
            <a:pPr>
              <a:buNone/>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a:bodyPr>
          <a:lstStyle/>
          <a:p>
            <a:pPr algn="ctr"/>
            <a:r>
              <a:rPr lang="en-US" sz="3200" dirty="0" smtClean="0"/>
              <a:t>Standardized Tests: </a:t>
            </a:r>
            <a:r>
              <a:rPr lang="en-US" sz="3200" dirty="0" smtClean="0">
                <a:solidFill>
                  <a:srgbClr val="C00000"/>
                </a:solidFill>
              </a:rPr>
              <a:t>Criterion-Referenced</a:t>
            </a:r>
            <a:endParaRPr lang="en-US" sz="3200" dirty="0"/>
          </a:p>
        </p:txBody>
      </p:sp>
      <p:sp>
        <p:nvSpPr>
          <p:cNvPr id="3" name="Content Placeholder 2"/>
          <p:cNvSpPr>
            <a:spLocks noGrp="1"/>
          </p:cNvSpPr>
          <p:nvPr>
            <p:ph idx="1"/>
          </p:nvPr>
        </p:nvSpPr>
        <p:spPr>
          <a:xfrm>
            <a:off x="0" y="1219200"/>
            <a:ext cx="9144000" cy="5638800"/>
          </a:xfrm>
        </p:spPr>
        <p:txBody>
          <a:bodyPr>
            <a:normAutofit/>
          </a:bodyPr>
          <a:lstStyle/>
          <a:p>
            <a:pPr>
              <a:buNone/>
            </a:pPr>
            <a:r>
              <a:rPr lang="en-US" sz="2400" b="1" dirty="0" smtClean="0"/>
              <a:t>Inappropriate Uses of Criterion-Referenced Tests</a:t>
            </a:r>
          </a:p>
          <a:p>
            <a:r>
              <a:rPr lang="en-US" dirty="0" smtClean="0"/>
              <a:t>Creating tests that are </a:t>
            </a:r>
            <a:r>
              <a:rPr lang="en-US" u="sng" dirty="0" smtClean="0"/>
              <a:t>not</a:t>
            </a:r>
            <a:r>
              <a:rPr lang="en-US" dirty="0" smtClean="0"/>
              <a:t> both valid and reliable.</a:t>
            </a:r>
          </a:p>
          <a:p>
            <a:r>
              <a:rPr lang="en-US" dirty="0" smtClean="0"/>
              <a:t>Test results cannot be generalized beyond the specific course or program.</a:t>
            </a:r>
          </a:p>
          <a:p>
            <a:r>
              <a:rPr lang="en-US" dirty="0" smtClean="0"/>
              <a:t>Criterion-referenced tests are specific to a program and cannot be used to measure the performance of large groups.</a:t>
            </a:r>
          </a:p>
          <a:p>
            <a:endParaRPr lang="en-US" dirty="0" smtClean="0"/>
          </a:p>
          <a:p>
            <a:endParaRPr lang="en-US" dirty="0" smtClean="0"/>
          </a:p>
          <a:p>
            <a:endParaRPr lang="en-US" dirty="0" smtClean="0"/>
          </a:p>
        </p:txBody>
      </p:sp>
      <p:pic>
        <p:nvPicPr>
          <p:cNvPr id="5" name="Picture 2"/>
          <p:cNvPicPr>
            <a:picLocks noChangeAspect="1" noChangeArrowheads="1"/>
          </p:cNvPicPr>
          <p:nvPr/>
        </p:nvPicPr>
        <p:blipFill>
          <a:blip r:embed="rId3" cstate="print"/>
          <a:srcRect/>
          <a:stretch>
            <a:fillRect/>
          </a:stretch>
        </p:blipFill>
        <p:spPr bwMode="auto">
          <a:xfrm>
            <a:off x="3429000" y="3886200"/>
            <a:ext cx="26670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rmAutofit/>
          </a:bodyPr>
          <a:lstStyle/>
          <a:p>
            <a:pPr algn="ctr"/>
            <a:r>
              <a:rPr lang="en-US" sz="3200" b="1" dirty="0" smtClean="0"/>
              <a:t>“Teaching to the Test”</a:t>
            </a:r>
            <a:endParaRPr lang="en-US" sz="3200" dirty="0"/>
          </a:p>
        </p:txBody>
      </p:sp>
      <p:sp>
        <p:nvSpPr>
          <p:cNvPr id="3" name="Content Placeholder 2"/>
          <p:cNvSpPr>
            <a:spLocks noGrp="1"/>
          </p:cNvSpPr>
          <p:nvPr>
            <p:ph idx="1"/>
          </p:nvPr>
        </p:nvSpPr>
        <p:spPr>
          <a:xfrm>
            <a:off x="0" y="1295400"/>
            <a:ext cx="9144000" cy="5562600"/>
          </a:xfrm>
        </p:spPr>
        <p:txBody>
          <a:bodyPr/>
          <a:lstStyle/>
          <a:p>
            <a:r>
              <a:rPr lang="en-US" dirty="0" smtClean="0"/>
              <a:t>Is it proper to teach to the test?</a:t>
            </a:r>
          </a:p>
          <a:p>
            <a:r>
              <a:rPr lang="en-US" dirty="0" smtClean="0"/>
              <a:t>Should the teacher teach the material that would be on a test? </a:t>
            </a:r>
          </a:p>
          <a:p>
            <a:r>
              <a:rPr lang="en-US" dirty="0" smtClean="0"/>
              <a:t>Therefore, is it okay to then </a:t>
            </a:r>
            <a:r>
              <a:rPr lang="en-US" i="1" u="sng" dirty="0" smtClean="0"/>
              <a:t>teach TO the test </a:t>
            </a:r>
            <a:r>
              <a:rPr lang="en-US" dirty="0" smtClean="0"/>
              <a:t>rather than </a:t>
            </a:r>
            <a:r>
              <a:rPr lang="en-US" i="1" u="sng" dirty="0" smtClean="0"/>
              <a:t>teach THE test</a:t>
            </a:r>
            <a:r>
              <a:rPr lang="en-US" dirty="0" smtClean="0"/>
              <a:t>?</a:t>
            </a:r>
          </a:p>
          <a:p>
            <a:r>
              <a:rPr lang="en-US" dirty="0" smtClean="0"/>
              <a:t>Is there a difference?  Why or why not?</a:t>
            </a:r>
          </a:p>
          <a:p>
            <a:r>
              <a:rPr lang="en-US" i="1" dirty="0" smtClean="0"/>
              <a:t>Tests can have an influence on choices about how and what ELLs are taught, which can undermine years of research in the areas of bilingual education.</a:t>
            </a:r>
          </a:p>
          <a:p>
            <a:r>
              <a:rPr lang="en-US" i="1" dirty="0" smtClean="0"/>
              <a:t>High-stakes tests are not developed to meet the </a:t>
            </a:r>
            <a:r>
              <a:rPr lang="en-US" i="1" u="sng" dirty="0" smtClean="0"/>
              <a:t>specific</a:t>
            </a:r>
            <a:r>
              <a:rPr lang="en-US" i="1" dirty="0" smtClean="0"/>
              <a:t> educational needs of ELLs.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82000" cy="609600"/>
          </a:xfrm>
        </p:spPr>
        <p:txBody>
          <a:bodyPr>
            <a:normAutofit fontScale="90000"/>
          </a:bodyPr>
          <a:lstStyle/>
          <a:p>
            <a:pPr algn="ctr"/>
            <a:r>
              <a:rPr lang="en-US" dirty="0" smtClean="0"/>
              <a:t>Standardized Tests Comparisons</a:t>
            </a:r>
            <a:endParaRPr lang="en-US" dirty="0"/>
          </a:p>
        </p:txBody>
      </p:sp>
      <p:sp>
        <p:nvSpPr>
          <p:cNvPr id="4" name="Text Placeholder 3"/>
          <p:cNvSpPr>
            <a:spLocks noGrp="1"/>
          </p:cNvSpPr>
          <p:nvPr>
            <p:ph type="body" idx="1"/>
          </p:nvPr>
        </p:nvSpPr>
        <p:spPr>
          <a:xfrm>
            <a:off x="381000" y="1219200"/>
            <a:ext cx="4041648" cy="457200"/>
          </a:xfrm>
        </p:spPr>
        <p:txBody>
          <a:bodyPr/>
          <a:lstStyle/>
          <a:p>
            <a:pPr algn="ctr"/>
            <a:r>
              <a:rPr lang="en-US" dirty="0" smtClean="0"/>
              <a:t>Norm-Referenced</a:t>
            </a:r>
            <a:endParaRPr lang="en-US" dirty="0"/>
          </a:p>
        </p:txBody>
      </p:sp>
      <p:sp>
        <p:nvSpPr>
          <p:cNvPr id="6" name="Text Placeholder 5"/>
          <p:cNvSpPr>
            <a:spLocks noGrp="1"/>
          </p:cNvSpPr>
          <p:nvPr>
            <p:ph type="body" sz="half" idx="3"/>
          </p:nvPr>
        </p:nvSpPr>
        <p:spPr>
          <a:xfrm>
            <a:off x="4572000" y="1219200"/>
            <a:ext cx="4041775" cy="457200"/>
          </a:xfrm>
        </p:spPr>
        <p:txBody>
          <a:bodyPr/>
          <a:lstStyle/>
          <a:p>
            <a:pPr algn="ctr"/>
            <a:r>
              <a:rPr lang="en-US" dirty="0" smtClean="0"/>
              <a:t>Criterion-Referenced</a:t>
            </a:r>
            <a:endParaRPr lang="en-US" dirty="0"/>
          </a:p>
        </p:txBody>
      </p:sp>
      <p:sp>
        <p:nvSpPr>
          <p:cNvPr id="5" name="Content Placeholder 4"/>
          <p:cNvSpPr>
            <a:spLocks noGrp="1"/>
          </p:cNvSpPr>
          <p:nvPr>
            <p:ph sz="quarter" idx="2"/>
          </p:nvPr>
        </p:nvSpPr>
        <p:spPr>
          <a:xfrm>
            <a:off x="0" y="1676400"/>
            <a:ext cx="4422648" cy="5181600"/>
          </a:xfrm>
        </p:spPr>
        <p:txBody>
          <a:bodyPr>
            <a:normAutofit fontScale="92500" lnSpcReduction="20000"/>
          </a:bodyPr>
          <a:lstStyle/>
          <a:p>
            <a:r>
              <a:rPr lang="en-US" sz="2800" dirty="0" smtClean="0"/>
              <a:t>Cultural/socio-economic status bias 	</a:t>
            </a:r>
          </a:p>
          <a:p>
            <a:r>
              <a:rPr lang="en-US" sz="2800" dirty="0" smtClean="0"/>
              <a:t>Focus on one 'right answer' 	</a:t>
            </a:r>
          </a:p>
          <a:p>
            <a:r>
              <a:rPr lang="en-US" sz="2800" dirty="0" smtClean="0"/>
              <a:t>Judgment without suggestions for improvement	</a:t>
            </a:r>
          </a:p>
          <a:p>
            <a:r>
              <a:rPr lang="en-US" sz="2800" dirty="0" smtClean="0"/>
              <a:t>Pressures teachers to narrow teaching to what is tested</a:t>
            </a:r>
          </a:p>
          <a:p>
            <a:r>
              <a:rPr lang="en-US" sz="2800" dirty="0" smtClean="0"/>
              <a:t>Focus on lower-order knowledge and skills	</a:t>
            </a:r>
          </a:p>
          <a:p>
            <a:r>
              <a:rPr lang="en-US" sz="2800" dirty="0" smtClean="0"/>
              <a:t> Does not allow students to interact 	</a:t>
            </a:r>
          </a:p>
          <a:p>
            <a:pPr>
              <a:buNone/>
            </a:pPr>
            <a:r>
              <a:rPr lang="en-US" dirty="0" smtClean="0"/>
              <a:t>	</a:t>
            </a:r>
          </a:p>
          <a:p>
            <a:endParaRPr lang="en-US" dirty="0"/>
          </a:p>
        </p:txBody>
      </p:sp>
      <p:sp>
        <p:nvSpPr>
          <p:cNvPr id="7" name="Content Placeholder 6"/>
          <p:cNvSpPr>
            <a:spLocks noGrp="1"/>
          </p:cNvSpPr>
          <p:nvPr>
            <p:ph sz="quarter" idx="4"/>
          </p:nvPr>
        </p:nvSpPr>
        <p:spPr>
          <a:xfrm>
            <a:off x="4572000" y="1676400"/>
            <a:ext cx="4572000" cy="5181600"/>
          </a:xfrm>
        </p:spPr>
        <p:txBody>
          <a:bodyPr>
            <a:normAutofit fontScale="92500" lnSpcReduction="10000"/>
          </a:bodyPr>
          <a:lstStyle/>
          <a:p>
            <a:r>
              <a:rPr lang="en-US" sz="2800" dirty="0" smtClean="0"/>
              <a:t>More culturally fair 	</a:t>
            </a:r>
          </a:p>
          <a:p>
            <a:r>
              <a:rPr lang="en-US" sz="2800" dirty="0" smtClean="0"/>
              <a:t>Possibility of several perspectives</a:t>
            </a:r>
          </a:p>
          <a:p>
            <a:r>
              <a:rPr lang="en-US" sz="2800" dirty="0" smtClean="0"/>
              <a:t>Useful information for improving/guiding learning 	</a:t>
            </a:r>
          </a:p>
          <a:p>
            <a:r>
              <a:rPr lang="en-US" sz="2800" dirty="0" smtClean="0"/>
              <a:t>Allows teachers to develop meaningful curricula	</a:t>
            </a:r>
          </a:p>
          <a:p>
            <a:r>
              <a:rPr lang="en-US" sz="2800" dirty="0" smtClean="0"/>
              <a:t>Emphasis on higher-order learning outcomes and thinking skills</a:t>
            </a:r>
          </a:p>
          <a:p>
            <a:r>
              <a:rPr lang="en-US" sz="2800" dirty="0" smtClean="0"/>
              <a:t>Encourages collaborative learning</a:t>
            </a:r>
            <a:r>
              <a:rPr lang="en-US" dirty="0" smtClean="0"/>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Reality Check</a:t>
            </a:r>
            <a:endParaRPr lang="en-US" sz="3200" dirty="0"/>
          </a:p>
        </p:txBody>
      </p:sp>
      <p:sp>
        <p:nvSpPr>
          <p:cNvPr id="3" name="Content Placeholder 2"/>
          <p:cNvSpPr>
            <a:spLocks noGrp="1"/>
          </p:cNvSpPr>
          <p:nvPr>
            <p:ph idx="1"/>
          </p:nvPr>
        </p:nvSpPr>
        <p:spPr/>
        <p:txBody>
          <a:bodyPr>
            <a:normAutofit/>
          </a:bodyPr>
          <a:lstStyle/>
          <a:p>
            <a:r>
              <a:rPr lang="en-US" dirty="0" smtClean="0"/>
              <a:t>In what educational settings should a teacher use </a:t>
            </a:r>
            <a:r>
              <a:rPr lang="en-US" b="1" i="1" dirty="0" smtClean="0"/>
              <a:t>norm-referenced standardized tests</a:t>
            </a:r>
            <a:r>
              <a:rPr lang="en-US" dirty="0" smtClean="0"/>
              <a:t> to measure their students’ understanding?</a:t>
            </a:r>
            <a:endParaRPr lang="en-US" dirty="0"/>
          </a:p>
          <a:p>
            <a:endParaRPr lang="en-US" dirty="0" smtClean="0"/>
          </a:p>
          <a:p>
            <a:r>
              <a:rPr lang="en-US" dirty="0" smtClean="0"/>
              <a:t>In </a:t>
            </a:r>
            <a:r>
              <a:rPr lang="en-US" dirty="0" smtClean="0"/>
              <a:t>what educational settings should a teacher use </a:t>
            </a:r>
            <a:r>
              <a:rPr lang="en-US" b="1" i="1" dirty="0" smtClean="0"/>
              <a:t>criterion-referenced tests </a:t>
            </a:r>
            <a:r>
              <a:rPr lang="en-US" dirty="0" smtClean="0"/>
              <a:t>to measure their students’ understanding?</a:t>
            </a:r>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609600"/>
            <a:ext cx="8229600" cy="609600"/>
          </a:xfrm>
        </p:spPr>
        <p:txBody>
          <a:bodyPr>
            <a:normAutofit/>
          </a:bodyPr>
          <a:lstStyle/>
          <a:p>
            <a:pPr algn="ctr"/>
            <a:r>
              <a:rPr lang="en-US" sz="3200" dirty="0"/>
              <a:t>Implications for Educators</a:t>
            </a:r>
          </a:p>
        </p:txBody>
      </p:sp>
      <p:sp>
        <p:nvSpPr>
          <p:cNvPr id="30723" name="Rectangle 3"/>
          <p:cNvSpPr>
            <a:spLocks noGrp="1" noChangeArrowheads="1"/>
          </p:cNvSpPr>
          <p:nvPr>
            <p:ph type="body" idx="1"/>
          </p:nvPr>
        </p:nvSpPr>
        <p:spPr>
          <a:xfrm>
            <a:off x="0" y="1219200"/>
            <a:ext cx="9144000" cy="5638800"/>
          </a:xfrm>
        </p:spPr>
        <p:txBody>
          <a:bodyPr>
            <a:normAutofit/>
          </a:bodyPr>
          <a:lstStyle/>
          <a:p>
            <a:pPr>
              <a:lnSpc>
                <a:spcPct val="110000"/>
              </a:lnSpc>
            </a:pPr>
            <a:r>
              <a:rPr lang="en-US" dirty="0"/>
              <a:t>When using </a:t>
            </a:r>
            <a:r>
              <a:rPr lang="en-US" dirty="0" smtClean="0"/>
              <a:t>any assessment </a:t>
            </a:r>
            <a:r>
              <a:rPr lang="en-US" dirty="0"/>
              <a:t>approach to instruction, the need for greater understanding on how to </a:t>
            </a:r>
            <a:r>
              <a:rPr lang="en-US" dirty="0" smtClean="0"/>
              <a:t>properly assess student progress </a:t>
            </a:r>
            <a:r>
              <a:rPr lang="en-US" dirty="0"/>
              <a:t>is </a:t>
            </a:r>
            <a:r>
              <a:rPr lang="en-US" dirty="0" smtClean="0"/>
              <a:t>vital.</a:t>
            </a:r>
            <a:endParaRPr lang="en-US" dirty="0"/>
          </a:p>
          <a:p>
            <a:pPr>
              <a:lnSpc>
                <a:spcPct val="110000"/>
              </a:lnSpc>
            </a:pPr>
            <a:r>
              <a:rPr lang="en-US" dirty="0"/>
              <a:t>When utilizing </a:t>
            </a:r>
            <a:r>
              <a:rPr lang="en-US" dirty="0" smtClean="0"/>
              <a:t>multiple assessments within their instructional setting, </a:t>
            </a:r>
            <a:r>
              <a:rPr lang="en-US" dirty="0"/>
              <a:t>educators need to accept the responsibility of fully comprehending both the varied content areas and </a:t>
            </a:r>
            <a:r>
              <a:rPr lang="en-US" dirty="0" smtClean="0"/>
              <a:t>which assessment(s) are the most appropriate to gauge the learner’s understanding.</a:t>
            </a:r>
            <a:endParaRPr lang="en-US" dirty="0"/>
          </a:p>
          <a:p>
            <a:pPr>
              <a:lnSpc>
                <a:spcPct val="110000"/>
              </a:lnSpc>
            </a:pPr>
            <a:r>
              <a:rPr lang="en-US" dirty="0" smtClean="0"/>
              <a:t>A central consideration of proper assessment practices should focus on the improvement of </a:t>
            </a:r>
            <a:r>
              <a:rPr lang="en-US" u="sng" dirty="0" smtClean="0"/>
              <a:t>teaching</a:t>
            </a:r>
            <a:r>
              <a:rPr lang="en-US" dirty="0" smtClean="0"/>
              <a:t> and </a:t>
            </a:r>
            <a:r>
              <a:rPr lang="en-US" u="sng" dirty="0" smtClean="0"/>
              <a:t>student learning</a:t>
            </a:r>
            <a:r>
              <a:rPr lang="en-US" dirty="0" smtClean="0"/>
              <a:t>.</a:t>
            </a:r>
            <a:endParaRPr lang="en-US" sz="2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pPr algn="ctr"/>
            <a:r>
              <a:rPr lang="en-US" dirty="0" smtClean="0"/>
              <a:t/>
            </a:r>
            <a:br>
              <a:rPr lang="en-US" dirty="0" smtClean="0"/>
            </a:br>
            <a:r>
              <a:rPr lang="en-US" dirty="0" smtClean="0"/>
              <a:t>Website</a:t>
            </a:r>
            <a:r>
              <a:rPr lang="en-US" smtClean="0">
                <a:hlinkClick r:id="rId3"/>
              </a:rPr>
              <a:t/>
            </a:r>
            <a:br>
              <a:rPr lang="en-US" smtClean="0">
                <a:hlinkClick r:id="rId3"/>
              </a:rPr>
            </a:br>
            <a:r>
              <a:rPr lang="en-US" b="1" smtClean="0"/>
              <a:t> </a:t>
            </a:r>
            <a:r>
              <a:rPr lang="en-US" b="1" smtClean="0">
                <a:hlinkClick r:id="rId4"/>
              </a:rPr>
              <a:t>www.robdanin.com</a:t>
            </a:r>
            <a:r>
              <a:rPr lang="en-US" b="1"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ctr"/>
            <a:endPar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endPar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dirty="0"/>
          </a:p>
        </p:txBody>
      </p:sp>
      <p:sp>
        <p:nvSpPr>
          <p:cNvPr id="4" name="Rectangle 3"/>
          <p:cNvSpPr/>
          <p:nvPr/>
        </p:nvSpPr>
        <p:spPr>
          <a:xfrm>
            <a:off x="1981200" y="1752600"/>
            <a:ext cx="5134110" cy="4154984"/>
          </a:xfrm>
          <a:prstGeom prst="rect">
            <a:avLst/>
          </a:prstGeom>
          <a:noFill/>
        </p:spPr>
        <p:txBody>
          <a:bodyPr wrap="square" lIns="91440" tIns="45720" rIns="91440" bIns="45720">
            <a:spAutoFit/>
          </a:bodyPr>
          <a:lstStyle/>
          <a:p>
            <a:pPr algn="ctr"/>
            <a:endParaRPr lang="en-US" sz="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endParaRPr lang="en-US"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6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6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3314" name="Picture 2"/>
          <p:cNvPicPr>
            <a:picLocks noChangeAspect="1" noChangeArrowheads="1"/>
          </p:cNvPicPr>
          <p:nvPr/>
        </p:nvPicPr>
        <p:blipFill>
          <a:blip r:embed="rId5" cstate="print"/>
          <a:srcRect/>
          <a:stretch>
            <a:fillRect/>
          </a:stretch>
        </p:blipFill>
        <p:spPr bwMode="auto">
          <a:xfrm>
            <a:off x="2190750" y="2057400"/>
            <a:ext cx="47625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685800"/>
          </a:xfrm>
        </p:spPr>
        <p:txBody>
          <a:bodyPr>
            <a:normAutofit/>
          </a:bodyPr>
          <a:lstStyle/>
          <a:p>
            <a:pPr algn="ctr"/>
            <a:r>
              <a:rPr lang="en-US" sz="3200" b="1" dirty="0" smtClean="0"/>
              <a:t>Assessing Students’ Needs</a:t>
            </a:r>
            <a:endParaRPr lang="en-US" sz="3200" dirty="0"/>
          </a:p>
        </p:txBody>
      </p:sp>
      <p:sp>
        <p:nvSpPr>
          <p:cNvPr id="3" name="Content Placeholder 2"/>
          <p:cNvSpPr>
            <a:spLocks noGrp="1"/>
          </p:cNvSpPr>
          <p:nvPr>
            <p:ph idx="1"/>
          </p:nvPr>
        </p:nvSpPr>
        <p:spPr>
          <a:xfrm>
            <a:off x="0" y="1295400"/>
            <a:ext cx="8839200" cy="5279136"/>
          </a:xfrm>
        </p:spPr>
        <p:txBody>
          <a:bodyPr>
            <a:normAutofit lnSpcReduction="10000"/>
          </a:bodyPr>
          <a:lstStyle/>
          <a:p>
            <a:pPr lvl="0"/>
            <a:r>
              <a:rPr lang="en-US" dirty="0" smtClean="0"/>
              <a:t>Assessment Types</a:t>
            </a:r>
          </a:p>
          <a:p>
            <a:pPr lvl="1"/>
            <a:r>
              <a:rPr lang="en-US" sz="2800" dirty="0" smtClean="0">
                <a:solidFill>
                  <a:schemeClr val="tx1"/>
                </a:solidFill>
              </a:rPr>
              <a:t>Placement</a:t>
            </a:r>
          </a:p>
          <a:p>
            <a:pPr lvl="2"/>
            <a:r>
              <a:rPr lang="en-US" dirty="0" smtClean="0">
                <a:solidFill>
                  <a:schemeClr val="tx1"/>
                </a:solidFill>
              </a:rPr>
              <a:t>Helps determine language proficiency level</a:t>
            </a:r>
          </a:p>
          <a:p>
            <a:pPr lvl="1"/>
            <a:r>
              <a:rPr lang="en-US" sz="2800" dirty="0" smtClean="0">
                <a:solidFill>
                  <a:schemeClr val="tx1"/>
                </a:solidFill>
              </a:rPr>
              <a:t>Diagnostic (Pre/Post)</a:t>
            </a:r>
          </a:p>
          <a:p>
            <a:pPr lvl="2"/>
            <a:r>
              <a:rPr lang="en-US" dirty="0" smtClean="0">
                <a:solidFill>
                  <a:schemeClr val="tx1"/>
                </a:solidFill>
              </a:rPr>
              <a:t>Modifies instruction to meet the needs of the student</a:t>
            </a:r>
          </a:p>
          <a:p>
            <a:pPr lvl="1"/>
            <a:r>
              <a:rPr lang="en-US" sz="2800" dirty="0" smtClean="0">
                <a:solidFill>
                  <a:schemeClr val="tx1"/>
                </a:solidFill>
              </a:rPr>
              <a:t>Formative (Ongoing)</a:t>
            </a:r>
          </a:p>
          <a:p>
            <a:pPr lvl="2"/>
            <a:r>
              <a:rPr lang="en-US" dirty="0" smtClean="0">
                <a:solidFill>
                  <a:schemeClr val="tx1"/>
                </a:solidFill>
              </a:rPr>
              <a:t>Informal assessment (non-graded)</a:t>
            </a:r>
          </a:p>
          <a:p>
            <a:pPr lvl="3"/>
            <a:r>
              <a:rPr lang="en-US" dirty="0" smtClean="0">
                <a:solidFill>
                  <a:schemeClr val="tx1"/>
                </a:solidFill>
              </a:rPr>
              <a:t>For example: teacher observation</a:t>
            </a:r>
          </a:p>
          <a:p>
            <a:pPr lvl="3"/>
            <a:r>
              <a:rPr lang="en-US" dirty="0" smtClean="0">
                <a:solidFill>
                  <a:schemeClr val="tx1"/>
                </a:solidFill>
              </a:rPr>
              <a:t>Can help in the planning and necessary adjustment of instruction</a:t>
            </a:r>
          </a:p>
          <a:p>
            <a:pPr lvl="1"/>
            <a:r>
              <a:rPr lang="en-US" sz="2800" dirty="0" smtClean="0">
                <a:solidFill>
                  <a:schemeClr val="tx1"/>
                </a:solidFill>
              </a:rPr>
              <a:t>Summative (Final)</a:t>
            </a:r>
          </a:p>
          <a:p>
            <a:pPr lvl="2"/>
            <a:r>
              <a:rPr lang="en-US" dirty="0" smtClean="0">
                <a:solidFill>
                  <a:schemeClr val="tx1"/>
                </a:solidFill>
              </a:rPr>
              <a:t>Formal assessment (graded)</a:t>
            </a:r>
          </a:p>
          <a:p>
            <a:pPr lvl="2"/>
            <a:r>
              <a:rPr lang="en-US" dirty="0" smtClean="0">
                <a:solidFill>
                  <a:schemeClr val="tx1"/>
                </a:solidFill>
              </a:rPr>
              <a:t>Monitors student progress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a:xfrm>
            <a:off x="0" y="274638"/>
            <a:ext cx="8229600" cy="1020762"/>
          </a:xfrm>
        </p:spPr>
        <p:txBody>
          <a:bodyPr>
            <a:normAutofit/>
          </a:bodyPr>
          <a:lstStyle/>
          <a:p>
            <a:pPr algn="ctr"/>
            <a:r>
              <a:rPr lang="en-US" sz="3200" b="1" dirty="0"/>
              <a:t>Assessment for Learning</a:t>
            </a:r>
          </a:p>
        </p:txBody>
      </p:sp>
      <p:sp>
        <p:nvSpPr>
          <p:cNvPr id="2051" name="Rectangle 3"/>
          <p:cNvSpPr>
            <a:spLocks noGrp="1" noChangeArrowheads="1"/>
          </p:cNvSpPr>
          <p:nvPr>
            <p:ph type="body" idx="4294967295"/>
          </p:nvPr>
        </p:nvSpPr>
        <p:spPr>
          <a:xfrm>
            <a:off x="0" y="1066800"/>
            <a:ext cx="9144000" cy="5791200"/>
          </a:xfrm>
        </p:spPr>
        <p:txBody>
          <a:bodyPr/>
          <a:lstStyle/>
          <a:p>
            <a:pPr>
              <a:lnSpc>
                <a:spcPct val="90000"/>
              </a:lnSpc>
            </a:pPr>
            <a:r>
              <a:rPr lang="en-US" dirty="0" smtClean="0"/>
              <a:t>Inform students of lesson outcomes in terms they understand </a:t>
            </a:r>
            <a:r>
              <a:rPr lang="en-US" b="1" dirty="0" smtClean="0"/>
              <a:t>(lesson goals and objectives)</a:t>
            </a:r>
            <a:endParaRPr lang="en-US" dirty="0" smtClean="0"/>
          </a:p>
          <a:p>
            <a:pPr>
              <a:lnSpc>
                <a:spcPct val="90000"/>
              </a:lnSpc>
            </a:pPr>
            <a:r>
              <a:rPr lang="en-US" dirty="0" smtClean="0"/>
              <a:t>Articulate </a:t>
            </a:r>
            <a:r>
              <a:rPr lang="en-US" dirty="0"/>
              <a:t>lesson outcomes </a:t>
            </a:r>
            <a:r>
              <a:rPr lang="en-US" u="sng" dirty="0">
                <a:solidFill>
                  <a:schemeClr val="tx2"/>
                </a:solidFill>
              </a:rPr>
              <a:t>in </a:t>
            </a:r>
            <a:r>
              <a:rPr lang="en-US" u="sng" dirty="0" smtClean="0">
                <a:solidFill>
                  <a:schemeClr val="tx2"/>
                </a:solidFill>
              </a:rPr>
              <a:t>advance</a:t>
            </a:r>
            <a:r>
              <a:rPr lang="en-US" dirty="0" smtClean="0">
                <a:solidFill>
                  <a:schemeClr val="tx2"/>
                </a:solidFill>
              </a:rPr>
              <a:t> </a:t>
            </a:r>
            <a:r>
              <a:rPr lang="en-US" dirty="0" smtClean="0"/>
              <a:t>of teaching </a:t>
            </a:r>
            <a:r>
              <a:rPr lang="en-US" b="1" dirty="0" smtClean="0"/>
              <a:t>(rubric)</a:t>
            </a:r>
            <a:endParaRPr lang="en-US" dirty="0"/>
          </a:p>
          <a:p>
            <a:pPr>
              <a:lnSpc>
                <a:spcPct val="90000"/>
              </a:lnSpc>
            </a:pPr>
            <a:r>
              <a:rPr lang="en-US" dirty="0" smtClean="0"/>
              <a:t>Develop </a:t>
            </a:r>
            <a:r>
              <a:rPr lang="en-US" dirty="0"/>
              <a:t>assessment activities and scoring that accurately reflect student </a:t>
            </a:r>
            <a:r>
              <a:rPr lang="en-US" dirty="0" smtClean="0"/>
              <a:t>achievement </a:t>
            </a:r>
            <a:r>
              <a:rPr lang="en-US" b="1" dirty="0" smtClean="0"/>
              <a:t>(authentic)</a:t>
            </a:r>
            <a:endParaRPr lang="en-US" dirty="0"/>
          </a:p>
          <a:p>
            <a:pPr>
              <a:lnSpc>
                <a:spcPct val="90000"/>
              </a:lnSpc>
            </a:pPr>
            <a:r>
              <a:rPr lang="en-US" dirty="0"/>
              <a:t>Use assessments to build student confidence in their successes and help them take responsibility for their own </a:t>
            </a:r>
            <a:r>
              <a:rPr lang="en-US" dirty="0" smtClean="0"/>
              <a:t>learning </a:t>
            </a:r>
            <a:r>
              <a:rPr lang="en-US" b="1" dirty="0" smtClean="0"/>
              <a:t>(self-regulated learner)</a:t>
            </a:r>
            <a:endParaRPr lang="en-US" dirty="0"/>
          </a:p>
          <a:p>
            <a:pPr>
              <a:lnSpc>
                <a:spcPct val="90000"/>
              </a:lnSpc>
            </a:pPr>
            <a:r>
              <a:rPr lang="en-US" dirty="0"/>
              <a:t>Engage students in regular self </a:t>
            </a:r>
            <a:r>
              <a:rPr lang="en-US" dirty="0" smtClean="0"/>
              <a:t>assessment </a:t>
            </a:r>
            <a:r>
              <a:rPr lang="en-US" sz="2400" b="1" dirty="0" smtClean="0"/>
              <a:t>(reflection)</a:t>
            </a:r>
            <a:endParaRPr lang="en-US" sz="2400" dirty="0"/>
          </a:p>
          <a:p>
            <a:pPr>
              <a:lnSpc>
                <a:spcPct val="90000"/>
              </a:lnSpc>
            </a:pPr>
            <a:r>
              <a:rPr lang="en-US" dirty="0"/>
              <a:t>Share assessment results with </a:t>
            </a:r>
            <a:r>
              <a:rPr lang="en-US" u="sng" dirty="0">
                <a:solidFill>
                  <a:schemeClr val="tx2"/>
                </a:solidFill>
              </a:rPr>
              <a:t>specific</a:t>
            </a:r>
            <a:r>
              <a:rPr lang="en-US" dirty="0"/>
              <a:t> feedback on how to improve</a:t>
            </a:r>
          </a:p>
          <a:p>
            <a:pPr>
              <a:lnSpc>
                <a:spcPct val="90000"/>
              </a:lnSpc>
            </a:pPr>
            <a:r>
              <a:rPr lang="en-US" sz="2400" b="1" i="1" u="sng" dirty="0" smtClean="0">
                <a:solidFill>
                  <a:srgbClr val="C00000"/>
                </a:solidFill>
              </a:rPr>
              <a:t>Quickly adjust </a:t>
            </a:r>
            <a:r>
              <a:rPr lang="en-US" sz="2400" b="1" i="1" u="sng" dirty="0">
                <a:solidFill>
                  <a:srgbClr val="C00000"/>
                </a:solidFill>
              </a:rPr>
              <a:t>instruction based on assessment results</a:t>
            </a:r>
          </a:p>
          <a:p>
            <a:pPr>
              <a:lnSpc>
                <a:spcPct val="90000"/>
              </a:lnSpc>
              <a:buFont typeface="Wingdings" pitchFamily="2" charset="2"/>
              <a:buNone/>
            </a:pPr>
            <a:endParaRPr lang="en-US" sz="2400" dirty="0"/>
          </a:p>
          <a:p>
            <a:pPr>
              <a:lnSpc>
                <a:spcPct val="90000"/>
              </a:lnSpc>
            </a:pPr>
            <a:endParaRPr lang="en-US" sz="2800"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09600"/>
          </a:xfrm>
        </p:spPr>
        <p:txBody>
          <a:bodyPr>
            <a:normAutofit/>
          </a:bodyPr>
          <a:lstStyle/>
          <a:p>
            <a:pPr algn="ctr"/>
            <a:r>
              <a:rPr lang="en-US" sz="3200" b="1" dirty="0" smtClean="0"/>
              <a:t>Rubrics</a:t>
            </a:r>
            <a:endParaRPr lang="en-US" sz="3200" b="1" dirty="0"/>
          </a:p>
        </p:txBody>
      </p:sp>
      <p:sp>
        <p:nvSpPr>
          <p:cNvPr id="3" name="Content Placeholder 2"/>
          <p:cNvSpPr>
            <a:spLocks noGrp="1"/>
          </p:cNvSpPr>
          <p:nvPr>
            <p:ph idx="1"/>
          </p:nvPr>
        </p:nvSpPr>
        <p:spPr>
          <a:xfrm>
            <a:off x="0" y="1219200"/>
            <a:ext cx="9144000" cy="5355336"/>
          </a:xfrm>
        </p:spPr>
        <p:txBody>
          <a:bodyPr>
            <a:normAutofit/>
          </a:bodyPr>
          <a:lstStyle/>
          <a:p>
            <a:pPr>
              <a:lnSpc>
                <a:spcPct val="90000"/>
              </a:lnSpc>
              <a:buNone/>
            </a:pPr>
            <a:r>
              <a:rPr lang="en-US" sz="2400" u="sng" dirty="0" smtClean="0"/>
              <a:t>“Art” of Rubric Design</a:t>
            </a:r>
          </a:p>
          <a:p>
            <a:pPr>
              <a:lnSpc>
                <a:spcPct val="90000"/>
              </a:lnSpc>
              <a:buNone/>
            </a:pPr>
            <a:r>
              <a:rPr lang="en-US" sz="2400" i="1" dirty="0" smtClean="0"/>
              <a:t>    The use of a rubric provide[s] effective feedback (washback) to students (Bresciani, et al., 2009). </a:t>
            </a:r>
          </a:p>
          <a:p>
            <a:pPr>
              <a:lnSpc>
                <a:spcPct val="90000"/>
              </a:lnSpc>
            </a:pPr>
            <a:r>
              <a:rPr lang="en-US" sz="2400" dirty="0" smtClean="0">
                <a:solidFill>
                  <a:schemeClr val="tx1"/>
                </a:solidFill>
              </a:rPr>
              <a:t>Rubric performance levels need to have descriptors that are understood by both rater and student</a:t>
            </a:r>
          </a:p>
          <a:p>
            <a:pPr>
              <a:lnSpc>
                <a:spcPct val="90000"/>
              </a:lnSpc>
            </a:pPr>
            <a:r>
              <a:rPr lang="en-US" sz="2400" dirty="0" smtClean="0">
                <a:solidFill>
                  <a:schemeClr val="tx1"/>
                </a:solidFill>
              </a:rPr>
              <a:t>Multiple raters are necessary especially when an objective score is vital (i.e., </a:t>
            </a:r>
            <a:r>
              <a:rPr lang="en-US" sz="2400" dirty="0" smtClean="0">
                <a:solidFill>
                  <a:srgbClr val="C00000"/>
                </a:solidFill>
              </a:rPr>
              <a:t>high-stakes tests</a:t>
            </a:r>
            <a:r>
              <a:rPr lang="en-US" sz="2400" dirty="0" smtClean="0"/>
              <a:t>)</a:t>
            </a:r>
          </a:p>
          <a:p>
            <a:pPr>
              <a:lnSpc>
                <a:spcPct val="90000"/>
              </a:lnSpc>
            </a:pPr>
            <a:r>
              <a:rPr lang="en-US" sz="2400" dirty="0" smtClean="0">
                <a:solidFill>
                  <a:schemeClr val="tx1"/>
                </a:solidFill>
              </a:rPr>
              <a:t>Subjectivity in scoring may develop due to</a:t>
            </a:r>
          </a:p>
          <a:p>
            <a:pPr lvl="2">
              <a:lnSpc>
                <a:spcPct val="90000"/>
              </a:lnSpc>
            </a:pPr>
            <a:r>
              <a:rPr lang="en-US" dirty="0" smtClean="0">
                <a:solidFill>
                  <a:schemeClr val="tx1"/>
                </a:solidFill>
              </a:rPr>
              <a:t>Difficulty of assessment task (</a:t>
            </a:r>
            <a:r>
              <a:rPr lang="en-US" dirty="0" smtClean="0">
                <a:solidFill>
                  <a:srgbClr val="C00000"/>
                </a:solidFill>
              </a:rPr>
              <a:t>appropriate use of a rubric?)</a:t>
            </a:r>
          </a:p>
          <a:p>
            <a:pPr lvl="2">
              <a:lnSpc>
                <a:spcPct val="90000"/>
              </a:lnSpc>
            </a:pPr>
            <a:r>
              <a:rPr lang="en-US" dirty="0" smtClean="0">
                <a:solidFill>
                  <a:schemeClr val="tx1"/>
                </a:solidFill>
              </a:rPr>
              <a:t>Number of tasks to be assessed</a:t>
            </a:r>
          </a:p>
          <a:p>
            <a:pPr lvl="2">
              <a:lnSpc>
                <a:spcPct val="90000"/>
              </a:lnSpc>
            </a:pPr>
            <a:r>
              <a:rPr lang="en-US" dirty="0" smtClean="0">
                <a:solidFill>
                  <a:schemeClr val="tx1"/>
                </a:solidFill>
              </a:rPr>
              <a:t>Raters level of rubric training</a:t>
            </a:r>
          </a:p>
          <a:p>
            <a:pPr>
              <a:lnSpc>
                <a:spcPct val="90000"/>
              </a:lnSpc>
            </a:pPr>
            <a:r>
              <a:rPr lang="en-US" sz="2400" dirty="0" smtClean="0"/>
              <a:t>Research studies support the use of rubrics in assessing educational content areas including</a:t>
            </a:r>
          </a:p>
          <a:p>
            <a:pPr lvl="1">
              <a:lnSpc>
                <a:spcPct val="90000"/>
              </a:lnSpc>
            </a:pPr>
            <a:r>
              <a:rPr lang="en-US" sz="2400" dirty="0" smtClean="0">
                <a:solidFill>
                  <a:schemeClr val="tx1"/>
                </a:solidFill>
              </a:rPr>
              <a:t>Fine arts, music, movement, sports</a:t>
            </a:r>
          </a:p>
          <a:p>
            <a:pPr lvl="3">
              <a:lnSpc>
                <a:spcPct val="90000"/>
              </a:lnSpc>
            </a:pPr>
            <a:r>
              <a:rPr lang="en-US" sz="2000" b="1" dirty="0" smtClean="0">
                <a:solidFill>
                  <a:schemeClr val="tx1"/>
                </a:solidFill>
              </a:rPr>
              <a:t>Performance-based activities </a:t>
            </a:r>
          </a:p>
          <a:p>
            <a:pPr lvl="1">
              <a:lnSpc>
                <a:spcPct val="90000"/>
              </a:lnSpc>
            </a:pPr>
            <a:endParaRPr lang="en-US" sz="2000" dirty="0" smtClean="0">
              <a:solidFill>
                <a:schemeClr val="tx1"/>
              </a:solidFill>
            </a:endParaRPr>
          </a:p>
          <a:p>
            <a:pPr lvl="1">
              <a:lnSpc>
                <a:spcPct val="90000"/>
              </a:lnSpc>
            </a:pPr>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1066800"/>
          </a:xfrm>
        </p:spPr>
        <p:txBody>
          <a:bodyPr>
            <a:normAutofit/>
          </a:bodyPr>
          <a:lstStyle/>
          <a:p>
            <a:pPr algn="ctr"/>
            <a:r>
              <a:rPr lang="en-US" sz="3200" b="1" dirty="0" smtClean="0"/>
              <a:t>Rubric Sample: Standards-Based Lesson Plan</a:t>
            </a:r>
            <a:endParaRPr lang="en-US" sz="3200" dirty="0"/>
          </a:p>
        </p:txBody>
      </p:sp>
      <p:pic>
        <p:nvPicPr>
          <p:cNvPr id="6146" name="Picture 2"/>
          <p:cNvPicPr>
            <a:picLocks noGrp="1" noChangeAspect="1" noChangeArrowheads="1"/>
          </p:cNvPicPr>
          <p:nvPr>
            <p:ph idx="1"/>
          </p:nvPr>
        </p:nvPicPr>
        <p:blipFill>
          <a:blip r:embed="rId3" cstate="print"/>
          <a:srcRect/>
          <a:stretch>
            <a:fillRect/>
          </a:stretch>
        </p:blipFill>
        <p:spPr bwMode="auto">
          <a:xfrm>
            <a:off x="1371600" y="1447800"/>
            <a:ext cx="5867400" cy="5126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685800"/>
          </a:xfrm>
        </p:spPr>
        <p:txBody>
          <a:bodyPr>
            <a:normAutofit/>
          </a:bodyPr>
          <a:lstStyle/>
          <a:p>
            <a:pPr algn="ctr"/>
            <a:r>
              <a:rPr lang="en-US" sz="3200" b="1" dirty="0" smtClean="0"/>
              <a:t>Rubric Sample: Student-Friendly</a:t>
            </a:r>
            <a:endParaRPr lang="en-US" sz="3200" dirty="0"/>
          </a:p>
        </p:txBody>
      </p:sp>
      <p:pic>
        <p:nvPicPr>
          <p:cNvPr id="7170" name="Picture 2"/>
          <p:cNvPicPr>
            <a:picLocks noGrp="1" noChangeAspect="1" noChangeArrowheads="1"/>
          </p:cNvPicPr>
          <p:nvPr>
            <p:ph idx="1"/>
          </p:nvPr>
        </p:nvPicPr>
        <p:blipFill>
          <a:blip r:embed="rId3" cstate="print"/>
          <a:srcRect/>
          <a:stretch>
            <a:fillRect/>
          </a:stretch>
        </p:blipFill>
        <p:spPr bwMode="auto">
          <a:xfrm>
            <a:off x="0" y="1295400"/>
            <a:ext cx="9144000" cy="5278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66800"/>
          </a:xfrm>
        </p:spPr>
        <p:txBody>
          <a:bodyPr>
            <a:normAutofit/>
          </a:bodyPr>
          <a:lstStyle/>
          <a:p>
            <a:pPr algn="ctr"/>
            <a:r>
              <a:rPr lang="en-US" sz="3200" b="1" dirty="0" smtClean="0"/>
              <a:t>Reality Check</a:t>
            </a:r>
            <a:endParaRPr lang="en-US" sz="3200" dirty="0"/>
          </a:p>
        </p:txBody>
      </p:sp>
      <p:sp>
        <p:nvSpPr>
          <p:cNvPr id="3" name="Content Placeholder 2"/>
          <p:cNvSpPr>
            <a:spLocks noGrp="1"/>
          </p:cNvSpPr>
          <p:nvPr>
            <p:ph idx="1"/>
          </p:nvPr>
        </p:nvSpPr>
        <p:spPr>
          <a:xfrm>
            <a:off x="0" y="1752600"/>
            <a:ext cx="9144000" cy="5105400"/>
          </a:xfrm>
        </p:spPr>
        <p:txBody>
          <a:bodyPr/>
          <a:lstStyle/>
          <a:p>
            <a:r>
              <a:rPr lang="en-US" dirty="0" smtClean="0"/>
              <a:t>Is the use of rubrics…</a:t>
            </a:r>
          </a:p>
          <a:p>
            <a:pPr>
              <a:buNone/>
            </a:pPr>
            <a:endParaRPr lang="en-US" dirty="0" smtClean="0"/>
          </a:p>
          <a:p>
            <a:pPr lvl="1"/>
            <a:r>
              <a:rPr lang="en-US" dirty="0" smtClean="0"/>
              <a:t>something you see the value in (as a teacher and/or teacher trainer)?</a:t>
            </a:r>
          </a:p>
          <a:p>
            <a:pPr lvl="2"/>
            <a:r>
              <a:rPr lang="en-US" dirty="0" smtClean="0"/>
              <a:t>Why or why not (e.g., teaching style, cultural hindrance)?</a:t>
            </a:r>
          </a:p>
          <a:p>
            <a:pPr lvl="2"/>
            <a:r>
              <a:rPr lang="en-US" dirty="0" smtClean="0"/>
              <a:t>If yes, what is one way you could implement this assessment?</a:t>
            </a:r>
          </a:p>
          <a:p>
            <a:pPr lvl="1">
              <a:buNone/>
            </a:pPr>
            <a:endParaRPr lang="en-US" dirty="0" smtClean="0"/>
          </a:p>
          <a:p>
            <a:pPr lvl="1"/>
            <a:r>
              <a:rPr lang="en-US" dirty="0" smtClean="0"/>
              <a:t>able to be utilized in the current educational environment?</a:t>
            </a:r>
          </a:p>
          <a:p>
            <a:pPr lvl="1"/>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6329</TotalTime>
  <Words>1515</Words>
  <Application>Microsoft Office PowerPoint</Application>
  <PresentationFormat>On-screen Show (4:3)</PresentationFormat>
  <Paragraphs>204</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Georgia</vt:lpstr>
      <vt:lpstr>Trebuchet MS</vt:lpstr>
      <vt:lpstr>Wingdings</vt:lpstr>
      <vt:lpstr>Wingdings 2</vt:lpstr>
      <vt:lpstr>Urban</vt:lpstr>
      <vt:lpstr>EFL Teaching and Assessment</vt:lpstr>
      <vt:lpstr>Tests vs. Assessments</vt:lpstr>
      <vt:lpstr>“Teaching to the Test”</vt:lpstr>
      <vt:lpstr>Assessing Students’ Needs</vt:lpstr>
      <vt:lpstr>Assessment for Learning</vt:lpstr>
      <vt:lpstr>Rubrics</vt:lpstr>
      <vt:lpstr>Rubric Sample: Standards-Based Lesson Plan</vt:lpstr>
      <vt:lpstr>Rubric Sample: Student-Friendly</vt:lpstr>
      <vt:lpstr>Reality Check</vt:lpstr>
      <vt:lpstr>Authentic Assessments </vt:lpstr>
      <vt:lpstr>Reflective Practices: Self-Regulation</vt:lpstr>
      <vt:lpstr>The Reflective Teacher: Self-Assessment</vt:lpstr>
      <vt:lpstr>     Self-Assessment Sample: Student-Friendly  Student(St)/Teacher(T) checklist with follow-up conference</vt:lpstr>
      <vt:lpstr>Self-Assessment Sample:  Student-Friendly (cont.)</vt:lpstr>
      <vt:lpstr>                  Peer Observations  Peer assessments involve students in the evaluation of     each other's work according to a set of criteria. </vt:lpstr>
      <vt:lpstr>Reality Check</vt:lpstr>
      <vt:lpstr> ENGLISH LEARNER ORAL ASSESSMENT -- EFL Proficiency Assessment --</vt:lpstr>
      <vt:lpstr>ENGLISH LEARNER ORAL ASSESSMENT: Protocol</vt:lpstr>
      <vt:lpstr>ENGLISH LEARNER ORAL ASSESSMENT: Scoring</vt:lpstr>
      <vt:lpstr>Home Language Surveys (HLS)</vt:lpstr>
      <vt:lpstr>Home Language Surveys (HLS)</vt:lpstr>
      <vt:lpstr>Sample: Home Language Survey (HLS)</vt:lpstr>
      <vt:lpstr>Sample: Home Language Survey (HLS)</vt:lpstr>
      <vt:lpstr>                                         Standardized Tests: Norm-Referenced  “Norm-referenced” tests that compare a person's score against the scores of a group of people who have already taken the same exam, called the norming group. Renorming of tests occurs about every 7 years. Otherwise the “bell-shaped curve” would be skewed to the high end. Students are getting smarter!                           </vt:lpstr>
      <vt:lpstr> Standardized Tests: Norm-Referenced </vt:lpstr>
      <vt:lpstr>Standardized Tests: Criterion-Referenced</vt:lpstr>
      <vt:lpstr>Standardized Tests: Criterion-Referenced</vt:lpstr>
      <vt:lpstr>Standardized Tests: Criterion-Referenced</vt:lpstr>
      <vt:lpstr>Standardized Tests: Criterion-Referenced</vt:lpstr>
      <vt:lpstr>Standardized Tests Comparisons</vt:lpstr>
      <vt:lpstr>Reality Check</vt:lpstr>
      <vt:lpstr>Implications for Educators</vt:lpstr>
      <vt:lpstr> Website  www.robdanin.com  </vt:lpstr>
    </vt:vector>
  </TitlesOfParts>
  <Company>Acer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Rob Danin</cp:lastModifiedBy>
  <cp:revision>249</cp:revision>
  <dcterms:created xsi:type="dcterms:W3CDTF">2012-10-19T05:10:02Z</dcterms:created>
  <dcterms:modified xsi:type="dcterms:W3CDTF">2017-05-15T06:32:14Z</dcterms:modified>
</cp:coreProperties>
</file>