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73" r:id="rId4"/>
    <p:sldId id="286" r:id="rId5"/>
    <p:sldId id="265" r:id="rId6"/>
    <p:sldId id="260" r:id="rId7"/>
    <p:sldId id="288" r:id="rId8"/>
    <p:sldId id="259" r:id="rId9"/>
    <p:sldId id="263" r:id="rId10"/>
    <p:sldId id="258" r:id="rId11"/>
    <p:sldId id="264" r:id="rId12"/>
    <p:sldId id="272" r:id="rId13"/>
    <p:sldId id="276" r:id="rId14"/>
    <p:sldId id="274" r:id="rId15"/>
    <p:sldId id="275" r:id="rId16"/>
    <p:sldId id="280" r:id="rId17"/>
    <p:sldId id="281" r:id="rId18"/>
    <p:sldId id="279" r:id="rId19"/>
    <p:sldId id="284" r:id="rId20"/>
    <p:sldId id="266" r:id="rId21"/>
    <p:sldId id="278" r:id="rId22"/>
    <p:sldId id="282" r:id="rId23"/>
    <p:sldId id="267" r:id="rId24"/>
    <p:sldId id="268" r:id="rId25"/>
    <p:sldId id="287" r:id="rId26"/>
    <p:sldId id="277" r:id="rId27"/>
    <p:sldId id="289" r:id="rId28"/>
    <p:sldId id="269" r:id="rId29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>
      <p:cViewPr varScale="1">
        <p:scale>
          <a:sx n="90" d="100"/>
          <a:sy n="90" d="100"/>
        </p:scale>
        <p:origin x="1004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1769E-B8A6-4095-8925-C8F07EA3887D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46044-03F9-4284-83FC-AD3E1BECB5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02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5415BE7D-E425-471F-BA6D-9DD754EBBE79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7061100A-E045-431A-9ABB-DF2F0E98E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6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7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40C48-7691-4FF4-827E-5BBA1414FF52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When looking specifically at EI and education.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Literature to support these statements are provided in other areas on the website.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These slides provide a basic overview of EI.  Further detail is available within the website if required.</a:t>
            </a:r>
          </a:p>
        </p:txBody>
      </p:sp>
    </p:spTree>
    <p:extLst>
      <p:ext uri="{BB962C8B-B14F-4D97-AF65-F5344CB8AC3E}">
        <p14:creationId xmlns:p14="http://schemas.microsoft.com/office/powerpoint/2010/main" val="291282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E7FC7-51D1-4B14-8CB3-FCFC9303EB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9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8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3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46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3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24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3A191-B4B2-4827-A244-F174D72038BB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Different definitions of EI exist and can be found within the psychological literature.  One widely used definition above is derived from the work of Goleman (1995).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EI is the ability to understand your own emotions and those of people around you. The concept of EI means you have a self-awareness that enables you to recognise feelings and helps you manage your emotions.  A person with a high EI is also capable of understanding the feelings of others and, therefore, is better at handling relationships of all kinds.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a person is 'intellectually' intelligent, it does not necessarily follow they are emotionally intelligent. Having a good memory, or good problem-solving abilities, does not mean a person is capable of dealing with emotions or of motivating themselves.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585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4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53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CD19C-DE4D-428A-AF03-04981A663D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1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7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29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6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641D-295E-494F-953B-E10F39EA0C6E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EI is viewed in two separate ways. 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Trait EI reports on one’s beliefs about EI skills.  Trait EI is measured using personality-type self-report measures which provides us with information about how people THINK they are at EI skills. 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Ability EI views EI as a global ability, which joins together specific and individual abilities and is measured using traditional general ability-type measures, similar to IQ tests.  An individual’s responses are compared to those provided by an expert in the field – so there </a:t>
            </a:r>
            <a:r>
              <a:rPr lang="en-GB" u="sng" dirty="0" smtClean="0"/>
              <a:t>are</a:t>
            </a:r>
            <a:r>
              <a:rPr lang="en-GB" dirty="0" smtClean="0"/>
              <a:t> right and wrong answers.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>
              <a:spcBef>
                <a:spcPts val="415"/>
              </a:spcBef>
            </a:pPr>
            <a:r>
              <a:rPr lang="en-GB" dirty="0" smtClean="0"/>
              <a:t>The abilities involved in EI include the ability:</a:t>
            </a:r>
          </a:p>
          <a:p>
            <a:pPr>
              <a:spcBef>
                <a:spcPts val="415"/>
              </a:spcBef>
            </a:pPr>
            <a:endParaRPr lang="en-GB" dirty="0" smtClean="0"/>
          </a:p>
          <a:p>
            <a:pPr>
              <a:spcBef>
                <a:spcPts val="415"/>
              </a:spcBef>
              <a:buFontTx/>
              <a:buChar char="•"/>
            </a:pPr>
            <a:r>
              <a:rPr lang="en-GB" dirty="0" smtClean="0"/>
              <a:t>  to perceive emotions (so, the ability to recognise how you and those around you are feeling)</a:t>
            </a:r>
          </a:p>
          <a:p>
            <a:pPr>
              <a:spcBef>
                <a:spcPts val="415"/>
              </a:spcBef>
              <a:buFontTx/>
              <a:buChar char="•"/>
            </a:pPr>
            <a:r>
              <a:rPr lang="en-GB" dirty="0" smtClean="0"/>
              <a:t>  to access and generate emotions so as to assist thought (this will include also the ability to reason with the emotion that is generated)</a:t>
            </a:r>
          </a:p>
          <a:p>
            <a:pPr>
              <a:spcBef>
                <a:spcPts val="415"/>
              </a:spcBef>
              <a:buFontTx/>
              <a:buChar char="•"/>
            </a:pPr>
            <a:r>
              <a:rPr lang="en-GB" dirty="0" smtClean="0"/>
              <a:t>  to understand complex emotions and emotional knowledge (this includes the ability to understand emotional ‘chains’ , so how emotions move</a:t>
            </a:r>
          </a:p>
          <a:p>
            <a:pPr>
              <a:spcBef>
                <a:spcPts val="415"/>
              </a:spcBef>
            </a:pPr>
            <a:r>
              <a:rPr lang="en-GB" dirty="0" smtClean="0"/>
              <a:t>    	from one stage to another)</a:t>
            </a:r>
          </a:p>
          <a:p>
            <a:pPr>
              <a:spcBef>
                <a:spcPts val="415"/>
              </a:spcBef>
              <a:buFontTx/>
              <a:buChar char="•"/>
            </a:pPr>
            <a:r>
              <a:rPr lang="en-GB" dirty="0" smtClean="0"/>
              <a:t>  to reflectively regulate emotions so as to promote emotional and intellectual growth (here we are talking about the ability to manage emotions</a:t>
            </a:r>
          </a:p>
          <a:p>
            <a:pPr lvl="1">
              <a:spcBef>
                <a:spcPts val="415"/>
              </a:spcBef>
            </a:pPr>
            <a:r>
              <a:rPr lang="en-GB" dirty="0" smtClean="0"/>
              <a:t> 	in yourself and in others).</a:t>
            </a:r>
          </a:p>
          <a:p>
            <a:pPr>
              <a:spcBef>
                <a:spcPts val="415"/>
              </a:spcBef>
            </a:pP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9381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100A-E045-431A-9ABB-DF2F0E98E4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37465-1212-4EB7-A67C-A6292EA4B683}" type="slidenum">
              <a:rPr lang="en-GB" smtClean="0"/>
              <a:pPr/>
              <a:t>8</a:t>
            </a:fld>
            <a:endParaRPr lang="en-GB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Looking now in more detail about EI and using a Four-Branch Model of EI (Boyatzis &amp; Goleman, 2005), EI comprises four clusters of competencies that work together: our </a:t>
            </a:r>
            <a:r>
              <a:rPr lang="en-US" u="sng" dirty="0" smtClean="0"/>
              <a:t>self-awareness</a:t>
            </a:r>
            <a:r>
              <a:rPr lang="en-US" dirty="0" smtClean="0"/>
              <a:t> underpins our </a:t>
            </a:r>
            <a:r>
              <a:rPr lang="en-US" u="sng" dirty="0" smtClean="0"/>
              <a:t>self-management</a:t>
            </a:r>
            <a:r>
              <a:rPr lang="en-US" dirty="0" smtClean="0"/>
              <a:t> and </a:t>
            </a:r>
            <a:r>
              <a:rPr lang="en-US" u="sng" dirty="0" smtClean="0"/>
              <a:t>social awareness</a:t>
            </a:r>
            <a:r>
              <a:rPr lang="en-US" dirty="0" smtClean="0"/>
              <a:t>, which in turn underpin our capabilities in </a:t>
            </a:r>
            <a:r>
              <a:rPr lang="en-US" u="sng" dirty="0" smtClean="0"/>
              <a:t>relationship management </a:t>
            </a:r>
            <a:r>
              <a:rPr lang="en-US" dirty="0" smtClean="0"/>
              <a:t>– our positive impact on others.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Therefore, each of the EI competencies is important.  The competencies in the self-awareness cluster are particularly important as the foundation for developing and sustaining EI in the long-term.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Examples of competencies that may fall within each cluster: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Self-awareness: self-confidence, accurate self-assessment, emotional self-awareness</a:t>
            </a:r>
          </a:p>
          <a:p>
            <a:pPr eaLnBrk="1" hangingPunct="1"/>
            <a:r>
              <a:rPr lang="en-US" dirty="0" smtClean="0"/>
              <a:t>Social awareness: empathy, responsiveness to others, organizational awareness</a:t>
            </a:r>
          </a:p>
          <a:p>
            <a:pPr eaLnBrk="1" hangingPunct="1"/>
            <a:r>
              <a:rPr lang="en-US" dirty="0" smtClean="0"/>
              <a:t>Self-management: adaptability, emotional self-control, positive outlook, initiative</a:t>
            </a:r>
          </a:p>
          <a:p>
            <a:pPr eaLnBrk="1" hangingPunct="1"/>
            <a:r>
              <a:rPr lang="en-US" dirty="0" smtClean="0"/>
              <a:t>Relationship management: conflict management, inspirational leadership, influence, teamwork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792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2D8F4-D482-4AA2-BFFD-31A8463220C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0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63525" y="1598613"/>
            <a:ext cx="7386638" cy="4497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</p:spPr>
        <p:txBody>
          <a:bodyPr/>
          <a:lstStyle>
            <a:lvl1pPr>
              <a:defRPr/>
            </a:lvl1pPr>
          </a:lstStyle>
          <a:p>
            <a:fld id="{315B64A7-B59D-4903-9D34-F2E9190B84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0637-8C79-4971-9DE5-6E0B90406F71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2619-6E2B-486D-96FC-92ACA7A7CD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eatergood.berkeley.edu/ei_quiz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QORgscVLc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Emotional Intelligence (EI/EQ) </a:t>
            </a:r>
            <a:br>
              <a:rPr lang="en-US" dirty="0" smtClean="0"/>
            </a:br>
            <a:r>
              <a:rPr lang="en-US" dirty="0" smtClean="0"/>
              <a:t>in the Learning Environment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257800"/>
            <a:ext cx="5943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Dr. Rob Danin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English Language Specialist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www.robdanin.com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dirty="0"/>
          </a:p>
        </p:txBody>
      </p:sp>
      <p:pic>
        <p:nvPicPr>
          <p:cNvPr id="13314" name="Picture 2" descr="http://3.bp.blogspot.com/-Vh8bh-ymU8k/Tb1ZdE_BduI/AAAAAAAAAEE/9k8w0HMtTVA/s1600/Emotional+Intellige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81200"/>
            <a:ext cx="4714875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800" dirty="0" smtClean="0"/>
              <a:t>Education and EI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defRPr/>
            </a:pPr>
            <a:r>
              <a:rPr lang="en-US" sz="3600" dirty="0" smtClean="0">
                <a:latin typeface="+mj-lt"/>
              </a:rPr>
              <a:t>Creates a “relationship-centered” [student-centered] approach to education </a:t>
            </a:r>
          </a:p>
          <a:p>
            <a:pPr marL="674370" lvl="1" indent="-274320">
              <a:defRPr/>
            </a:pPr>
            <a:r>
              <a:rPr lang="en-US" dirty="0" smtClean="0">
                <a:latin typeface="+mj-lt"/>
              </a:rPr>
              <a:t>Has the potential to be considerably more motivating for students</a:t>
            </a:r>
            <a:endParaRPr lang="en-GB" dirty="0" smtClean="0">
              <a:latin typeface="+mj-lt"/>
            </a:endParaRPr>
          </a:p>
          <a:p>
            <a:pPr marL="274320" indent="-274320">
              <a:defRPr/>
            </a:pPr>
            <a:r>
              <a:rPr lang="en-GB" sz="3600" dirty="0" smtClean="0">
                <a:latin typeface="+mj-lt"/>
              </a:rPr>
              <a:t>Students cope better with transitions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GB" sz="3600" dirty="0" smtClean="0">
                <a:latin typeface="+mj-lt"/>
              </a:rPr>
              <a:t>Lower drop out from secondary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GB" sz="3600" dirty="0" smtClean="0">
                <a:latin typeface="+mj-lt"/>
              </a:rPr>
              <a:t>  school and university</a:t>
            </a:r>
          </a:p>
          <a:p>
            <a:pPr marL="274320" indent="-274320">
              <a:defRPr/>
            </a:pPr>
            <a:r>
              <a:rPr lang="en-GB" sz="3600" dirty="0" smtClean="0">
                <a:latin typeface="+mj-lt"/>
              </a:rPr>
              <a:t>Higher academic qualifications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GB" sz="3600" dirty="0" smtClean="0">
                <a:latin typeface="+mj-lt"/>
              </a:rPr>
              <a:t>Better career prospects </a:t>
            </a:r>
            <a:endParaRPr lang="en-GB" sz="3600" dirty="0" smtClean="0">
              <a:latin typeface="+mj-lt"/>
            </a:endParaRPr>
          </a:p>
          <a:p>
            <a:pPr marL="274320" indent="-274320">
              <a:defRPr/>
            </a:pPr>
            <a:r>
              <a:rPr lang="en-US" sz="3600" i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 students perceive that their </a:t>
            </a:r>
            <a:r>
              <a:rPr lang="en-US" sz="3600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teachers</a:t>
            </a:r>
            <a:r>
              <a:rPr lang="en-US" sz="3600" i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are competent and caring, then they are less likely to cheat in those </a:t>
            </a:r>
            <a:r>
              <a:rPr lang="en-US" sz="3600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classrooms.</a:t>
            </a:r>
            <a:endParaRPr lang="en-GB" sz="3600" i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4400" dirty="0" smtClean="0">
              <a:latin typeface="+mj-lt"/>
            </a:endParaRPr>
          </a:p>
        </p:txBody>
      </p:sp>
      <p:pic>
        <p:nvPicPr>
          <p:cNvPr id="4" name="Picture 3" descr="https://encrypted-tbn1.gstatic.com/images?q=tbn:ANd9GcRCiXCYFNVdUv32aQTXAdwb2UweyEgyiiI0ueKt-2jIFZQnIXBj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124200"/>
            <a:ext cx="1676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How </a:t>
            </a:r>
            <a:r>
              <a:rPr lang="en-US" dirty="0">
                <a:latin typeface="Comic Sans MS" pitchFamily="66" charset="0"/>
              </a:rPr>
              <a:t>C</a:t>
            </a:r>
            <a:r>
              <a:rPr lang="en-US" dirty="0" smtClean="0">
                <a:latin typeface="Comic Sans MS" pitchFamily="66" charset="0"/>
              </a:rPr>
              <a:t>an </a:t>
            </a:r>
            <a:r>
              <a:rPr lang="en-US" dirty="0">
                <a:latin typeface="Comic Sans MS" pitchFamily="66" charset="0"/>
              </a:rPr>
              <a:t>T</a:t>
            </a:r>
            <a:r>
              <a:rPr lang="en-US" dirty="0" smtClean="0">
                <a:latin typeface="Comic Sans MS" pitchFamily="66" charset="0"/>
              </a:rPr>
              <a:t>eachers 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 smtClean="0">
                <a:latin typeface="Comic Sans MS" pitchFamily="66" charset="0"/>
              </a:rPr>
              <a:t>se Emotional </a:t>
            </a: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ntelligence?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+mj-lt"/>
              </a:rPr>
              <a:t>Pay attention to self and other’s body language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Listen more; speak less - </a:t>
            </a:r>
            <a:r>
              <a:rPr lang="en-US" dirty="0" smtClean="0">
                <a:latin typeface="+mj-lt"/>
              </a:rPr>
              <a:t>develops empathy</a:t>
            </a:r>
            <a:r>
              <a:rPr lang="en-US" b="1" dirty="0" smtClean="0">
                <a:latin typeface="+mj-lt"/>
              </a:rPr>
              <a:t> 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Get curious, not furious - </a:t>
            </a:r>
            <a:r>
              <a:rPr lang="en-US" dirty="0" smtClean="0">
                <a:latin typeface="+mj-lt"/>
              </a:rPr>
              <a:t>Watch what you say especially when frustrated or annoyed. Reframe negative emotions can be replaced with, </a:t>
            </a:r>
            <a:r>
              <a:rPr lang="en-US" i="1" dirty="0" smtClean="0">
                <a:latin typeface="+mj-lt"/>
              </a:rPr>
              <a:t>"Do you see something in this that I must have missed?”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Elicit pride in others – </a:t>
            </a:r>
            <a:r>
              <a:rPr lang="en-US" dirty="0" smtClean="0">
                <a:latin typeface="+mj-lt"/>
              </a:rPr>
              <a:t>Reason for working together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Remember that emotions are contagious - </a:t>
            </a:r>
            <a:r>
              <a:rPr lang="en-US" dirty="0" smtClean="0">
                <a:latin typeface="+mj-lt"/>
              </a:rPr>
              <a:t>A person's emotions (negative or positive) always influences others. 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Teachers should be careful to show only those emotions, which they want to see in others (The Golden Rule).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educators can do to stimulate </a:t>
            </a:r>
            <a:br>
              <a:rPr lang="en-US" dirty="0" smtClean="0"/>
            </a:br>
            <a:r>
              <a:rPr lang="en-US" dirty="0" smtClean="0"/>
              <a:t>EI skills in their students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4038600" cy="61722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CLEAR COMMUNICATION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EMPATHY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SELF AWARENESS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DECISION MAKING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PROBLEM SOLVING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SHARING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+mj-lt"/>
              </a:rPr>
              <a:t>PATIENCE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+mj-lt"/>
              </a:rPr>
              <a:t>LISTENING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+mj-lt"/>
              </a:rPr>
              <a:t>CARING</a:t>
            </a:r>
            <a:endParaRPr lang="en-US" sz="3200" dirty="0">
              <a:latin typeface="+mj-lt"/>
            </a:endParaRP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914400"/>
            <a:ext cx="4038600" cy="4525963"/>
          </a:xfrm>
        </p:spPr>
        <p:txBody>
          <a:bodyPr>
            <a:noAutofit/>
          </a:bodyPr>
          <a:lstStyle/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GETTING </a:t>
            </a:r>
            <a:r>
              <a:rPr lang="en-US" sz="3200" dirty="0">
                <a:latin typeface="+mj-lt"/>
              </a:rPr>
              <a:t>ALONG WITH OTHERS</a:t>
            </a:r>
          </a:p>
          <a:p>
            <a:r>
              <a:rPr lang="en-US" sz="3200" dirty="0">
                <a:latin typeface="+mj-lt"/>
              </a:rPr>
              <a:t>GENTLENESS</a:t>
            </a:r>
          </a:p>
          <a:p>
            <a:r>
              <a:rPr lang="en-US" sz="3200" dirty="0">
                <a:latin typeface="+mj-lt"/>
              </a:rPr>
              <a:t>PERSEVERANCE</a:t>
            </a:r>
          </a:p>
          <a:p>
            <a:r>
              <a:rPr lang="en-US" sz="3200" dirty="0">
                <a:latin typeface="+mj-lt"/>
              </a:rPr>
              <a:t>SELF MOTIVATION </a:t>
            </a:r>
          </a:p>
          <a:p>
            <a:r>
              <a:rPr lang="en-US" sz="3200" dirty="0">
                <a:latin typeface="+mj-lt"/>
              </a:rPr>
              <a:t>SELF CONTROL</a:t>
            </a:r>
          </a:p>
        </p:txBody>
      </p:sp>
      <p:pic>
        <p:nvPicPr>
          <p:cNvPr id="35842" name="Picture 2" descr="https://encrypted-tbn3.gstatic.com/images?q=tbn:ANd9GcS7jrpLFc5mAGxQ3sZIS3JJuprjy1ilhv4Ae67IU4CeCkuvsNDeU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876800"/>
            <a:ext cx="4572000" cy="1724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EI = Social-Emotional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   Social-emotional learning </a:t>
            </a:r>
            <a:r>
              <a:rPr lang="en-US" sz="2400" i="1" dirty="0" smtClean="0">
                <a:latin typeface="+mj-lt"/>
              </a:rPr>
              <a:t>helps students build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resiliency</a:t>
            </a:r>
            <a:r>
              <a:rPr lang="en-US" sz="2400" i="1" dirty="0" smtClean="0">
                <a:latin typeface="+mj-lt"/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learn from failure</a:t>
            </a:r>
            <a:r>
              <a:rPr lang="en-US" sz="2400" i="1" dirty="0" smtClean="0">
                <a:latin typeface="+mj-lt"/>
              </a:rPr>
              <a:t>. It helps them make the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best choices </a:t>
            </a:r>
            <a:r>
              <a:rPr lang="en-US" sz="2400" i="1" dirty="0" smtClean="0">
                <a:latin typeface="+mj-lt"/>
              </a:rPr>
              <a:t>in life.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Social-emotional Competencies are: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•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Self-awareness</a:t>
            </a:r>
            <a:r>
              <a:rPr lang="en-US" sz="2400" i="1" dirty="0" smtClean="0">
                <a:latin typeface="+mj-lt"/>
              </a:rPr>
              <a:t> - the ability to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recognize one's own feelings, interests and strengths</a:t>
            </a:r>
            <a:r>
              <a:rPr lang="en-US" sz="2400" i="1" dirty="0" smtClean="0">
                <a:latin typeface="+mj-lt"/>
              </a:rPr>
              <a:t/>
            </a:r>
            <a:br>
              <a:rPr lang="en-US" sz="2400" i="1" dirty="0" smtClean="0">
                <a:latin typeface="+mj-lt"/>
              </a:rPr>
            </a:br>
            <a:r>
              <a:rPr lang="en-US" sz="2400" i="1" dirty="0" smtClean="0">
                <a:latin typeface="+mj-lt"/>
              </a:rPr>
              <a:t>•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Self-management</a:t>
            </a:r>
            <a:r>
              <a:rPr lang="en-US" sz="2400" i="1" dirty="0" smtClean="0">
                <a:latin typeface="+mj-lt"/>
              </a:rPr>
              <a:t> - skills allow individuals to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handle daily stresses</a:t>
            </a:r>
            <a:r>
              <a:rPr lang="en-US" sz="2400" i="1" dirty="0" smtClean="0">
                <a:latin typeface="+mj-lt"/>
              </a:rPr>
              <a:t> and control their emotions under difficult situations</a:t>
            </a:r>
            <a:br>
              <a:rPr lang="en-US" sz="2400" i="1" dirty="0" smtClean="0">
                <a:latin typeface="+mj-lt"/>
              </a:rPr>
            </a:br>
            <a:r>
              <a:rPr lang="en-US" sz="2400" i="1" dirty="0" smtClean="0">
                <a:latin typeface="+mj-lt"/>
              </a:rPr>
              <a:t>•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Social awareness </a:t>
            </a:r>
            <a:r>
              <a:rPr lang="en-US" sz="2400" i="1" dirty="0" smtClean="0">
                <a:latin typeface="+mj-lt"/>
              </a:rPr>
              <a:t>- allows individuals to take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other perspectives </a:t>
            </a:r>
            <a:r>
              <a:rPr lang="en-US" sz="2400" i="1" dirty="0" smtClean="0">
                <a:latin typeface="+mj-lt"/>
              </a:rPr>
              <a:t>into account and to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empathize</a:t>
            </a:r>
            <a:r>
              <a:rPr lang="en-US" sz="2400" i="1" dirty="0" smtClean="0">
                <a:latin typeface="+mj-lt"/>
              </a:rPr>
              <a:t> with others</a:t>
            </a:r>
            <a:br>
              <a:rPr lang="en-US" sz="2400" i="1" dirty="0" smtClean="0">
                <a:latin typeface="+mj-lt"/>
              </a:rPr>
            </a:br>
            <a:r>
              <a:rPr lang="en-US" sz="2400" i="1" dirty="0" smtClean="0">
                <a:latin typeface="+mj-lt"/>
              </a:rPr>
              <a:t>•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Relationship Management </a:t>
            </a:r>
            <a:r>
              <a:rPr lang="en-US" sz="2400" i="1" dirty="0" smtClean="0">
                <a:latin typeface="+mj-lt"/>
              </a:rPr>
              <a:t>- allows students to develop and maintain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healthy relationships </a:t>
            </a:r>
            <a:r>
              <a:rPr lang="en-US" sz="2400" i="1" dirty="0" smtClean="0">
                <a:latin typeface="+mj-lt"/>
              </a:rPr>
              <a:t>with others and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seek help </a:t>
            </a:r>
            <a:r>
              <a:rPr lang="en-US" sz="2400" i="1" dirty="0" smtClean="0">
                <a:latin typeface="+mj-lt"/>
              </a:rPr>
              <a:t>when needed</a:t>
            </a:r>
            <a:br>
              <a:rPr lang="en-US" sz="2400" i="1" dirty="0" smtClean="0">
                <a:latin typeface="+mj-lt"/>
              </a:rPr>
            </a:br>
            <a:r>
              <a:rPr lang="en-US" sz="2400" i="1" dirty="0" smtClean="0">
                <a:latin typeface="+mj-lt"/>
              </a:rPr>
              <a:t>•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Responsible decision making </a:t>
            </a:r>
            <a:r>
              <a:rPr lang="en-US" sz="2400" i="1" dirty="0" smtClean="0">
                <a:latin typeface="+mj-lt"/>
              </a:rPr>
              <a:t>- enables students to keep in mind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respect and safety concerns </a:t>
            </a:r>
            <a:r>
              <a:rPr lang="en-US" sz="2400" i="1" dirty="0" smtClean="0">
                <a:latin typeface="+mj-lt"/>
              </a:rPr>
              <a:t>when making decisions</a:t>
            </a:r>
            <a:endParaRPr lang="en-US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EI</a:t>
            </a:r>
            <a:r>
              <a:rPr lang="en-US" b="1" dirty="0" smtClean="0"/>
              <a:t> </a:t>
            </a:r>
            <a:r>
              <a:rPr lang="en-US" dirty="0" smtClean="0">
                <a:latin typeface="+mn-lt"/>
              </a:rPr>
              <a:t>&amp;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/>
              <a:t>EFL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Emotional intelligence is a factor in second language learning. </a:t>
            </a:r>
          </a:p>
          <a:p>
            <a:pPr lvl="1"/>
            <a:r>
              <a:rPr lang="en-US" dirty="0" smtClean="0">
                <a:latin typeface="+mj-lt"/>
              </a:rPr>
              <a:t>Enhance the integration of </a:t>
            </a:r>
            <a:r>
              <a:rPr lang="en-US" i="1" dirty="0" smtClean="0">
                <a:latin typeface="+mj-lt"/>
              </a:rPr>
              <a:t>cognition with affect</a:t>
            </a:r>
          </a:p>
          <a:p>
            <a:r>
              <a:rPr lang="en-US" dirty="0" smtClean="0">
                <a:latin typeface="+mj-lt"/>
              </a:rPr>
              <a:t>EI involves "knowing what one’s feelings are and using that knowledge to make good decisions." (Goleman, 1995) </a:t>
            </a:r>
          </a:p>
          <a:p>
            <a:pPr lvl="1"/>
            <a:r>
              <a:rPr lang="en-US" dirty="0" smtClean="0">
                <a:latin typeface="+mj-lt"/>
              </a:rPr>
              <a:t>This includes the ability to maintain hope and an optimistic outlook in the face of disappointments and difficulties [a common occurrence for many SLLs].</a:t>
            </a:r>
            <a:endParaRPr lang="en-US" dirty="0">
              <a:latin typeface="+mj-lt"/>
            </a:endParaRPr>
          </a:p>
        </p:txBody>
      </p:sp>
      <p:pic>
        <p:nvPicPr>
          <p:cNvPr id="7" name="Picture 6" descr="https://encrypted-tbn2.gstatic.com/images?q=tbn:ANd9GcQliVrGSinez9mQX9KIOPMBV4IGBiSRuMa4uiZNoHUxzmWvxWwj5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410200"/>
            <a:ext cx="319659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EI Educational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Student-Centered Discipline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Responsibility and Choice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Warmth and Support (Teacher and Peer)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Cooperative Learning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Classroom Discussions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Self-Reflection and Self-Assessment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Balanced [Varied] Instruction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Realistic Academic Expectations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• Modeling, Practicing, Feedback, Coaching</a:t>
            </a:r>
          </a:p>
          <a:p>
            <a:pPr lvl="1"/>
            <a:r>
              <a:rPr lang="en-US" sz="2600" dirty="0" smtClean="0">
                <a:latin typeface="+mj-lt"/>
              </a:rPr>
              <a:t>There are valuable lessons in “failing”. 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Mistakes can teach us </a:t>
            </a:r>
            <a:r>
              <a:rPr lang="en-US" sz="2600" dirty="0" smtClean="0">
                <a:latin typeface="+mj-lt"/>
              </a:rPr>
              <a:t>that it is not that we are bad at something, just that we have to try a different method to find success. It teaches </a:t>
            </a:r>
            <a:r>
              <a:rPr lang="en-US" sz="2600" dirty="0" smtClean="0">
                <a:solidFill>
                  <a:srgbClr val="C00000"/>
                </a:solidFill>
                <a:latin typeface="+mj-lt"/>
              </a:rPr>
              <a:t>“resilience”</a:t>
            </a:r>
            <a:r>
              <a:rPr lang="en-US" sz="2600" dirty="0" smtClean="0">
                <a:latin typeface="+mj-lt"/>
              </a:rPr>
              <a:t>. 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EI Educational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Ice breakers </a:t>
            </a:r>
            <a:r>
              <a:rPr lang="en-US" dirty="0" smtClean="0">
                <a:latin typeface="+mj-lt"/>
              </a:rPr>
              <a:t>(to enable students to get to know each other)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Warm ups/Sponge Activities </a:t>
            </a:r>
            <a:r>
              <a:rPr lang="en-US" dirty="0" smtClean="0">
                <a:latin typeface="+mj-lt"/>
              </a:rPr>
              <a:t>(to generate interest in/review of the lesson)</a:t>
            </a:r>
          </a:p>
          <a:p>
            <a:r>
              <a:rPr lang="en-US" dirty="0" smtClean="0">
                <a:latin typeface="+mj-lt"/>
              </a:rPr>
              <a:t>Providing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varied learning activities </a:t>
            </a:r>
            <a:r>
              <a:rPr lang="en-US" dirty="0" smtClean="0">
                <a:latin typeface="+mj-lt"/>
              </a:rPr>
              <a:t>(this maintains interest and also allows for different learning styles)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Brainstorming and discussion </a:t>
            </a:r>
            <a:r>
              <a:rPr lang="en-US" dirty="0" smtClean="0">
                <a:latin typeface="+mj-lt"/>
              </a:rPr>
              <a:t>- encourages the sharing of knowledge and opinions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EI Educational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Role-playing and simulations </a:t>
            </a:r>
            <a:r>
              <a:rPr lang="en-US" dirty="0" smtClean="0">
                <a:latin typeface="+mj-lt"/>
              </a:rPr>
              <a:t>that are related to the real world</a:t>
            </a:r>
          </a:p>
          <a:p>
            <a:r>
              <a:rPr lang="en-US" dirty="0" smtClean="0">
                <a:latin typeface="+mj-lt"/>
              </a:rPr>
              <a:t>Promoting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group/project work </a:t>
            </a:r>
            <a:r>
              <a:rPr lang="en-US" dirty="0" smtClean="0">
                <a:latin typeface="+mj-lt"/>
              </a:rPr>
              <a:t>that encourages cooperation (e.g., Cooperative Learning)</a:t>
            </a:r>
          </a:p>
          <a:p>
            <a:r>
              <a:rPr lang="en-US" dirty="0" smtClean="0">
                <a:latin typeface="+mj-lt"/>
              </a:rPr>
              <a:t>Providing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feedback </a:t>
            </a:r>
            <a:r>
              <a:rPr lang="en-US" dirty="0" smtClean="0">
                <a:latin typeface="+mj-lt"/>
              </a:rPr>
              <a:t>(use of continuous assessments to help determine students' academic progress in the subject area)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Managing expectations </a:t>
            </a:r>
            <a:r>
              <a:rPr lang="en-US" dirty="0" smtClean="0">
                <a:latin typeface="+mj-lt"/>
              </a:rPr>
              <a:t>(relates to giving feedback and making students aware of what is expected)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EI Educational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smtClean="0">
                <a:latin typeface="+mj-lt"/>
              </a:rPr>
              <a:t>Introduce journal writing. 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This familiar educational tool can be an effective way to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help students develop self-awareness along with developing writing skills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b="1" u="sng" dirty="0" smtClean="0">
                <a:latin typeface="+mj-lt"/>
              </a:rPr>
              <a:t>Emphasize responsibility.</a:t>
            </a:r>
            <a:r>
              <a:rPr lang="en-US" u="sng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Helps to encourage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a sense of responsibility</a:t>
            </a:r>
            <a:r>
              <a:rPr lang="en-US" dirty="0" smtClean="0">
                <a:latin typeface="+mj-lt"/>
              </a:rPr>
              <a:t> (e.g.,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organized classroom tasks</a:t>
            </a:r>
            <a:r>
              <a:rPr lang="en-US" dirty="0" smtClean="0">
                <a:latin typeface="+mj-lt"/>
              </a:rPr>
              <a:t>).</a:t>
            </a:r>
          </a:p>
          <a:p>
            <a:r>
              <a:rPr lang="en-US" b="1" u="sng" dirty="0" smtClean="0">
                <a:latin typeface="+mj-lt"/>
              </a:rPr>
              <a:t>Encourage creativity.</a:t>
            </a:r>
            <a:r>
              <a:rPr lang="en-US" u="sng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Creativity is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most necessary in times of emotional hardship, such as when we're frustrated or angry</a:t>
            </a:r>
            <a:r>
              <a:rPr lang="en-US" dirty="0" smtClean="0">
                <a:latin typeface="+mj-lt"/>
              </a:rPr>
              <a:t>. Provide students with ongoing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opportunities to express their creativity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b="1" u="sng" dirty="0" smtClean="0">
                <a:latin typeface="+mj-lt"/>
              </a:rPr>
              <a:t>Institute classroom meetings.</a:t>
            </a:r>
            <a:r>
              <a:rPr lang="en-US" u="sng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This can provide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numerous opportunities to support social and emotional learning</a:t>
            </a:r>
            <a:r>
              <a:rPr lang="en-US" dirty="0" smtClean="0">
                <a:latin typeface="+mj-lt"/>
              </a:rPr>
              <a:t>. It helps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build </a:t>
            </a:r>
            <a:r>
              <a:rPr lang="en-US" b="1" u="sng" dirty="0" smtClean="0">
                <a:solidFill>
                  <a:srgbClr val="C00000"/>
                </a:solidFill>
                <a:latin typeface="+mj-lt"/>
              </a:rPr>
              <a:t>a </a:t>
            </a:r>
            <a:r>
              <a:rPr lang="en-US" b="1" i="1" u="sng" dirty="0" smtClean="0">
                <a:solidFill>
                  <a:srgbClr val="C00000"/>
                </a:solidFill>
                <a:latin typeface="+mj-lt"/>
              </a:rPr>
              <a:t>sense of community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, creates a climate of trust, and encourages respectful communication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 smtClean="0">
                <a:latin typeface="+mj-lt"/>
              </a:rPr>
              <a:t>See next “Responsive Classroom Methods“ slide 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Emotional Intelligence (EQ/EI):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Responsive Classroom Methods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i="1" dirty="0" smtClean="0">
                <a:solidFill>
                  <a:srgbClr val="C00000"/>
                </a:solidFill>
              </a:rPr>
              <a:t>A Sense of Community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/>
              <a:t>The goal is to help create a culture where </a:t>
            </a:r>
            <a:r>
              <a:rPr lang="en-US" sz="2900" b="1" dirty="0" smtClean="0">
                <a:solidFill>
                  <a:srgbClr val="C00000"/>
                </a:solidFill>
              </a:rPr>
              <a:t>students care about each other</a:t>
            </a:r>
            <a:r>
              <a:rPr lang="en-US" sz="2900" b="1" dirty="0" smtClean="0"/>
              <a:t>, their</a:t>
            </a:r>
            <a:r>
              <a:rPr lang="en-US" sz="2900" b="1" dirty="0" smtClean="0">
                <a:solidFill>
                  <a:srgbClr val="C00000"/>
                </a:solidFill>
              </a:rPr>
              <a:t> school/classroom </a:t>
            </a:r>
            <a:r>
              <a:rPr lang="en-US" sz="2900" b="1" dirty="0" smtClean="0"/>
              <a:t>and their </a:t>
            </a:r>
            <a:r>
              <a:rPr lang="en-US" sz="2900" b="1" dirty="0" smtClean="0">
                <a:solidFill>
                  <a:srgbClr val="C00000"/>
                </a:solidFill>
              </a:rPr>
              <a:t>learning</a:t>
            </a:r>
            <a:r>
              <a:rPr lang="en-US" sz="2900" b="1" dirty="0" smtClean="0"/>
              <a:t>.</a:t>
            </a:r>
            <a:endParaRPr lang="en-US" sz="2900" b="1" u="sng" dirty="0" smtClean="0"/>
          </a:p>
          <a:p>
            <a:r>
              <a:rPr lang="en-US" sz="2900" b="1" dirty="0" smtClean="0"/>
              <a:t>Designed to improve the ways </a:t>
            </a:r>
            <a:r>
              <a:rPr lang="en-US" sz="2900" b="1" dirty="0" smtClean="0">
                <a:solidFill>
                  <a:srgbClr val="C00000"/>
                </a:solidFill>
              </a:rPr>
              <a:t>teachers interact with students </a:t>
            </a:r>
            <a:r>
              <a:rPr lang="en-US" sz="2900" b="1" dirty="0" smtClean="0"/>
              <a:t>and the way the </a:t>
            </a:r>
            <a:r>
              <a:rPr lang="en-US" sz="2900" b="1" dirty="0" smtClean="0">
                <a:solidFill>
                  <a:srgbClr val="C00000"/>
                </a:solidFill>
              </a:rPr>
              <a:t>students interact with each other</a:t>
            </a:r>
            <a:r>
              <a:rPr lang="en-US" sz="2900" b="1" dirty="0" smtClean="0"/>
              <a:t>.</a:t>
            </a:r>
          </a:p>
          <a:p>
            <a:r>
              <a:rPr lang="en-US" sz="2900" b="1" i="1" u="sng" dirty="0" smtClean="0"/>
              <a:t>Classroom Meetings</a:t>
            </a:r>
            <a:r>
              <a:rPr lang="en-US" sz="2900" b="1" u="sng" dirty="0" smtClean="0"/>
              <a:t> </a:t>
            </a:r>
            <a:r>
              <a:rPr lang="en-US" sz="2900" b="1" dirty="0" smtClean="0"/>
              <a:t>can be used to </a:t>
            </a:r>
            <a:r>
              <a:rPr lang="en-US" sz="2900" b="1" dirty="0" smtClean="0">
                <a:solidFill>
                  <a:srgbClr val="C00000"/>
                </a:solidFill>
              </a:rPr>
              <a:t>build “classroom community”</a:t>
            </a:r>
          </a:p>
          <a:p>
            <a:pPr lvl="2"/>
            <a:r>
              <a:rPr lang="en-US" sz="2900" b="1" dirty="0" smtClean="0">
                <a:solidFill>
                  <a:srgbClr val="C00000"/>
                </a:solidFill>
              </a:rPr>
              <a:t>Gets students ready for the lesson </a:t>
            </a:r>
          </a:p>
          <a:p>
            <a:pPr lvl="3"/>
            <a:r>
              <a:rPr lang="en-US" sz="2900" b="1" dirty="0" smtClean="0">
                <a:solidFill>
                  <a:srgbClr val="C00000"/>
                </a:solidFill>
              </a:rPr>
              <a:t>goals/objectives/outcomes</a:t>
            </a:r>
          </a:p>
          <a:p>
            <a:pPr lvl="2"/>
            <a:r>
              <a:rPr lang="en-US" sz="2900" b="1" dirty="0" smtClean="0">
                <a:solidFill>
                  <a:srgbClr val="C00000"/>
                </a:solidFill>
              </a:rPr>
              <a:t>Helps in providing ‘calm and smooth’ classroom transitions</a:t>
            </a:r>
          </a:p>
          <a:p>
            <a:pPr lvl="2"/>
            <a:r>
              <a:rPr lang="en-US" sz="2900" b="1" dirty="0" smtClean="0">
                <a:solidFill>
                  <a:srgbClr val="C00000"/>
                </a:solidFill>
              </a:rPr>
              <a:t>Reinforces the proper use of social skills among the students</a:t>
            </a:r>
          </a:p>
          <a:p>
            <a:r>
              <a:rPr lang="en-US" sz="2900" b="1" dirty="0" smtClean="0"/>
              <a:t>Learn the students' names, ask about their lives outside of class, offer to help with assignments, </a:t>
            </a:r>
            <a:r>
              <a:rPr lang="en-US" sz="2900" b="1" dirty="0" smtClean="0">
                <a:solidFill>
                  <a:srgbClr val="C00000"/>
                </a:solidFill>
              </a:rPr>
              <a:t>offer more opportunities for student choice and voice in the classroom</a:t>
            </a:r>
            <a:r>
              <a:rPr lang="en-US" sz="2900" b="1" dirty="0" smtClean="0"/>
              <a:t>.</a:t>
            </a:r>
            <a:endParaRPr lang="en-US" sz="2900" b="1" dirty="0" smtClean="0">
              <a:solidFill>
                <a:srgbClr val="C00000"/>
              </a:solidFill>
            </a:endParaRPr>
          </a:p>
          <a:p>
            <a:r>
              <a:rPr lang="en-US" sz="2900" b="1" u="sng" dirty="0" smtClean="0">
                <a:solidFill>
                  <a:schemeClr val="accent2">
                    <a:lumMod val="50000"/>
                  </a:schemeClr>
                </a:solidFill>
              </a:rPr>
              <a:t>Students' perceptions of their </a:t>
            </a:r>
            <a:r>
              <a:rPr lang="en-US" sz="2900" b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</a:t>
            </a:r>
            <a:r>
              <a:rPr lang="en-US" sz="2900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900" b="1" u="sng" dirty="0" smtClean="0">
                <a:solidFill>
                  <a:schemeClr val="accent2">
                    <a:lumMod val="50000"/>
                  </a:schemeClr>
                </a:solidFill>
              </a:rPr>
              <a:t>can also affect cheating behavior.</a:t>
            </a:r>
          </a:p>
          <a:p>
            <a:pPr lvl="1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When students perceive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feel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like they belong in the school community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they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less likely to cheat.</a:t>
            </a:r>
          </a:p>
          <a:p>
            <a:pPr lvl="2"/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800" dirty="0" smtClean="0"/>
              <a:t>Emotional Intelligence (EI)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GB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GB" sz="4000" dirty="0" smtClean="0">
                <a:latin typeface="+mj-lt"/>
              </a:rPr>
              <a:t>“The capacity for recognizing our own feelings and those of others, </a:t>
            </a:r>
            <a:r>
              <a:rPr lang="en-GB" sz="4000" dirty="0" smtClean="0">
                <a:solidFill>
                  <a:srgbClr val="C00000"/>
                </a:solidFill>
                <a:latin typeface="+mj-lt"/>
              </a:rPr>
              <a:t>for motivating ourselves</a:t>
            </a:r>
            <a:r>
              <a:rPr lang="en-GB" sz="4000" dirty="0" smtClean="0">
                <a:latin typeface="+mj-lt"/>
              </a:rPr>
              <a:t>, for managing emotions well in ourselves and in our relationships.”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GB" sz="3200" i="1" dirty="0" smtClean="0">
                <a:latin typeface="+mj-lt"/>
              </a:rPr>
              <a:t>	(Goleman, 1995)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438275" y="2962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6" name="Picture 2" descr="https://encrypted-tbn1.gstatic.com/images?q=tbn:ANd9GcQT1aM6QOkPIfy_HVBc74DLdvHTgm__lEsqyYayFUuDGy_Si8h1H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429000"/>
            <a:ext cx="2438400" cy="32004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886200" y="6248400"/>
            <a:ext cx="978408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EI/EQ Quiz</a:t>
            </a:r>
            <a:br>
              <a:rPr lang="en-US" dirty="0" smtClean="0"/>
            </a:br>
            <a:r>
              <a:rPr lang="en-US" dirty="0" smtClean="0"/>
              <a:t>(Body Language)</a:t>
            </a:r>
            <a:endParaRPr lang="en-US" dirty="0"/>
          </a:p>
        </p:txBody>
      </p:sp>
      <p:pic>
        <p:nvPicPr>
          <p:cNvPr id="4" name="Content Placeholder 3" descr="https://encrypted-tbn2.gstatic.com/images?q=tbn:ANd9GcR8YRpbx5OaQcVU-guTqIxPJBFfAbWVYD74g3KgMtwRWklAdv_K-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80009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800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hlinkClick r:id="rId4"/>
              </a:rPr>
              <a:t>http://greatergood.berkeley.edu/ei_quiz/</a:t>
            </a:r>
            <a:r>
              <a:rPr lang="en-US" sz="2800" b="1" dirty="0" smtClean="0">
                <a:latin typeface="+mj-lt"/>
              </a:rPr>
              <a:t> 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to Improve Our EI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Observe how we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react to people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Try to put ourself in their place, and be more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open and accepting </a:t>
            </a:r>
            <a:r>
              <a:rPr lang="en-US" dirty="0" smtClean="0">
                <a:latin typeface="+mj-lt"/>
              </a:rPr>
              <a:t>of their perspectives and needs.</a:t>
            </a:r>
          </a:p>
          <a:p>
            <a:r>
              <a:rPr lang="en-US" dirty="0" smtClean="0">
                <a:latin typeface="+mj-lt"/>
              </a:rPr>
              <a:t>Do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continuous self-evaluation</a:t>
            </a:r>
            <a:r>
              <a:rPr lang="en-US" dirty="0" smtClean="0">
                <a:latin typeface="+mj-lt"/>
              </a:rPr>
              <a:t>. What are our weaknesses?  Strengths?</a:t>
            </a:r>
          </a:p>
          <a:p>
            <a:r>
              <a:rPr lang="en-US" dirty="0" smtClean="0">
                <a:latin typeface="+mj-lt"/>
              </a:rPr>
              <a:t>Examine how we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react to stressful situations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Take responsibility </a:t>
            </a:r>
            <a:r>
              <a:rPr lang="en-US" dirty="0" smtClean="0">
                <a:latin typeface="+mj-lt"/>
              </a:rPr>
              <a:t>for our actions. </a:t>
            </a:r>
          </a:p>
          <a:p>
            <a:r>
              <a:rPr lang="en-US" dirty="0" smtClean="0">
                <a:latin typeface="+mj-lt"/>
              </a:rPr>
              <a:t>Examine how our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actions will affect others</a:t>
            </a:r>
            <a:r>
              <a:rPr lang="en-US" dirty="0" smtClean="0">
                <a:latin typeface="+mj-lt"/>
              </a:rPr>
              <a:t>. Would we want to experience those actions?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EI Classroom Survey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Can be used to promote self-awareness and open communication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 Growth Over Time</a:t>
            </a:r>
            <a:endParaRPr lang="en-US" dirty="0"/>
          </a:p>
        </p:txBody>
      </p:sp>
      <p:pic>
        <p:nvPicPr>
          <p:cNvPr id="8" name="Content Placeholder 7" descr="https://encrypted-tbn3.gstatic.com/images?q=tbn:ANd9GcS5YoI5sh5d6gRdk12xFZwfAHY9bIb5POym_1PJayCsjekfp8Y10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EI Can Be Developed </a:t>
            </a:r>
            <a:r>
              <a:rPr lang="en-US" dirty="0">
                <a:latin typeface="Comic Sans MS" pitchFamily="66" charset="0"/>
              </a:rPr>
              <a:t>at </a:t>
            </a:r>
            <a:r>
              <a:rPr lang="en-US" dirty="0" smtClean="0">
                <a:latin typeface="Comic Sans MS" pitchFamily="66" charset="0"/>
              </a:rPr>
              <a:t>Any 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latin typeface="+mj-lt"/>
              </a:rPr>
              <a:t>Age </a:t>
            </a:r>
            <a:r>
              <a:rPr lang="en-US" sz="3600" dirty="0">
                <a:latin typeface="+mj-lt"/>
              </a:rPr>
              <a:t>and maturity are </a:t>
            </a:r>
            <a:r>
              <a:rPr lang="en-US" sz="3600" dirty="0" smtClean="0">
                <a:latin typeface="+mj-lt"/>
              </a:rPr>
              <a:t>positively correlated </a:t>
            </a:r>
            <a:r>
              <a:rPr lang="en-US" sz="3600" dirty="0">
                <a:latin typeface="+mj-lt"/>
              </a:rPr>
              <a:t>with </a:t>
            </a:r>
            <a:r>
              <a:rPr lang="en-US" sz="3600" dirty="0" smtClean="0">
                <a:latin typeface="+mj-lt"/>
              </a:rPr>
              <a:t>EI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+mj-lt"/>
              </a:rPr>
              <a:t>Children develop emotional intelligence during the first 15 years of life as they mature. (Goleman, 1995) </a:t>
            </a:r>
            <a:endParaRPr lang="en-US" sz="3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latin typeface="+mj-lt"/>
              </a:rPr>
              <a:t>Emotional intelligence skills </a:t>
            </a:r>
            <a:r>
              <a:rPr lang="en-US" sz="3600" dirty="0" smtClean="0">
                <a:latin typeface="+mj-lt"/>
              </a:rPr>
              <a:t>allows us to be more effective both professionally and personally.</a:t>
            </a:r>
          </a:p>
          <a:p>
            <a:pPr>
              <a:lnSpc>
                <a:spcPct val="90000"/>
              </a:lnSpc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 descr="https://encrypted-tbn1.gstatic.com/images?q=tbn:ANd9GcRucPoJGi2DJV69B01kmdbAA5P37iGNgR__FSbShNDBrqLHOy7b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41960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EI/EQ Group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Group 1</a:t>
            </a:r>
          </a:p>
          <a:p>
            <a:pPr>
              <a:buNone/>
            </a:pPr>
            <a:r>
              <a:rPr lang="en-US" dirty="0" smtClean="0"/>
              <a:t>   What approaches do you use to build a safe and caring learning environment?</a:t>
            </a:r>
          </a:p>
          <a:p>
            <a:pPr>
              <a:buNone/>
            </a:pPr>
            <a:r>
              <a:rPr lang="en-US" b="1" u="sng" dirty="0" smtClean="0"/>
              <a:t>Group 2</a:t>
            </a:r>
          </a:p>
          <a:p>
            <a:pPr>
              <a:buNone/>
            </a:pPr>
            <a:r>
              <a:rPr lang="en-US" dirty="0" smtClean="0"/>
              <a:t>   What instructional strategies do you use to improve the learner’s ability to express emotions appropriately.  Make responsible decisions, and solve problems effectively?</a:t>
            </a:r>
          </a:p>
          <a:p>
            <a:pPr>
              <a:buNone/>
            </a:pPr>
            <a:r>
              <a:rPr lang="en-US" b="1" u="sng" dirty="0" smtClean="0"/>
              <a:t>Group 3</a:t>
            </a:r>
          </a:p>
          <a:p>
            <a:pPr>
              <a:buNone/>
            </a:pPr>
            <a:r>
              <a:rPr lang="en-US" dirty="0" smtClean="0"/>
              <a:t>   How can you integrate social-emotional learning with traditional academics to enhance learning?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i="1" dirty="0" smtClean="0"/>
              <a:t>Emotional Intelligence </a:t>
            </a:r>
            <a:r>
              <a:rPr lang="en-US" dirty="0" smtClean="0"/>
              <a:t>is the ability to: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recognize your emotions</a:t>
            </a:r>
            <a:r>
              <a:rPr lang="en-US" dirty="0" smtClean="0"/>
              <a:t>, understand what they're telling you, and realize </a:t>
            </a:r>
            <a:r>
              <a:rPr lang="en-US" dirty="0" smtClean="0">
                <a:solidFill>
                  <a:srgbClr val="C00000"/>
                </a:solidFill>
              </a:rPr>
              <a:t>how your emotions affect people around you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smtClean="0">
                <a:solidFill>
                  <a:srgbClr val="C00000"/>
                </a:solidFill>
              </a:rPr>
              <a:t>your perception of others</a:t>
            </a:r>
            <a:r>
              <a:rPr lang="en-US" dirty="0" smtClean="0"/>
              <a:t>: when you understand how they feel, this allows you to </a:t>
            </a:r>
            <a:r>
              <a:rPr lang="en-US" dirty="0" smtClean="0">
                <a:solidFill>
                  <a:srgbClr val="C00000"/>
                </a:solidFill>
              </a:rPr>
              <a:t>manage relationships more effectively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https://encrypted-tbn3.gstatic.com/images?q=tbn:ANd9GcShBrVm487VSI_QeYIRf25N0o874d-qttFV02WFD8QaaZZv_8I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19600"/>
            <a:ext cx="6477000" cy="2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>
            <a:normAutofit fontScale="92500"/>
          </a:bodyPr>
          <a:lstStyle/>
          <a:p>
            <a:pPr lvl="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</a:rPr>
              <a:t>How would you like students to relate to one another within your classroom/behavior management system</a:t>
            </a:r>
            <a:r>
              <a:rPr lang="en-US" dirty="0" smtClean="0">
                <a:latin typeface="Georgia" panose="02040502050405020303" pitchFamily="18" charset="0"/>
                <a:ea typeface="Times New Roman" panose="02020603050405020304" pitchFamily="18" charset="0"/>
              </a:rPr>
              <a:t>?</a:t>
            </a:r>
          </a:p>
          <a:p>
            <a:pPr lvl="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endParaRPr lang="en-US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</a:rPr>
              <a:t>How much choice will you give students within your classroom/behavior management system</a:t>
            </a:r>
            <a:r>
              <a:rPr lang="en-US" dirty="0" smtClean="0">
                <a:latin typeface="Georgia" panose="02040502050405020303" pitchFamily="18" charset="0"/>
                <a:ea typeface="Times New Roman" panose="02020603050405020304" pitchFamily="18" charset="0"/>
              </a:rPr>
              <a:t>?</a:t>
            </a: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 smtClean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i="1" dirty="0">
                <a:solidFill>
                  <a:srgbClr val="0070C0"/>
                </a:solidFill>
              </a:rPr>
              <a:t>“Top 10 Qualities of an Effective Teacher” </a:t>
            </a:r>
            <a:r>
              <a:rPr lang="en-US" i="1" dirty="0" smtClean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2:33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endParaRPr lang="en-US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u="sng" dirty="0">
                <a:hlinkClick r:id="rId2"/>
              </a:rPr>
              <a:t>https://</a:t>
            </a:r>
            <a:r>
              <a:rPr lang="en-US" sz="3100" u="sng" dirty="0" smtClean="0">
                <a:hlinkClick r:id="rId2"/>
              </a:rPr>
              <a:t>www.youtube.com/watch?v=kQORgscVLcs</a:t>
            </a:r>
            <a:r>
              <a:rPr lang="en-US" sz="3100" u="sng" dirty="0" smtClean="0"/>
              <a:t> </a:t>
            </a:r>
            <a:endParaRPr lang="en-US" sz="31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dirty="0"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having…</a:t>
            </a:r>
            <a:endParaRPr lang="en-US" dirty="0"/>
          </a:p>
        </p:txBody>
      </p:sp>
      <p:pic>
        <p:nvPicPr>
          <p:cNvPr id="4" name="Content Placeholder 3" descr="https://encrypted-tbn1.gstatic.com/images?q=tbn:ANd9GcTvcWZk9xvKvTJTK6xYkQ2tX01Gem5ycN1FeMCO4ay5wQwmKr2D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5562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www.robdanin.com 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EI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form of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social intelligence </a:t>
            </a:r>
            <a:r>
              <a:rPr lang="en-US" dirty="0" smtClean="0">
                <a:cs typeface="Times New Roman" pitchFamily="18" charset="0"/>
              </a:rPr>
              <a:t>that involves the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ability to monitor one’s </a:t>
            </a:r>
            <a:r>
              <a:rPr lang="en-US" u="sng" dirty="0" smtClean="0">
                <a:solidFill>
                  <a:srgbClr val="C00000"/>
                </a:solidFill>
                <a:cs typeface="Times New Roman" pitchFamily="18" charset="0"/>
              </a:rPr>
              <a:t>own and others’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 feelings and emotions</a:t>
            </a:r>
            <a:r>
              <a:rPr lang="en-US" dirty="0" smtClean="0">
                <a:cs typeface="Times New Roman" pitchFamily="18" charset="0"/>
              </a:rPr>
              <a:t>, and to use this information to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guide one’s thinking and action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“All learning has an emotional base.”                      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                                                           (Plato)</a:t>
            </a:r>
          </a:p>
          <a:p>
            <a:endParaRPr lang="en-US" dirty="0"/>
          </a:p>
        </p:txBody>
      </p:sp>
      <p:pic>
        <p:nvPicPr>
          <p:cNvPr id="49154" name="Picture 2" descr="https://encrypted-tbn0.gstatic.com/images?q=tbn:ANd9GcTS1qTJ-jyupSgIIbZw_HQ9EJDxsPPKVHgIQnsAVaQQvUKnTdW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419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C00000"/>
                </a:solidFill>
              </a:rPr>
              <a:t/>
            </a:r>
            <a:br>
              <a:rPr lang="en-US" sz="3100" b="1" dirty="0" smtClean="0">
                <a:solidFill>
                  <a:srgbClr val="C00000"/>
                </a:solidFill>
              </a:rPr>
            </a:br>
            <a:r>
              <a:rPr lang="en-US" sz="3100" b="1" dirty="0" smtClean="0">
                <a:solidFill>
                  <a:srgbClr val="C00000"/>
                </a:solidFill>
              </a:rPr>
              <a:t>Emotional Intelligence (EI/EQ)</a:t>
            </a:r>
            <a:r>
              <a:rPr lang="en-US" sz="3100" dirty="0" smtClean="0"/>
              <a:t>: Daniel Goleman (1995)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</a:rPr>
              <a:t>Affective Education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Emotions and feelings of inadequacy tend to be stronger </a:t>
            </a:r>
            <a:r>
              <a:rPr lang="en-US" sz="2400" u="sng" dirty="0" smtClean="0">
                <a:latin typeface="+mj-lt"/>
              </a:rPr>
              <a:t>when students learn a foreign language</a:t>
            </a:r>
            <a:r>
              <a:rPr lang="en-US" sz="2400" dirty="0" smtClean="0">
                <a:latin typeface="+mj-lt"/>
              </a:rPr>
              <a:t>. (Genesee, et al., 2006)</a:t>
            </a:r>
          </a:p>
          <a:p>
            <a:r>
              <a:rPr lang="en-US" sz="2400" dirty="0" smtClean="0">
                <a:latin typeface="+mj-lt"/>
              </a:rPr>
              <a:t>Teachers need to create a learning environment that promotes emotional security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</a:rPr>
              <a:t>Intelligent use of one’s emotions</a:t>
            </a:r>
            <a:endParaRPr lang="en-US" b="1" i="1" dirty="0" smtClean="0">
              <a:solidFill>
                <a:srgbClr val="0070C0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+mj-lt"/>
              </a:rPr>
              <a:t>Teachers set the emotional tone of the classroom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Based on brain research: passion, motivation, commitment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Self-directed learning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+mj-lt"/>
              </a:rPr>
              <a:t>The ability to be self-aware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+mj-lt"/>
              </a:rPr>
              <a:t>The ability to manage oneself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Encourages motivation to develop one’s abilities by </a:t>
            </a:r>
            <a:r>
              <a:rPr lang="en-US" sz="2400" i="1" u="sng" dirty="0" smtClean="0">
                <a:latin typeface="+mj-lt"/>
              </a:rPr>
              <a:t>celebrating one’s strengths</a:t>
            </a:r>
            <a:r>
              <a:rPr lang="en-US" sz="2400" dirty="0" smtClean="0">
                <a:latin typeface="+mj-lt"/>
              </a:rPr>
              <a:t> rather than focusing on weaknesses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Provides an intrinsic motivation to learn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IQ          EQ</a:t>
            </a:r>
            <a:endParaRPr lang="en-US" sz="4000" dirty="0"/>
          </a:p>
        </p:txBody>
      </p:sp>
      <p:pic>
        <p:nvPicPr>
          <p:cNvPr id="4" name="Picture 3" descr="https://encrypted-tbn3.gstatic.com/images?q=tbn:ANd9GcQ_owQxw-vR8yYq-zvZ6zsqhAOKFffd8xpFG6j7mn7UciBIfj0Ox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388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https://encrypted-tbn1.gstatic.com/images?q=tbn:ANd9GcRPetYUvl3Rr5EorZETNsErUfoVlzdj1EcxvkKPrYzxY84-ueL07A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590800"/>
            <a:ext cx="2743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s://encrypted-tbn2.gstatic.com/images?q=tbn:ANd9GcQphF4rWMTtGsYkf1LrOeyNLqKbYK7gI9KhNgah5KeWRVY0X-v9W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4384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 descr="https://encrypted-tbn2.gstatic.com/images?q=tbn:ANd9GcSimujmHTke28CVUV_tfsKP9zzRRHXitEX4zqWEU-Rpef1T7mT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0"/>
            <a:ext cx="2152650" cy="2286000"/>
          </a:xfrm>
          <a:prstGeom prst="rect">
            <a:avLst/>
          </a:prstGeom>
          <a:noFill/>
        </p:spPr>
      </p:pic>
      <p:pic>
        <p:nvPicPr>
          <p:cNvPr id="7" name="irc_mi" descr="http://www.decodeunicode.org/de/u+2260/data/glyph/196x196/2260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EQ is a more reliable predictor of academic achievement than is IQ. (Goleman, 1995)</a:t>
            </a:r>
            <a:endParaRPr 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is Emotional Intelligence (EI)?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3999" cy="6019800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48000"/>
              <a:buNone/>
              <a:defRPr/>
            </a:pP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EI is the ability to...</a:t>
            </a:r>
          </a:p>
          <a:p>
            <a:pPr marL="742950" indent="-742950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48000"/>
              <a:buFont typeface="+mj-lt"/>
              <a:buAutoNum type="arabicPeriod"/>
              <a:defRPr/>
            </a:pP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perceive</a:t>
            </a:r>
            <a:r>
              <a:rPr lang="en-GB" sz="3600" dirty="0" smtClean="0">
                <a:latin typeface="+mj-lt"/>
              </a:rPr>
              <a:t> emotions by both teacher and student.</a:t>
            </a:r>
            <a:endParaRPr lang="en-GB" sz="1300" dirty="0" smtClean="0">
              <a:latin typeface="+mj-lt"/>
            </a:endParaRPr>
          </a:p>
          <a:p>
            <a:pPr marL="742950" indent="-742950">
              <a:lnSpc>
                <a:spcPct val="90000"/>
              </a:lnSpc>
              <a:spcBef>
                <a:spcPts val="400"/>
              </a:spcBef>
              <a:buSzPct val="48000"/>
              <a:buFont typeface="+mj-lt"/>
              <a:buAutoNum type="arabicPeriod"/>
              <a:defRPr/>
            </a:pP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understand</a:t>
            </a:r>
            <a:r>
              <a:rPr lang="en-GB" sz="3600" dirty="0" smtClean="0">
                <a:latin typeface="+mj-lt"/>
              </a:rPr>
              <a:t> complex emotions and emotional knowledge. </a:t>
            </a:r>
          </a:p>
          <a:p>
            <a:pPr marL="742950" indent="-742950">
              <a:lnSpc>
                <a:spcPct val="90000"/>
              </a:lnSpc>
              <a:spcBef>
                <a:spcPts val="400"/>
              </a:spcBef>
              <a:buSzPct val="48000"/>
              <a:buFont typeface="+mj-lt"/>
              <a:buAutoNum type="arabicPeriod"/>
              <a:defRPr/>
            </a:pPr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access and generate </a:t>
            </a:r>
            <a:r>
              <a:rPr lang="en-GB" sz="3600" dirty="0">
                <a:latin typeface="+mj-lt"/>
              </a:rPr>
              <a:t>emotions so as it </a:t>
            </a:r>
            <a:r>
              <a:rPr lang="en-GB" sz="3600" dirty="0">
                <a:solidFill>
                  <a:srgbClr val="C00000"/>
                </a:solidFill>
                <a:latin typeface="+mj-lt"/>
              </a:rPr>
              <a:t>assist </a:t>
            </a:r>
            <a:r>
              <a:rPr lang="en-GB" sz="3600" dirty="0" smtClean="0">
                <a:solidFill>
                  <a:srgbClr val="C00000"/>
                </a:solidFill>
                <a:latin typeface="+mj-lt"/>
              </a:rPr>
              <a:t>thought</a:t>
            </a:r>
            <a:r>
              <a:rPr lang="en-GB" sz="3600" dirty="0" smtClean="0">
                <a:latin typeface="+mj-lt"/>
              </a:rPr>
              <a:t>.</a:t>
            </a:r>
            <a:endParaRPr lang="en-GB" sz="1300" dirty="0" smtClean="0">
              <a:latin typeface="+mj-lt"/>
            </a:endParaRPr>
          </a:p>
          <a:p>
            <a:pPr marL="742950" indent="-74295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48000"/>
              <a:buFont typeface="+mj-lt"/>
              <a:buAutoNum type="arabicPeriod"/>
              <a:defRPr/>
            </a:pPr>
            <a:r>
              <a:rPr lang="en-GB" sz="3600" u="sng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reflectively</a:t>
            </a:r>
            <a:r>
              <a:rPr lang="en-GB" sz="3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regulate </a:t>
            </a:r>
            <a:r>
              <a:rPr lang="en-GB" sz="3600" dirty="0" smtClean="0">
                <a:latin typeface="+mj-lt"/>
              </a:rPr>
              <a:t>emotions so as to </a:t>
            </a:r>
            <a:r>
              <a:rPr lang="en-GB" sz="3600" dirty="0" smtClean="0">
                <a:solidFill>
                  <a:srgbClr val="C00000"/>
                </a:solidFill>
                <a:latin typeface="+mj-lt"/>
              </a:rPr>
              <a:t>promote emotional and intellectual growth</a:t>
            </a:r>
            <a:r>
              <a:rPr lang="en-GB" sz="3600" dirty="0" smtClean="0">
                <a:latin typeface="+mj-lt"/>
              </a:rPr>
              <a:t>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EI/EQ</a:t>
            </a:r>
            <a:r>
              <a:rPr lang="en-US" sz="4000" b="1" dirty="0" smtClean="0"/>
              <a:t> </a:t>
            </a:r>
            <a:r>
              <a:rPr lang="en-US" sz="4000" dirty="0" smtClean="0">
                <a:latin typeface="+mn-lt"/>
              </a:rPr>
              <a:t>&amp;</a:t>
            </a:r>
            <a:r>
              <a:rPr lang="en-US" sz="4000" b="1" dirty="0" smtClean="0"/>
              <a:t> </a:t>
            </a:r>
            <a:r>
              <a:rPr lang="en-US" sz="4000" dirty="0" smtClean="0"/>
              <a:t>Maslow’s Hierarchy of Needs</a:t>
            </a:r>
            <a:endParaRPr lang="en-US" sz="4000" dirty="0"/>
          </a:p>
        </p:txBody>
      </p:sp>
      <p:pic>
        <p:nvPicPr>
          <p:cNvPr id="6" name="Content Placeholder 5" descr="https://encrypted-tbn3.gstatic.com/images?q=tbn:ANd9GcTJ8HUcez6_qjr53NRuSguQRDaX049FMAoGMtxglWpj7X4rFxQTq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800" dirty="0" smtClean="0"/>
              <a:t>Four Basic Components of EI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95400" y="2514600"/>
            <a:ext cx="2562225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800" dirty="0">
                <a:solidFill>
                  <a:srgbClr val="000000"/>
                </a:solidFill>
                <a:latin typeface="+mj-lt"/>
              </a:rPr>
              <a:t>Self -</a:t>
            </a:r>
          </a:p>
          <a:p>
            <a:pPr algn="ctr">
              <a:defRPr/>
            </a:pPr>
            <a:r>
              <a:rPr lang="en-GB" sz="2800" dirty="0">
                <a:solidFill>
                  <a:srgbClr val="000000"/>
                </a:solidFill>
                <a:latin typeface="+mj-lt"/>
              </a:rPr>
              <a:t>awareness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85875" y="4357688"/>
            <a:ext cx="2490788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800" dirty="0" smtClean="0">
                <a:solidFill>
                  <a:srgbClr val="000000"/>
                </a:solidFill>
                <a:latin typeface="+mj-lt"/>
              </a:rPr>
              <a:t>Motivation</a:t>
            </a:r>
            <a:endParaRPr lang="en-GB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29188" y="2500313"/>
            <a:ext cx="2767012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800" dirty="0">
                <a:solidFill>
                  <a:srgbClr val="000000"/>
                </a:solidFill>
                <a:latin typeface="+mj-lt"/>
              </a:rPr>
              <a:t>Empathy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929188" y="4357688"/>
            <a:ext cx="2466975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28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GB" sz="2800" dirty="0" smtClean="0">
                <a:solidFill>
                  <a:srgbClr val="000000"/>
                </a:solidFill>
                <a:latin typeface="+mj-lt"/>
              </a:rPr>
              <a:t>Social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Skills</a:t>
            </a:r>
          </a:p>
          <a:p>
            <a:pPr algn="ctr">
              <a:defRPr/>
            </a:pPr>
            <a:endParaRPr lang="en-GB" sz="2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381000" y="3657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7848600" y="3657600"/>
            <a:ext cx="733425" cy="1214438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810000" y="5791200"/>
            <a:ext cx="1214438" cy="733425"/>
          </a:xfrm>
          <a:prstGeom prst="curvedUp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3886200" y="17526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Group 2"/>
          <p:cNvGraphicFramePr>
            <a:graphicFrameLocks noGrp="1"/>
          </p:cNvGraphicFramePr>
          <p:nvPr>
            <p:ph type="tbl" idx="1"/>
          </p:nvPr>
        </p:nvGraphicFramePr>
        <p:xfrm>
          <a:off x="304800" y="1143001"/>
          <a:ext cx="8610600" cy="5499732"/>
        </p:xfrm>
        <a:graphic>
          <a:graphicData uri="http://schemas.openxmlformats.org/drawingml/2006/table">
            <a:tbl>
              <a:tblPr/>
              <a:tblGrid>
                <a:gridCol w="1409700"/>
                <a:gridCol w="4383088"/>
                <a:gridCol w="2817812"/>
              </a:tblGrid>
              <a:tr h="32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</a:tr>
              <a:tr h="138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Self Awareness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ability to recognize and understand your moods and emotions well as their effects on others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Self-confidence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Realistic personal growth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Comfort with ambiguity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Openness to change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Sense of humor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</a:tr>
              <a:tr h="1198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passion to work for reasons that go beyond money or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propensity to suspend judgment – to think before acting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Strong drive to achieve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Optimism, even in the face of failure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</a:tr>
              <a:tr h="1198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Empathy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ability to understand the emotional makeup of other people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Skill in treating people according to their emotional reactions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Expertise in building ones’ learning abilities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Cross-cultural sensitivity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</a:tr>
              <a:tr h="1298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Social Skills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1C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Proficiency in managing relationships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ability to find common group &amp; build rapport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Effectiveness in working with others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Developing influence and confidence by 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D2"/>
                    </a:solidFill>
                  </a:tcPr>
                </a:tc>
              </a:tr>
            </a:tbl>
          </a:graphicData>
        </a:graphic>
      </p:graphicFrame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39763"/>
          </a:xfrm>
          <a:noFill/>
          <a:ln/>
        </p:spPr>
        <p:txBody>
          <a:bodyPr/>
          <a:lstStyle/>
          <a:p>
            <a:r>
              <a:rPr lang="en-US" sz="2800" dirty="0">
                <a:latin typeface="Comic Sans MS" pitchFamily="66" charset="0"/>
              </a:rPr>
              <a:t>Components of Emotional Intelligence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1876</Words>
  <Application>Microsoft Office PowerPoint</Application>
  <PresentationFormat>On-screen Show (4:3)</PresentationFormat>
  <Paragraphs>246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Comic Sans MS</vt:lpstr>
      <vt:lpstr>Georgia</vt:lpstr>
      <vt:lpstr>Times New Roman</vt:lpstr>
      <vt:lpstr>Trebuchet MS</vt:lpstr>
      <vt:lpstr>Wingdings 2</vt:lpstr>
      <vt:lpstr>Office Theme</vt:lpstr>
      <vt:lpstr>Emotional Intelligence (EI/EQ)  in the Learning Environment </vt:lpstr>
      <vt:lpstr>Emotional Intelligence (EI)</vt:lpstr>
      <vt:lpstr>EI Definition</vt:lpstr>
      <vt:lpstr> Emotional Intelligence (EI/EQ): Daniel Goleman (1995) </vt:lpstr>
      <vt:lpstr>IQ          EQ</vt:lpstr>
      <vt:lpstr>What is Emotional Intelligence (EI)?</vt:lpstr>
      <vt:lpstr>EI/EQ &amp; Maslow’s Hierarchy of Needs</vt:lpstr>
      <vt:lpstr>Four Basic Components of EI</vt:lpstr>
      <vt:lpstr>Components of Emotional Intelligence</vt:lpstr>
      <vt:lpstr>Education and EI</vt:lpstr>
      <vt:lpstr>How Can Teachers Use Emotional Intelligence? </vt:lpstr>
      <vt:lpstr>What educators can do to stimulate  EI skills in their students</vt:lpstr>
      <vt:lpstr>EI = Social-Emotional Learning</vt:lpstr>
      <vt:lpstr>EI &amp; EFL</vt:lpstr>
      <vt:lpstr>EI Educational Practices</vt:lpstr>
      <vt:lpstr>EI Educational Techniques </vt:lpstr>
      <vt:lpstr>EI Educational Techniques </vt:lpstr>
      <vt:lpstr>EI Educational Techniques </vt:lpstr>
      <vt:lpstr>Emotional Intelligence (EQ/EI):  Responsive Classroom Methods  A Sense of Community</vt:lpstr>
      <vt:lpstr>EI/EQ Quiz (Body Language)</vt:lpstr>
      <vt:lpstr> How to Improve Our EI </vt:lpstr>
      <vt:lpstr>EI Classroom Survey</vt:lpstr>
      <vt:lpstr>EI Growth Over Time</vt:lpstr>
      <vt:lpstr>EI Can Be Developed at Any Age</vt:lpstr>
      <vt:lpstr>EI/EQ Group Discussions</vt:lpstr>
      <vt:lpstr>In Summary…</vt:lpstr>
      <vt:lpstr>In Closing…</vt:lpstr>
      <vt:lpstr>Enjoy having…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 (EI) in the Learning Environment</dc:title>
  <dc:creator>Valued Acer Customer</dc:creator>
  <cp:lastModifiedBy>Rob Danin</cp:lastModifiedBy>
  <cp:revision>157</cp:revision>
  <dcterms:created xsi:type="dcterms:W3CDTF">2013-09-27T00:53:26Z</dcterms:created>
  <dcterms:modified xsi:type="dcterms:W3CDTF">2018-01-21T00:17:50Z</dcterms:modified>
</cp:coreProperties>
</file>