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</p:sldIdLst>
  <p:sldSz cx="9144000" cy="6858000" type="screen4x3"/>
  <p:notesSz cx="6881813" cy="97107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06DF8-057E-451D-9C5E-4CFBAF524407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6F9E8-6A74-4824-92F6-C85B9B5BCC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35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103055AE-2830-4262-B0BD-0C20A58C8782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E060B0A2-ACDF-4EDB-9F9F-CF12327DE2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2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3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0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5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2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73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3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B0A2-ACDF-4EDB-9F9F-CF12327DE2D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AE11B2-B612-4FF1-A020-537C1B5254FA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4336EB-D1D4-45BC-9508-BC044085F80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83820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Dr. Rob Danin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English </a:t>
            </a:r>
            <a:r>
              <a:rPr lang="en-US" b="1" dirty="0" smtClean="0">
                <a:solidFill>
                  <a:srgbClr val="002060"/>
                </a:solidFill>
              </a:rPr>
              <a:t>Language </a:t>
            </a:r>
            <a:r>
              <a:rPr lang="en-US" b="1" dirty="0" smtClean="0">
                <a:solidFill>
                  <a:srgbClr val="002060"/>
                </a:solidFill>
              </a:rPr>
              <a:t>Specialist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smtClean="0">
                <a:solidFill>
                  <a:srgbClr val="002060"/>
                </a:solidFill>
              </a:rPr>
              <a:t>www.robdanin.com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533400"/>
            <a:ext cx="891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841153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Essay Writing</a:t>
            </a: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&amp;</a:t>
            </a: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Personal Statements</a:t>
            </a:r>
          </a:p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Tips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Writing Resources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www.robdanin.com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Writing Process Diagram</a:t>
            </a:r>
          </a:p>
          <a:p>
            <a:r>
              <a:rPr lang="en-US" sz="2800" b="1" dirty="0" smtClean="0"/>
              <a:t>Academic Writing Tips and Checklist</a:t>
            </a:r>
          </a:p>
          <a:p>
            <a:r>
              <a:rPr lang="en-US" sz="2800" b="1" dirty="0" smtClean="0"/>
              <a:t>Language Experience Approach (LEA) to Basic Writing </a:t>
            </a:r>
          </a:p>
          <a:p>
            <a:r>
              <a:rPr lang="en-US" sz="2800" b="1" dirty="0" smtClean="0"/>
              <a:t>Low-Stakes Writing Exercises - 3 Tips to Get Started</a:t>
            </a:r>
          </a:p>
          <a:p>
            <a:r>
              <a:rPr lang="en-US" sz="2800" b="1" dirty="0" smtClean="0"/>
              <a:t>Writing Online Resources</a:t>
            </a:r>
            <a:endParaRPr lang="en-US" sz="2800" b="1" dirty="0"/>
          </a:p>
        </p:txBody>
      </p:sp>
      <p:pic>
        <p:nvPicPr>
          <p:cNvPr id="3074" name="Picture 2" descr="C:\Documents and Settings\Rob\Local Settings\Temporary Internet Files\Content.IE5\XNIXKAHW\MC90044214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5105400"/>
            <a:ext cx="28194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Creating a Writing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>
            <a:normAutofit/>
          </a:bodyPr>
          <a:lstStyle/>
          <a:p>
            <a:r>
              <a:rPr lang="en-US" i="1" dirty="0" smtClean="0"/>
              <a:t>Writing occurs when…</a:t>
            </a:r>
          </a:p>
          <a:p>
            <a:pPr lvl="1"/>
            <a:r>
              <a:rPr lang="en-US" sz="2600" b="1" dirty="0" smtClean="0"/>
              <a:t>Writing is valued </a:t>
            </a:r>
          </a:p>
          <a:p>
            <a:pPr lvl="2"/>
            <a:r>
              <a:rPr lang="en-US" sz="2600" b="1" dirty="0" smtClean="0">
                <a:solidFill>
                  <a:srgbClr val="002060"/>
                </a:solidFill>
              </a:rPr>
              <a:t>By both teacher and student</a:t>
            </a:r>
          </a:p>
          <a:p>
            <a:pPr lvl="1"/>
            <a:r>
              <a:rPr lang="en-US" sz="2600" b="1" dirty="0" smtClean="0"/>
              <a:t>Students write frequently and </a:t>
            </a:r>
            <a:r>
              <a:rPr lang="en-US" sz="2600" b="1" dirty="0" smtClean="0">
                <a:solidFill>
                  <a:srgbClr val="C00000"/>
                </a:solidFill>
              </a:rPr>
              <a:t>authentically</a:t>
            </a:r>
          </a:p>
          <a:p>
            <a:pPr lvl="2"/>
            <a:r>
              <a:rPr lang="en-US" sz="2600" b="1" dirty="0" smtClean="0">
                <a:solidFill>
                  <a:srgbClr val="002060"/>
                </a:solidFill>
              </a:rPr>
              <a:t>Meaningful and purposeful to the student </a:t>
            </a:r>
          </a:p>
          <a:p>
            <a:pPr lvl="1"/>
            <a:r>
              <a:rPr lang="en-US" sz="2600" b="1" dirty="0" smtClean="0"/>
              <a:t>The learning environment is language/literature rich</a:t>
            </a:r>
          </a:p>
          <a:p>
            <a:pPr lvl="2"/>
            <a:r>
              <a:rPr lang="en-US" sz="2600" b="1" dirty="0" smtClean="0">
                <a:solidFill>
                  <a:srgbClr val="002060"/>
                </a:solidFill>
              </a:rPr>
              <a:t>Examples of good writing, exposure to books and other literature contexts</a:t>
            </a:r>
          </a:p>
          <a:p>
            <a:pPr lvl="1"/>
            <a:r>
              <a:rPr lang="en-US" sz="2600" b="1" dirty="0" smtClean="0"/>
              <a:t>Students use various writing styles</a:t>
            </a:r>
          </a:p>
          <a:p>
            <a:pPr lvl="2"/>
            <a:r>
              <a:rPr lang="en-US" sz="2600" b="1" dirty="0" smtClean="0">
                <a:solidFill>
                  <a:srgbClr val="002060"/>
                </a:solidFill>
              </a:rPr>
              <a:t>Personal narratives, reports, informative pieces, poems, etc.</a:t>
            </a:r>
          </a:p>
          <a:p>
            <a:pPr lvl="1"/>
            <a:endParaRPr lang="en-US" sz="2600" dirty="0" smtClean="0"/>
          </a:p>
          <a:p>
            <a:pPr lvl="2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381000"/>
            <a:ext cx="9525000" cy="1143000"/>
          </a:xfrm>
        </p:spPr>
        <p:txBody>
          <a:bodyPr/>
          <a:lstStyle/>
          <a:p>
            <a:pPr algn="ctr"/>
            <a:r>
              <a:rPr lang="en-US" b="1" dirty="0" smtClean="0"/>
              <a:t>The Writing Process</a:t>
            </a:r>
            <a:endParaRPr lang="en-US" b="1" dirty="0"/>
          </a:p>
        </p:txBody>
      </p:sp>
      <p:pic>
        <p:nvPicPr>
          <p:cNvPr id="2050" name="Picture 2" descr="http://croemenglish9and10.weebly.com/uploads/1/3/2/0/13208390/writing_pro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3914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The Writing Process: Prewriting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i="1" dirty="0" smtClean="0"/>
              <a:t>Teachers need to provide…</a:t>
            </a:r>
          </a:p>
          <a:p>
            <a:pPr lvl="1"/>
            <a:r>
              <a:rPr lang="en-US" b="1" dirty="0" smtClean="0"/>
              <a:t>Talking and listening time 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Including language experience activities </a:t>
            </a:r>
          </a:p>
          <a:p>
            <a:pPr lvl="1"/>
            <a:r>
              <a:rPr lang="en-US" b="1" dirty="0" smtClean="0"/>
              <a:t>Exposure to literature	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Age and language proficiency appropriate (to include predictable and illustration-based reading materials)</a:t>
            </a:r>
          </a:p>
          <a:p>
            <a:pPr lvl="1"/>
            <a:r>
              <a:rPr lang="en-US" b="1" dirty="0" smtClean="0"/>
              <a:t>Drama activities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Role playing, storytelling, puppetry, etc.</a:t>
            </a:r>
          </a:p>
          <a:p>
            <a:pPr lvl="1"/>
            <a:r>
              <a:rPr lang="en-US" b="1" dirty="0" smtClean="0"/>
              <a:t>Tapping into pre-existing (background) knowledge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Brainstorming, word webbing</a:t>
            </a:r>
          </a:p>
          <a:p>
            <a:pPr lvl="1"/>
            <a:endParaRPr lang="en-US" dirty="0"/>
          </a:p>
        </p:txBody>
      </p:sp>
      <p:pic>
        <p:nvPicPr>
          <p:cNvPr id="25602" name="Picture 2" descr="http://wc1.smartdraw.com/examples/content/examples/10_education/education_worksheets/cluster_word_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715001"/>
            <a:ext cx="3124200" cy="1142999"/>
          </a:xfrm>
          <a:prstGeom prst="rect">
            <a:avLst/>
          </a:prstGeom>
          <a:noFill/>
        </p:spPr>
      </p:pic>
      <p:pic>
        <p:nvPicPr>
          <p:cNvPr id="25604" name="Picture 4" descr="https://encrypted-tbn1.gstatic.com/images?q=tbn:ANd9GcQpvp7c97rtA3hpRQuiCIdemyiTEtXCnwmoOxoWH1cdf0YyWJK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5257800"/>
            <a:ext cx="3657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 smtClean="0"/>
              <a:t>The Writing Process: Drafting Tips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US" i="1" dirty="0" smtClean="0"/>
              <a:t>Students writing quickly to get their ideas down on paper…</a:t>
            </a:r>
          </a:p>
          <a:p>
            <a:pPr lvl="1"/>
            <a:r>
              <a:rPr lang="en-US" b="1" dirty="0" smtClean="0"/>
              <a:t>Model writing for your students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Teacher writes while students write</a:t>
            </a:r>
          </a:p>
          <a:p>
            <a:pPr lvl="1"/>
            <a:r>
              <a:rPr lang="en-US" b="1" dirty="0" smtClean="0"/>
              <a:t>Encourage students to “spell as best they can”</a:t>
            </a:r>
          </a:p>
          <a:p>
            <a:pPr lvl="2"/>
            <a:r>
              <a:rPr lang="en-US" sz="1900" b="1" dirty="0" smtClean="0">
                <a:solidFill>
                  <a:srgbClr val="002060"/>
                </a:solidFill>
              </a:rPr>
              <a:t>Worry about the mechanics of writing (grammar, punctuation) later</a:t>
            </a:r>
          </a:p>
          <a:p>
            <a:pPr lvl="1"/>
            <a:r>
              <a:rPr lang="en-US" b="1" dirty="0" smtClean="0"/>
              <a:t>Provide daily writing experiences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Keeping journals and learning logs</a:t>
            </a:r>
          </a:p>
          <a:p>
            <a:pPr lvl="1"/>
            <a:r>
              <a:rPr lang="en-US" b="1" dirty="0" smtClean="0"/>
              <a:t>Teach and encourage the use of outlining strategies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Sunshine Outlin</a:t>
            </a:r>
            <a:r>
              <a:rPr lang="en-US" dirty="0" smtClean="0">
                <a:solidFill>
                  <a:srgbClr val="002060"/>
                </a:solidFill>
              </a:rPr>
              <a:t>e</a:t>
            </a:r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876800"/>
            <a:ext cx="5867400" cy="174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4900" b="1" dirty="0" smtClean="0"/>
              <a:t>The Writing Process: Revising/Proofreading Tips</a:t>
            </a:r>
            <a:endParaRPr lang="en-US" sz="4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800" i="1" dirty="0" smtClean="0"/>
              <a:t>Suggested activities… </a:t>
            </a:r>
          </a:p>
          <a:p>
            <a:pPr lvl="1"/>
            <a:r>
              <a:rPr lang="en-US" sz="2700" b="1" dirty="0" smtClean="0"/>
              <a:t>Share and discuss samples of various levels of writing abilities</a:t>
            </a:r>
          </a:p>
          <a:p>
            <a:pPr lvl="2"/>
            <a:r>
              <a:rPr lang="en-US" sz="2700" b="1" dirty="0" smtClean="0">
                <a:solidFill>
                  <a:srgbClr val="002060"/>
                </a:solidFill>
              </a:rPr>
              <a:t>Use anonymous samples of your or students’ writing</a:t>
            </a:r>
          </a:p>
          <a:p>
            <a:pPr lvl="1"/>
            <a:r>
              <a:rPr lang="en-US" sz="2700" b="1" dirty="0" smtClean="0"/>
              <a:t>Use conference groups to help in the revision process</a:t>
            </a:r>
          </a:p>
          <a:p>
            <a:pPr lvl="2"/>
            <a:r>
              <a:rPr lang="en-US" sz="2700" b="1" dirty="0" smtClean="0">
                <a:solidFill>
                  <a:srgbClr val="C00000"/>
                </a:solidFill>
              </a:rPr>
              <a:t>P</a:t>
            </a:r>
            <a:r>
              <a:rPr lang="en-US" sz="2700" b="1" dirty="0" smtClean="0">
                <a:solidFill>
                  <a:srgbClr val="002060"/>
                </a:solidFill>
              </a:rPr>
              <a:t>ositive feedback, </a:t>
            </a:r>
            <a:r>
              <a:rPr lang="en-US" sz="2700" b="1" dirty="0" smtClean="0">
                <a:solidFill>
                  <a:srgbClr val="C00000"/>
                </a:solidFill>
              </a:rPr>
              <a:t>Q</a:t>
            </a:r>
            <a:r>
              <a:rPr lang="en-US" sz="2700" b="1" dirty="0" smtClean="0">
                <a:solidFill>
                  <a:srgbClr val="002060"/>
                </a:solidFill>
              </a:rPr>
              <a:t>uestions to clarify meaning, suggestions to “</a:t>
            </a:r>
            <a:r>
              <a:rPr lang="en-US" sz="2700" b="1" dirty="0" smtClean="0">
                <a:solidFill>
                  <a:srgbClr val="C00000"/>
                </a:solidFill>
              </a:rPr>
              <a:t>P</a:t>
            </a:r>
            <a:r>
              <a:rPr lang="en-US" sz="2700" b="1" dirty="0" smtClean="0">
                <a:solidFill>
                  <a:srgbClr val="002060"/>
                </a:solidFill>
              </a:rPr>
              <a:t>olish” writing (</a:t>
            </a:r>
            <a:r>
              <a:rPr lang="en-US" sz="2700" b="1" dirty="0" smtClean="0">
                <a:solidFill>
                  <a:srgbClr val="C00000"/>
                </a:solidFill>
              </a:rPr>
              <a:t>PQP)</a:t>
            </a:r>
            <a:endParaRPr lang="en-US" sz="2700" b="1" dirty="0">
              <a:solidFill>
                <a:srgbClr val="C00000"/>
              </a:solidFill>
            </a:endParaRPr>
          </a:p>
          <a:p>
            <a:pPr lvl="1"/>
            <a:r>
              <a:rPr lang="en-US" sz="2700" b="1" dirty="0" smtClean="0"/>
              <a:t>Have students read their writing aloud</a:t>
            </a:r>
          </a:p>
          <a:p>
            <a:pPr lvl="2"/>
            <a:r>
              <a:rPr lang="en-US" sz="2700" b="1" dirty="0" smtClean="0">
                <a:solidFill>
                  <a:srgbClr val="002060"/>
                </a:solidFill>
              </a:rPr>
              <a:t>Helps students to evaluate their own writing (thinking out loud)</a:t>
            </a:r>
          </a:p>
          <a:p>
            <a:pPr lvl="1"/>
            <a:r>
              <a:rPr lang="en-US" sz="2700" b="1" dirty="0" smtClean="0"/>
              <a:t>Teacher-led demonstration of revision techniques</a:t>
            </a:r>
          </a:p>
          <a:p>
            <a:pPr lvl="2"/>
            <a:r>
              <a:rPr lang="en-US" sz="2700" b="1" dirty="0" smtClean="0">
                <a:solidFill>
                  <a:srgbClr val="002060"/>
                </a:solidFill>
              </a:rPr>
              <a:t>“Mini-lessons” that stresses the varied qualities that make up good writing (conventions, voice, word choice, transitions,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525000" cy="1143000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 smtClean="0"/>
              <a:t>The Writing Process: Publishing Tips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i="1" dirty="0" smtClean="0"/>
              <a:t>Publishing students’ writing provides an </a:t>
            </a:r>
            <a:r>
              <a:rPr lang="en-US" i="1" dirty="0" smtClean="0">
                <a:solidFill>
                  <a:srgbClr val="C00000"/>
                </a:solidFill>
              </a:rPr>
              <a:t>authentic </a:t>
            </a:r>
            <a:r>
              <a:rPr lang="en-US" i="1" dirty="0" smtClean="0"/>
              <a:t>reason to write.  Here are some ways of publishing…</a:t>
            </a:r>
          </a:p>
          <a:p>
            <a:pPr lvl="1"/>
            <a:r>
              <a:rPr lang="en-US" sz="2600" b="1" dirty="0" smtClean="0">
                <a:solidFill>
                  <a:srgbClr val="002060"/>
                </a:solidFill>
              </a:rPr>
              <a:t>Displaying writing on wall and halls</a:t>
            </a:r>
          </a:p>
          <a:p>
            <a:pPr lvl="1"/>
            <a:r>
              <a:rPr lang="en-US" sz="2600" b="1" dirty="0" smtClean="0">
                <a:solidFill>
                  <a:srgbClr val="002060"/>
                </a:solidFill>
              </a:rPr>
              <a:t>Reading students’ writing aloud</a:t>
            </a:r>
          </a:p>
          <a:p>
            <a:pPr lvl="1"/>
            <a:r>
              <a:rPr lang="en-US" sz="2600" b="1" dirty="0" smtClean="0">
                <a:solidFill>
                  <a:srgbClr val="002060"/>
                </a:solidFill>
              </a:rPr>
              <a:t>Making a video of students reading their pieces of their work</a:t>
            </a:r>
          </a:p>
          <a:p>
            <a:pPr lvl="1"/>
            <a:r>
              <a:rPr lang="en-US" sz="2600" b="1" dirty="0" smtClean="0">
                <a:solidFill>
                  <a:srgbClr val="002060"/>
                </a:solidFill>
              </a:rPr>
              <a:t>Binding writing into individual books; have students create their own book covers</a:t>
            </a:r>
          </a:p>
          <a:p>
            <a:pPr lvl="1"/>
            <a:r>
              <a:rPr lang="en-US" sz="2600" b="1" dirty="0" smtClean="0">
                <a:solidFill>
                  <a:srgbClr val="002060"/>
                </a:solidFill>
              </a:rPr>
              <a:t>Making class books to be checked-out library fashion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2050" name="Picture 2" descr="https://encrypted-tbn1.gstatic.com/images?q=tbn:ANd9GcQ3LQzLpJ93qP3MrP5bUUXBn89_vmdNbg4xUNuzsp69TJgVmP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562600"/>
            <a:ext cx="28956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Other Writing Considerations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Devote time to write on a regularly scheduled basis.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Give permission to the students to write about whatever they want.</a:t>
            </a:r>
          </a:p>
          <a:p>
            <a:r>
              <a:rPr lang="en-US" sz="2400" dirty="0" smtClean="0"/>
              <a:t>Writing without being graded allows greater freedom of expression.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Writing without fear of consequences helps the students develop their own writer’s “voice”.  </a:t>
            </a:r>
            <a:r>
              <a:rPr lang="en-US" sz="2400" dirty="0" smtClean="0">
                <a:solidFill>
                  <a:srgbClr val="C00000"/>
                </a:solidFill>
              </a:rPr>
              <a:t>Play with language!</a:t>
            </a:r>
          </a:p>
          <a:p>
            <a:r>
              <a:rPr lang="en-US" sz="2400" dirty="0" smtClean="0"/>
              <a:t>Encourage students to incorporate art in their writing to enhance visual thinking.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Writing and reading go together.  If students write well, they will be more excited about reading.</a:t>
            </a:r>
          </a:p>
          <a:p>
            <a:r>
              <a:rPr lang="en-US" sz="2400" dirty="0" smtClean="0"/>
              <a:t>Recognize varied forms of writing:</a:t>
            </a:r>
          </a:p>
          <a:p>
            <a:pPr lvl="1"/>
            <a:r>
              <a:rPr lang="en-US" dirty="0" smtClean="0"/>
              <a:t>Academic, creative, journalistic, digital (e-mail, Twitter, SMS)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 Anecdotal Comments on Writing</a:t>
            </a:r>
            <a:br>
              <a:rPr lang="en-US" b="1" dirty="0" smtClean="0"/>
            </a:br>
            <a:r>
              <a:rPr lang="en-US" sz="3600" b="1" dirty="0" smtClean="0"/>
              <a:t>Foreign language teachers from the RFE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What do teachers struggle with in the teaching of writing?</a:t>
            </a:r>
          </a:p>
          <a:p>
            <a:r>
              <a:rPr lang="en-US" dirty="0" smtClean="0"/>
              <a:t>Writing skills should be stressed more through the teaching of reading.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Teacher training programs need to continue to teach writing as a subject that stresses both the process and product.</a:t>
            </a:r>
          </a:p>
          <a:p>
            <a:r>
              <a:rPr lang="en-US" dirty="0" smtClean="0"/>
              <a:t>Need to have students write on a daily basis.  This also helps in preparing for the Unified State Exams.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Writing is the “Cinderella” skill (“step-child”) of the 4 skills (speaking, reading, listening, writing).  Is used as a means for the other 3 skills.  Speaking skills stressed more than writing.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Russia is based on an </a:t>
            </a:r>
            <a:r>
              <a:rPr lang="en-US" u="sng" dirty="0" smtClean="0">
                <a:solidFill>
                  <a:srgbClr val="002060"/>
                </a:solidFill>
              </a:rPr>
              <a:t>oral</a:t>
            </a:r>
            <a:r>
              <a:rPr lang="en-US" dirty="0" smtClean="0">
                <a:solidFill>
                  <a:srgbClr val="002060"/>
                </a:solidFill>
              </a:rPr>
              <a:t> tradition (Tolstoy emphasized this).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601</Words>
  <Application>Microsoft Office PowerPoint</Application>
  <PresentationFormat>On-screen Show (4:3)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Flow</vt:lpstr>
      <vt:lpstr>PowerPoint Presentation</vt:lpstr>
      <vt:lpstr>Creating a Writing Environment</vt:lpstr>
      <vt:lpstr>The Writing Process</vt:lpstr>
      <vt:lpstr>The Writing Process: Prewriting Tips</vt:lpstr>
      <vt:lpstr>The Writing Process: Drafting Tips</vt:lpstr>
      <vt:lpstr>        The Writing Process: Revising/Proofreading Tips</vt:lpstr>
      <vt:lpstr>The Writing Process: Publishing Tips</vt:lpstr>
      <vt:lpstr>Other Writing Considerations</vt:lpstr>
      <vt:lpstr> Anecdotal Comments on Writing Foreign language teachers from the RFE</vt:lpstr>
      <vt:lpstr>Writing Resources www.robdanin.com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Rob Danin</cp:lastModifiedBy>
  <cp:revision>93</cp:revision>
  <dcterms:created xsi:type="dcterms:W3CDTF">2014-05-31T06:20:44Z</dcterms:created>
  <dcterms:modified xsi:type="dcterms:W3CDTF">2015-09-20T17:40:51Z</dcterms:modified>
</cp:coreProperties>
</file>