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72" r:id="rId5"/>
    <p:sldId id="270" r:id="rId6"/>
    <p:sldId id="266" r:id="rId7"/>
    <p:sldId id="267" r:id="rId8"/>
    <p:sldId id="265" r:id="rId9"/>
    <p:sldId id="260" r:id="rId10"/>
    <p:sldId id="261" r:id="rId11"/>
    <p:sldId id="262" r:id="rId12"/>
    <p:sldId id="263" r:id="rId13"/>
    <p:sldId id="274" r:id="rId14"/>
    <p:sldId id="275" r:id="rId15"/>
    <p:sldId id="276" r:id="rId16"/>
    <p:sldId id="277" r:id="rId17"/>
    <p:sldId id="278" r:id="rId18"/>
    <p:sldId id="273" r:id="rId19"/>
    <p:sldId id="279" r:id="rId20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EEE31-448F-4519-AA74-2027313CAB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925D-6834-444B-95A6-CB5D0D525B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33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0239138B-EAE6-4C02-8603-47F4E6B432E7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F1C5E2AA-9C0A-40CF-AD04-E80827D55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0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5E2AA-9C0A-40CF-AD04-E80827D557D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14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0645-68CF-42DF-B427-1FE3748B58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19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5E2AA-9C0A-40CF-AD04-E80827D557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0645-68CF-42DF-B427-1FE3748B58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5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5E2AA-9C0A-40CF-AD04-E80827D557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07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5E2AA-9C0A-40CF-AD04-E80827D557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0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5E2AA-9C0A-40CF-AD04-E80827D557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2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5E2AA-9C0A-40CF-AD04-E80827D557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62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5E2AA-9C0A-40CF-AD04-E80827D557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2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2404-3397-481C-B08D-10EB7E5595A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5E2AA-9C0A-40CF-AD04-E80827D557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9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0645-68CF-42DF-B427-1FE3748B58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0645-68CF-42DF-B427-1FE3748B58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2404-3397-481C-B08D-10EB7E5595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5E2AA-9C0A-40CF-AD04-E80827D557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4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2404-3397-481C-B08D-10EB7E5595A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5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2404-3397-481C-B08D-10EB7E5595A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6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2404-3397-481C-B08D-10EB7E5595A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0645-68CF-42DF-B427-1FE3748B58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3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D1666A-3D51-4FF8-934D-B7464C946D5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4E69BB-1F81-4A61-BEB8-5D011372132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D7CE4F-FE50-4CA6-A884-6AE114CB249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washington.edu/chudler/puzmatch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washington.edu/chudler/stm0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905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Homework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400" i="1" dirty="0" smtClean="0">
                <a:solidFill>
                  <a:schemeClr val="accent2">
                    <a:lumMod val="75000"/>
                  </a:schemeClr>
                </a:solidFill>
              </a:rPr>
              <a:t>Reasons and Rationale</a:t>
            </a:r>
            <a:endParaRPr lang="en-US" sz="4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7092696" cy="1219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Dr. Rob Danin</a:t>
            </a:r>
          </a:p>
          <a:p>
            <a:r>
              <a:rPr lang="en-US" sz="2400" b="1" dirty="0" smtClean="0"/>
              <a:t>English </a:t>
            </a:r>
            <a:r>
              <a:rPr lang="en-US" sz="2400" b="1" dirty="0" smtClean="0"/>
              <a:t>Language Specialist</a:t>
            </a:r>
          </a:p>
          <a:p>
            <a:r>
              <a:rPr lang="en-US" sz="2400" b="1" dirty="0" smtClean="0">
                <a:latin typeface="+mj-lt"/>
              </a:rPr>
              <a:t>www.robdanin.com</a:t>
            </a:r>
            <a:endParaRPr lang="en-US" sz="2400" b="1" dirty="0">
              <a:latin typeface="+mj-lt"/>
            </a:endParaRPr>
          </a:p>
        </p:txBody>
      </p:sp>
      <p:pic>
        <p:nvPicPr>
          <p:cNvPr id="1026" name="Picture 2" descr="C:\Documents and Settings\Rob\Local Settings\Temporary Internet Files\Content.IE5\RABHULR6\dglxasset[1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505200"/>
            <a:ext cx="4038600" cy="1614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685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Assigning </a:t>
            </a:r>
            <a:r>
              <a:rPr lang="en-US" dirty="0"/>
              <a:t>Homework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5334000"/>
          </a:xfrm>
        </p:spPr>
        <p:txBody>
          <a:bodyPr>
            <a:normAutofit fontScale="92500" lnSpcReduction="20000"/>
          </a:bodyPr>
          <a:lstStyle/>
          <a:p>
            <a:pPr marL="609600" indent="-609600"/>
            <a:r>
              <a:rPr lang="en-US" sz="3200" b="1" dirty="0" smtClean="0">
                <a:latin typeface="+mj-lt"/>
              </a:rPr>
              <a:t>Design </a:t>
            </a:r>
            <a:r>
              <a:rPr lang="en-US" sz="3200" b="1" dirty="0">
                <a:latin typeface="+mj-lt"/>
              </a:rPr>
              <a:t>homework assignments that </a:t>
            </a:r>
            <a:r>
              <a:rPr lang="en-US" sz="3200" b="1" dirty="0" smtClean="0">
                <a:latin typeface="+mj-lt"/>
              </a:rPr>
              <a:t>are purposeful </a:t>
            </a:r>
            <a:r>
              <a:rPr lang="en-US" sz="3200" b="1" dirty="0">
                <a:latin typeface="+mj-lt"/>
              </a:rPr>
              <a:t>and </a:t>
            </a:r>
            <a:r>
              <a:rPr lang="en-US" sz="3200" b="1" dirty="0" smtClean="0">
                <a:latin typeface="+mj-lt"/>
              </a:rPr>
              <a:t>with an expected outcome</a:t>
            </a:r>
          </a:p>
          <a:p>
            <a:pPr marL="1249680" lvl="2" indent="-609600"/>
            <a:r>
              <a:rPr lang="en-US" sz="3200" b="1" dirty="0" smtClean="0">
                <a:latin typeface="+mj-lt"/>
              </a:rPr>
              <a:t>Give homework for a reason</a:t>
            </a:r>
          </a:p>
          <a:p>
            <a:pPr marL="1249680" lvl="2" indent="-609600"/>
            <a:r>
              <a:rPr lang="en-US" sz="3200" b="1" dirty="0" smtClean="0">
                <a:latin typeface="+mj-lt"/>
              </a:rPr>
              <a:t>Plan for it as you would any other part of your lesson</a:t>
            </a:r>
          </a:p>
          <a:p>
            <a:pPr marL="609600" indent="-609600"/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Provide homework based on skills and concepts already taught in class, not new material</a:t>
            </a:r>
            <a:endParaRPr lang="en-US" sz="3200" b="1" dirty="0">
              <a:solidFill>
                <a:srgbClr val="C00000"/>
              </a:solidFill>
              <a:latin typeface="+mj-lt"/>
            </a:endParaRPr>
          </a:p>
          <a:p>
            <a:pPr marL="609600" indent="-609600"/>
            <a:r>
              <a:rPr lang="en-US" sz="3200" b="1" dirty="0">
                <a:latin typeface="+mj-lt"/>
              </a:rPr>
              <a:t>Vary the approaches to provide </a:t>
            </a:r>
            <a:r>
              <a:rPr lang="en-US" sz="3200" b="1" dirty="0" smtClean="0">
                <a:latin typeface="+mj-lt"/>
              </a:rPr>
              <a:t>feedback</a:t>
            </a:r>
          </a:p>
          <a:p>
            <a:pPr marL="1249680" lvl="2" indent="-609600"/>
            <a:r>
              <a:rPr lang="en-US" sz="3200" b="1" dirty="0" smtClean="0">
                <a:latin typeface="+mj-lt"/>
              </a:rPr>
              <a:t>For example: verbal, written, peer,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 rubric</a:t>
            </a:r>
          </a:p>
          <a:p>
            <a:pPr marL="1524000" lvl="3" indent="-609600"/>
            <a:r>
              <a:rPr lang="en-US" sz="31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Determine the weight of the grade for          out-of-classroom assignments</a:t>
            </a:r>
          </a:p>
          <a:p>
            <a:pPr marL="609600" indent="-609600"/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Establish and communicate a </a:t>
            </a:r>
            <a:r>
              <a:rPr lang="en-US" sz="3200" b="1" dirty="0" smtClean="0">
                <a:latin typeface="+mj-lt"/>
              </a:rPr>
              <a:t>homework policy</a:t>
            </a:r>
          </a:p>
          <a:p>
            <a:pPr marL="1249680" lvl="2" indent="-609600"/>
            <a:endParaRPr lang="en-US" sz="27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04800"/>
            <a:ext cx="9144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29539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Homework Policy</a:t>
            </a:r>
            <a:endParaRPr lang="en-US" sz="48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590800" y="1600200"/>
            <a:ext cx="6553200" cy="5257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States the purpose of the homework</a:t>
            </a:r>
          </a:p>
          <a:p>
            <a:r>
              <a:rPr lang="en-US" sz="2800" dirty="0">
                <a:latin typeface="+mj-lt"/>
              </a:rPr>
              <a:t>Amount of homework that will be assigned</a:t>
            </a:r>
          </a:p>
          <a:p>
            <a:r>
              <a:rPr lang="en-US" sz="2800" dirty="0">
                <a:latin typeface="+mj-lt"/>
              </a:rPr>
              <a:t>Consequences for not completing the homework</a:t>
            </a:r>
          </a:p>
          <a:p>
            <a:r>
              <a:rPr lang="en-US" sz="2800" dirty="0">
                <a:latin typeface="+mj-lt"/>
              </a:rPr>
              <a:t>Description of the types of </a:t>
            </a:r>
            <a:r>
              <a:rPr lang="en-US" sz="2800" dirty="0" smtClean="0">
                <a:latin typeface="+mj-lt"/>
              </a:rPr>
              <a:t>outside </a:t>
            </a:r>
            <a:r>
              <a:rPr lang="en-US" sz="2800" dirty="0">
                <a:latin typeface="+mj-lt"/>
              </a:rPr>
              <a:t>involvement </a:t>
            </a:r>
            <a:r>
              <a:rPr lang="en-US" sz="2800" dirty="0" smtClean="0">
                <a:latin typeface="+mj-lt"/>
              </a:rPr>
              <a:t>that are </a:t>
            </a:r>
            <a:r>
              <a:rPr lang="en-US" sz="2800" dirty="0">
                <a:latin typeface="+mj-lt"/>
              </a:rPr>
              <a:t>acceptable</a:t>
            </a: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+mj-lt"/>
              </a:rPr>
              <a:t>   Having </a:t>
            </a:r>
            <a:r>
              <a:rPr lang="en-US" sz="2800" b="1" dirty="0">
                <a:latin typeface="+mj-lt"/>
              </a:rPr>
              <a:t>a policy will increase the likely-hood that the homework will have more of an impact and will enhance the student’s </a:t>
            </a:r>
            <a:r>
              <a:rPr lang="en-US" sz="2800" b="1" dirty="0" smtClean="0">
                <a:latin typeface="+mj-lt"/>
              </a:rPr>
              <a:t>learning.</a:t>
            </a:r>
            <a:endParaRPr lang="en-US" sz="2800" b="1" dirty="0">
              <a:latin typeface="+mj-lt"/>
            </a:endParaRPr>
          </a:p>
        </p:txBody>
      </p:sp>
      <p:pic>
        <p:nvPicPr>
          <p:cNvPr id="11269" name="Picture 5" descr="j025003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2819400"/>
            <a:ext cx="1952625" cy="332422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Homework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+mj-lt"/>
              </a:rPr>
              <a:t>Make it relevant</a:t>
            </a:r>
          </a:p>
          <a:p>
            <a:r>
              <a:rPr lang="en-US" sz="3200" dirty="0" smtClean="0">
                <a:latin typeface="+mj-lt"/>
              </a:rPr>
              <a:t>Don't assign homework at the end of class</a:t>
            </a:r>
          </a:p>
          <a:p>
            <a:r>
              <a:rPr lang="en-US" sz="3200" dirty="0" smtClean="0">
                <a:latin typeface="+mj-lt"/>
              </a:rPr>
              <a:t>Provide feedback</a:t>
            </a:r>
          </a:p>
          <a:p>
            <a:pPr lvl="1"/>
            <a:r>
              <a:rPr lang="en-US" sz="3200" dirty="0" smtClean="0">
                <a:latin typeface="+mj-lt"/>
              </a:rPr>
              <a:t>Correct it on your own as the teacher</a:t>
            </a:r>
          </a:p>
          <a:p>
            <a:pPr lvl="1"/>
            <a:r>
              <a:rPr lang="en-US" sz="3200" dirty="0" smtClean="0">
                <a:latin typeface="+mj-lt"/>
              </a:rPr>
              <a:t>Go over it as a class</a:t>
            </a:r>
          </a:p>
          <a:p>
            <a:pPr lvl="1"/>
            <a:r>
              <a:rPr lang="en-US" sz="3200" dirty="0" smtClean="0">
                <a:latin typeface="+mj-lt"/>
              </a:rPr>
              <a:t>Students can check their own or exchange papers</a:t>
            </a:r>
          </a:p>
          <a:p>
            <a:pPr marL="0" marR="0"/>
            <a:r>
              <a:rPr lang="en-US" sz="3200" dirty="0" smtClean="0">
                <a:latin typeface="+mj-lt"/>
                <a:ea typeface="SimHei" pitchFamily="2" charset="-122"/>
              </a:rPr>
              <a:t>Teachers assign up to 10 minutes per night per  </a:t>
            </a:r>
          </a:p>
          <a:p>
            <a:pPr marL="0" marR="0">
              <a:buNone/>
            </a:pPr>
            <a:r>
              <a:rPr lang="en-US" sz="3200" dirty="0" smtClean="0">
                <a:latin typeface="+mj-lt"/>
                <a:ea typeface="SimHei" pitchFamily="2" charset="-122"/>
              </a:rPr>
              <a:t>    grade</a:t>
            </a:r>
            <a:endParaRPr lang="en-US" sz="3400" dirty="0" smtClean="0">
              <a:latin typeface="+mj-lt"/>
            </a:endParaRPr>
          </a:p>
          <a:p>
            <a:pPr lvl="1"/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74371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EFL Homework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dirty="0" smtClean="0">
                <a:latin typeface="+mj-lt"/>
              </a:rPr>
              <a:t>Learning vocabulary words: </a:t>
            </a:r>
          </a:p>
          <a:p>
            <a:pPr lvl="1"/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Find out what part of speech they are.</a:t>
            </a:r>
          </a:p>
          <a:p>
            <a:pPr lvl="1"/>
            <a:r>
              <a:rPr lang="en-US" sz="3200" dirty="0" smtClean="0">
                <a:latin typeface="+mj-lt"/>
              </a:rPr>
              <a:t>Find the translation of these words into their native language.</a:t>
            </a:r>
          </a:p>
          <a:p>
            <a:pPr lvl="1"/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Write a simple definition, without copying from the dictionary.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Write a sentence using each one.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Read their sentences aloud to someone.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Read and record their sentences. Listen to that recording.</a:t>
            </a:r>
          </a:p>
          <a:p>
            <a:pPr lvl="1"/>
            <a:r>
              <a:rPr lang="en-US" sz="3200" b="1" dirty="0" smtClean="0">
                <a:solidFill>
                  <a:srgbClr val="002060"/>
                </a:solidFill>
                <a:latin typeface="+mj-lt"/>
              </a:rPr>
              <a:t>Write a story using all the vocabulary words.</a:t>
            </a:r>
          </a:p>
          <a:p>
            <a:pPr lvl="1"/>
            <a:r>
              <a:rPr lang="en-US" sz="3200" b="1" dirty="0" smtClean="0">
                <a:solidFill>
                  <a:srgbClr val="002060"/>
                </a:solidFill>
                <a:latin typeface="+mj-lt"/>
              </a:rPr>
              <a:t>Read their story aloud to someone.</a:t>
            </a:r>
          </a:p>
          <a:p>
            <a:pPr lvl="1"/>
            <a:r>
              <a:rPr lang="en-US" sz="3200" b="1" dirty="0" smtClean="0">
                <a:solidFill>
                  <a:srgbClr val="002060"/>
                </a:solidFill>
                <a:latin typeface="+mj-lt"/>
              </a:rPr>
              <a:t>Read and record their story. Listen to this story. 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EFL Homework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j-lt"/>
              </a:rPr>
              <a:t>Relevant homework assignments: </a:t>
            </a:r>
            <a:endParaRPr lang="en-US" sz="3200" dirty="0" smtClean="0">
              <a:latin typeface="+mj-lt"/>
            </a:endParaRPr>
          </a:p>
          <a:p>
            <a:pPr lvl="1"/>
            <a:r>
              <a:rPr lang="en-US" sz="3000" b="1" dirty="0" smtClean="0">
                <a:solidFill>
                  <a:srgbClr val="00B050"/>
                </a:solidFill>
                <a:latin typeface="+mj-lt"/>
              </a:rPr>
              <a:t>Creating a study schedule</a:t>
            </a:r>
          </a:p>
          <a:p>
            <a:pPr lvl="1"/>
            <a:r>
              <a:rPr lang="en-US" sz="3000" dirty="0" smtClean="0">
                <a:latin typeface="+mj-lt"/>
              </a:rPr>
              <a:t>Listing their personal goals</a:t>
            </a:r>
          </a:p>
          <a:p>
            <a:pPr lvl="1"/>
            <a:r>
              <a:rPr lang="en-US" sz="3000" b="1" dirty="0" smtClean="0">
                <a:solidFill>
                  <a:srgbClr val="00B050"/>
                </a:solidFill>
                <a:latin typeface="+mj-lt"/>
              </a:rPr>
              <a:t>Making predictions about their after-school future</a:t>
            </a:r>
          </a:p>
          <a:p>
            <a:pPr lvl="1"/>
            <a:r>
              <a:rPr lang="en-US" sz="3000" dirty="0" smtClean="0">
                <a:latin typeface="+mj-lt"/>
              </a:rPr>
              <a:t>Asking students to read an (online, newspaper, magazine) article, then tell the class about it and give their opinion on what they read.</a:t>
            </a:r>
          </a:p>
          <a:p>
            <a:pPr lvl="1"/>
            <a:r>
              <a:rPr lang="en-US" sz="3000" dirty="0" smtClean="0">
                <a:latin typeface="+mj-lt"/>
              </a:rPr>
              <a:t> </a:t>
            </a:r>
            <a:r>
              <a:rPr lang="en-US" sz="3000" b="1" dirty="0" smtClean="0">
                <a:solidFill>
                  <a:srgbClr val="00B050"/>
                </a:solidFill>
                <a:latin typeface="+mj-lt"/>
              </a:rPr>
              <a:t>Asking students to watch something(news, movies, interviews, YouTube, etc.) then share with the class what they remember or what their opinion is.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Being Said About Homework…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Vigorous scrutiny of the research, they argue,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fails to demonstrate tangible benefits of homework</a:t>
            </a:r>
            <a:r>
              <a:rPr lang="en-US" dirty="0" smtClean="0">
                <a:latin typeface="+mj-lt"/>
              </a:rPr>
              <a:t>, particularly for elementary students. What it does instead, they contend, is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rob children of childhood, play havoc with family life and asphyxiate their natural curiosity</a:t>
            </a:r>
            <a:r>
              <a:rPr lang="en-US" dirty="0" smtClean="0">
                <a:latin typeface="+mj-lt"/>
              </a:rPr>
              <a:t>. Learning becomes a mind-numbing grind rather than an engaging adventure. 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"Researchers have been far from unanimous in their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assessments of the strengths and weaknesses of homework </a:t>
            </a:r>
            <a:r>
              <a:rPr lang="en-US" dirty="0" smtClean="0">
                <a:latin typeface="+mj-lt"/>
              </a:rPr>
              <a:t>as an instructional technique”, summarized the Journal of Educational Psychology.  Their assessments ranged from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homework having positive effects, no effects, or complex effects </a:t>
            </a:r>
            <a:r>
              <a:rPr lang="en-US" dirty="0" smtClean="0">
                <a:latin typeface="+mj-lt"/>
              </a:rPr>
              <a:t>to the suggestion that the research was too sparse or poorly conducted. 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Being Said About Homework…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+mj-lt"/>
              </a:rPr>
              <a:t>Proponents</a:t>
            </a:r>
            <a:r>
              <a:rPr lang="en-US" dirty="0" smtClean="0">
                <a:latin typeface="+mj-lt"/>
              </a:rPr>
              <a:t> cite evidence suggesting that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homework instills responsibility</a:t>
            </a:r>
            <a:r>
              <a:rPr lang="en-US" dirty="0" smtClean="0">
                <a:latin typeface="+mj-lt"/>
              </a:rPr>
              <a:t>, and they note that learning would proceed at a sluggish pace if class time were consumed with students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reading novels, memorizing vocabulary or writing research papers -- assignments better accomplished at home</a:t>
            </a:r>
            <a:r>
              <a:rPr lang="en-US" dirty="0" smtClean="0">
                <a:latin typeface="+mj-lt"/>
              </a:rPr>
              <a:t>.                       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[“</a:t>
            </a:r>
            <a:r>
              <a:rPr lang="en-US" b="1" smtClean="0">
                <a:solidFill>
                  <a:srgbClr val="C00000"/>
                </a:solidFill>
                <a:latin typeface="+mj-lt"/>
              </a:rPr>
              <a:t>Flipped Teaching”</a:t>
            </a:r>
            <a:r>
              <a:rPr lang="en-US" b="1" smtClean="0">
                <a:latin typeface="+mj-lt"/>
              </a:rPr>
              <a:t>:</a:t>
            </a:r>
            <a:r>
              <a:rPr lang="en-US" b="1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see more on this at www.robdanin.com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]</a:t>
            </a:r>
            <a:endParaRPr lang="en-US" b="1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i="1" dirty="0" smtClean="0">
                <a:solidFill>
                  <a:srgbClr val="C00000"/>
                </a:solidFill>
                <a:latin typeface="+mj-lt"/>
              </a:rPr>
              <a:t>Opponents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counter with evidence that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homework’s' dictatorial nature undercuts responsibility, generates family conflict, and takes away time for creative play and natural learning</a:t>
            </a:r>
            <a:r>
              <a:rPr lang="en-US" dirty="0" smtClean="0">
                <a:latin typeface="+mj-lt"/>
              </a:rPr>
              <a:t>.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But at a tipping point,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too much homework actually seemed to have a negative effect</a:t>
            </a:r>
            <a:r>
              <a:rPr lang="en-US" dirty="0" smtClean="0">
                <a:latin typeface="+mj-lt"/>
              </a:rPr>
              <a:t>. </a:t>
            </a:r>
            <a:r>
              <a:rPr lang="en-US" dirty="0" smtClean="0"/>
              <a:t>             		          </a:t>
            </a:r>
            <a:r>
              <a:rPr lang="en-US" sz="2000" dirty="0" smtClean="0"/>
              <a:t>SFGate.com</a:t>
            </a:r>
            <a:r>
              <a:rPr lang="en-US" dirty="0" smtClean="0"/>
              <a:t>                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685800" y="8382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200" b="1" dirty="0" smtClean="0">
                <a:solidFill>
                  <a:schemeClr val="tx2"/>
                </a:solidFill>
                <a:latin typeface="Comic Sans MS" pitchFamily="66" charset="0"/>
              </a:rPr>
              <a:t>Want to test your short-term again? </a:t>
            </a:r>
            <a:r>
              <a:rPr lang="en-US" sz="3200" b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3600" b="1" dirty="0" smtClean="0"/>
              <a:t>Try these two on-line tests...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2590800"/>
          </a:xfrm>
        </p:spPr>
        <p:txBody>
          <a:bodyPr/>
          <a:lstStyle/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  <a:hlinkClick r:id="rId3"/>
              </a:rPr>
              <a:t>http://faculty.washington.edu/chudler/puzmatch.html</a:t>
            </a:r>
            <a:r>
              <a:rPr lang="en-US" b="1" dirty="0" smtClean="0">
                <a:latin typeface="+mj-lt"/>
              </a:rPr>
              <a:t> 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  <a:hlinkClick r:id="rId4"/>
              </a:rPr>
              <a:t>http://faculty.washington.edu/chudler/stm0.html</a:t>
            </a:r>
            <a:r>
              <a:rPr lang="en-US" b="1" dirty="0" smtClean="0">
                <a:latin typeface="+mj-lt"/>
              </a:rPr>
              <a:t> 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Let’s hope homework doesn’t come to this?!?!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www.robdanin.com</a:t>
            </a:r>
            <a:endParaRPr lang="en-US" sz="4000" dirty="0"/>
          </a:p>
        </p:txBody>
      </p:sp>
      <p:pic>
        <p:nvPicPr>
          <p:cNvPr id="4" name="Content Placeholder 3" descr="https://encrypted-tbn0.gstatic.com/images?q=tbn:ANd9GcRvp_324Scgd6mZRpC4rsAjTTaanZyj7CmPNQEXF1rBaAHCiSc8Kw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426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rc_mi" descr="http://www.dorkdiaries.com/wp-content/uploads/2011/10/Way-Too-Much-Homework-954x102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114675"/>
            <a:ext cx="34861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</a:t>
            </a:r>
            <a:r>
              <a:rPr lang="en-US" dirty="0" smtClean="0"/>
              <a:t>Give Homework?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5181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To enhance 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what a student has learned in the </a:t>
            </a:r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classroom though practice</a:t>
            </a:r>
            <a:endParaRPr lang="en-US" sz="3200" dirty="0">
              <a:solidFill>
                <a:srgbClr val="C00000"/>
              </a:solidFill>
              <a:latin typeface="+mj-lt"/>
            </a:endParaRPr>
          </a:p>
          <a:p>
            <a:r>
              <a:rPr lang="en-US" sz="3200" dirty="0" smtClean="0">
                <a:latin typeface="+mj-lt"/>
              </a:rPr>
              <a:t>To provide the </a:t>
            </a:r>
            <a:r>
              <a:rPr lang="en-US" sz="3200" dirty="0">
                <a:latin typeface="+mj-lt"/>
              </a:rPr>
              <a:t>opportunity to deepen understanding and skills relative to what was previously </a:t>
            </a:r>
            <a:r>
              <a:rPr lang="en-US" sz="3200" dirty="0" smtClean="0">
                <a:latin typeface="+mj-lt"/>
              </a:rPr>
              <a:t>learned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solidFill>
                  <a:srgbClr val="C00000"/>
                </a:solidFill>
                <a:latin typeface="+mj-lt"/>
              </a:rPr>
              <a:t>Extends learning beyond the </a:t>
            </a:r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class session</a:t>
            </a:r>
          </a:p>
          <a:p>
            <a:pPr>
              <a:buNone/>
            </a:pPr>
            <a:r>
              <a:rPr lang="en-US" sz="3200" b="1" dirty="0" smtClean="0">
                <a:latin typeface="+mj-lt"/>
              </a:rPr>
              <a:t>   Note: It has been found that students typically need 24 study practices (</a:t>
            </a:r>
            <a:r>
              <a:rPr lang="en-US" sz="3200" b="1" u="sng" dirty="0" smtClean="0">
                <a:latin typeface="+mj-lt"/>
              </a:rPr>
              <a:t>not only homework, however</a:t>
            </a:r>
            <a:r>
              <a:rPr lang="en-US" sz="3200" b="1" dirty="0" smtClean="0">
                <a:latin typeface="+mj-lt"/>
              </a:rPr>
              <a:t>) before they reach an 80% academic competency level.</a:t>
            </a:r>
          </a:p>
          <a:p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Purpose of Homework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0" y="1600200"/>
            <a:ext cx="60960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500" i="1" dirty="0" smtClean="0">
                <a:latin typeface="+mj-lt"/>
              </a:rPr>
              <a:t>   The </a:t>
            </a:r>
            <a:r>
              <a:rPr lang="en-US" sz="3500" i="1" dirty="0">
                <a:latin typeface="+mj-lt"/>
              </a:rPr>
              <a:t>purpose of homework should be </a:t>
            </a:r>
            <a:r>
              <a:rPr lang="en-US" sz="3500" i="1" dirty="0" smtClean="0">
                <a:latin typeface="+mj-lt"/>
              </a:rPr>
              <a:t>identified as:</a:t>
            </a:r>
            <a:endParaRPr lang="en-US" sz="3500" i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500" b="1" dirty="0" smtClean="0">
                <a:latin typeface="+mj-lt"/>
              </a:rPr>
              <a:t>Focused Practice: </a:t>
            </a:r>
            <a:r>
              <a:rPr lang="en-US" sz="3500" dirty="0" smtClean="0">
                <a:latin typeface="+mj-lt"/>
              </a:rPr>
              <a:t>targets particular skills that are familiar to the student</a:t>
            </a:r>
          </a:p>
          <a:p>
            <a:pPr lvl="2">
              <a:lnSpc>
                <a:spcPct val="90000"/>
              </a:lnSpc>
            </a:pPr>
            <a:r>
              <a:rPr lang="en-US" sz="3500" dirty="0" smtClean="0">
                <a:latin typeface="+mj-lt"/>
              </a:rPr>
              <a:t>Writing skills</a:t>
            </a:r>
          </a:p>
          <a:p>
            <a:pPr lvl="2">
              <a:lnSpc>
                <a:spcPct val="90000"/>
              </a:lnSpc>
            </a:pPr>
            <a:r>
              <a:rPr lang="en-US" sz="3500" dirty="0" smtClean="0">
                <a:latin typeface="+mj-lt"/>
              </a:rPr>
              <a:t>Sentence forming</a:t>
            </a:r>
            <a:endParaRPr lang="en-US" sz="3500" b="1" dirty="0" smtClean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sz="3500" b="1" dirty="0" smtClean="0">
                <a:latin typeface="+mj-lt"/>
              </a:rPr>
              <a:t>Preparation</a:t>
            </a:r>
            <a:r>
              <a:rPr lang="en-US" sz="3500" dirty="0" smtClean="0">
                <a:latin typeface="+mj-lt"/>
              </a:rPr>
              <a:t>: to </a:t>
            </a:r>
            <a:r>
              <a:rPr lang="en-US" sz="3500" i="1" u="sng" dirty="0">
                <a:latin typeface="+mj-lt"/>
              </a:rPr>
              <a:t>begin</a:t>
            </a:r>
            <a:r>
              <a:rPr lang="en-US" sz="3500" u="sng" dirty="0">
                <a:latin typeface="+mj-lt"/>
              </a:rPr>
              <a:t> thought process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smtClean="0">
                <a:latin typeface="+mj-lt"/>
              </a:rPr>
              <a:t> on a subject matter &amp; </a:t>
            </a:r>
            <a:r>
              <a:rPr lang="en-US" sz="3500" b="1" dirty="0" smtClean="0">
                <a:latin typeface="+mj-lt"/>
              </a:rPr>
              <a:t>Elaboration: </a:t>
            </a:r>
            <a:r>
              <a:rPr lang="en-US" sz="3500" dirty="0" smtClean="0">
                <a:latin typeface="+mj-lt"/>
              </a:rPr>
              <a:t>clarify a </a:t>
            </a:r>
            <a:r>
              <a:rPr lang="en-US" sz="3500" dirty="0">
                <a:latin typeface="+mj-lt"/>
              </a:rPr>
              <a:t>topic introduced </a:t>
            </a:r>
          </a:p>
          <a:p>
            <a:pPr lvl="2">
              <a:lnSpc>
                <a:spcPct val="80000"/>
              </a:lnSpc>
            </a:pPr>
            <a:r>
              <a:rPr lang="en-US" sz="3200" dirty="0" smtClean="0">
                <a:latin typeface="+mj-lt"/>
              </a:rPr>
              <a:t>The study of idioms</a:t>
            </a:r>
            <a:endParaRPr lang="en-US" sz="32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8202" name="Picture 10" descr="j023718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2743200"/>
            <a:ext cx="2895600" cy="3657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914400"/>
            <a:ext cx="9144000" cy="7078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</a:rPr>
              <a:t>Here’s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</a:rPr>
              <a:t>a </a:t>
            </a:r>
            <a:r>
              <a:rPr lang="en-US" sz="4000" b="1" dirty="0">
                <a:solidFill>
                  <a:schemeClr val="tx2"/>
                </a:solidFill>
                <a:latin typeface="+mj-lt"/>
              </a:rPr>
              <a:t>test of your short-term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</a:rPr>
              <a:t>memory</a:t>
            </a:r>
            <a:endParaRPr lang="en-US" sz="4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905000"/>
            <a:ext cx="82296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Read (</a:t>
            </a:r>
            <a:r>
              <a:rPr lang="en-US" sz="3200" b="0" u="sng" dirty="0" smtClean="0">
                <a:solidFill>
                  <a:schemeClr val="tx1"/>
                </a:solidFill>
                <a:latin typeface="+mj-lt"/>
              </a:rPr>
              <a:t>please do not write</a:t>
            </a:r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) the following sequence silently, pausing at each dash: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7836" y="3657600"/>
            <a:ext cx="4527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chemeClr val="tx1"/>
                </a:solidFill>
                <a:latin typeface="Calibri" pitchFamily="34" charset="0"/>
              </a:rPr>
              <a:t> IC-EDV-DC-ATD-OGL-OW 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533400" y="47244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</a:t>
            </a:r>
            <a:r>
              <a:rPr lang="en-US" sz="3200" b="0" dirty="0" smtClean="0">
                <a:solidFill>
                  <a:schemeClr val="tx1"/>
                </a:solidFill>
              </a:rPr>
              <a:t>rite down any letters </a:t>
            </a:r>
            <a:br>
              <a:rPr lang="en-US" sz="3200" b="0" dirty="0" smtClean="0">
                <a:solidFill>
                  <a:schemeClr val="tx1"/>
                </a:solidFill>
              </a:rPr>
            </a:br>
            <a:r>
              <a:rPr lang="en-US" sz="3200" b="0" dirty="0" smtClean="0">
                <a:solidFill>
                  <a:schemeClr val="tx1"/>
                </a:solidFill>
              </a:rPr>
              <a:t>from this sequence that you can remember.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9144000" cy="5867399"/>
          </a:xfrm>
        </p:spPr>
        <p:txBody>
          <a:bodyPr/>
          <a:lstStyle/>
          <a:p>
            <a:pPr algn="ctr">
              <a:buNone/>
            </a:pPr>
            <a:endParaRPr lang="en-US" sz="3200" dirty="0" smtClean="0">
              <a:latin typeface="+mj-lt"/>
            </a:endParaRP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Now read the following sequence silently</a:t>
            </a:r>
            <a:r>
              <a:rPr lang="en-US" sz="3200" dirty="0" smtClean="0"/>
              <a:t> (</a:t>
            </a:r>
            <a:r>
              <a:rPr lang="en-US" sz="3200" u="sng" dirty="0" smtClean="0"/>
              <a:t>again, please do not write</a:t>
            </a:r>
            <a:r>
              <a:rPr lang="en-US" sz="3200" dirty="0" smtClean="0"/>
              <a:t>)</a:t>
            </a:r>
            <a:r>
              <a:rPr lang="en-US" sz="3200" dirty="0" smtClean="0">
                <a:latin typeface="+mj-lt"/>
              </a:rPr>
              <a:t>, pausing at each dash:</a:t>
            </a:r>
          </a:p>
          <a:p>
            <a:pPr algn="ctr"/>
            <a:endParaRPr lang="en-US" sz="3200" dirty="0" smtClean="0">
              <a:latin typeface="+mj-lt"/>
            </a:endParaRPr>
          </a:p>
          <a:p>
            <a:pPr algn="ctr">
              <a:buNone/>
            </a:pPr>
            <a:r>
              <a:rPr lang="en-US" sz="3200" b="1" dirty="0" smtClean="0">
                <a:latin typeface="+mj-lt"/>
              </a:rPr>
              <a:t> ICE-DVD-CAT-DOG-LOW </a:t>
            </a:r>
          </a:p>
          <a:p>
            <a:pPr algn="ctr"/>
            <a:endParaRPr lang="en-US" sz="3200" b="1" dirty="0" smtClean="0">
              <a:latin typeface="+mj-lt"/>
            </a:endParaRP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Now write down any letters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from this sequence that you can remember. 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endParaRPr lang="en-US" sz="2600" dirty="0">
              <a:latin typeface="Calibri" pitchFamily="34" charset="0"/>
            </a:endParaRPr>
          </a:p>
          <a:p>
            <a:pPr algn="ctr"/>
            <a:r>
              <a:rPr lang="en-US" sz="3200" dirty="0">
                <a:latin typeface="Calibri" pitchFamily="34" charset="0"/>
              </a:rPr>
              <a:t>Take another look at the two sequences:</a:t>
            </a:r>
          </a:p>
          <a:p>
            <a:pPr algn="ctr"/>
            <a:endParaRPr lang="en-US" sz="2600" dirty="0">
              <a:latin typeface="Calibri" pitchFamily="34" charset="0"/>
            </a:endParaRPr>
          </a:p>
          <a:p>
            <a:pPr algn="ctr"/>
            <a:r>
              <a:rPr lang="en-US" sz="3200" b="1" dirty="0" smtClean="0">
                <a:latin typeface="Calibri" pitchFamily="34" charset="0"/>
              </a:rPr>
              <a:t>IC-EDV-DC-ATD-OGL-OW</a:t>
            </a:r>
            <a:r>
              <a:rPr lang="en-US" sz="3200" b="1" dirty="0">
                <a:latin typeface="Calibri" pitchFamily="34" charset="0"/>
              </a:rPr>
              <a:t/>
            </a:r>
            <a:br>
              <a:rPr lang="en-US" sz="3200" b="1" dirty="0">
                <a:latin typeface="Calibri" pitchFamily="34" charset="0"/>
              </a:rPr>
            </a:br>
            <a:endParaRPr lang="en-US" sz="3200" b="1" dirty="0">
              <a:latin typeface="Calibri" pitchFamily="34" charset="0"/>
            </a:endParaRPr>
          </a:p>
          <a:p>
            <a:pPr algn="ctr"/>
            <a:r>
              <a:rPr lang="en-US" sz="3200" b="1" dirty="0" smtClean="0">
                <a:latin typeface="Calibri" pitchFamily="34" charset="0"/>
              </a:rPr>
              <a:t>ICE-DVD-CAT-DOG-LOW</a:t>
            </a:r>
            <a:r>
              <a:rPr lang="en-US" sz="2600" dirty="0">
                <a:latin typeface="Calibri" pitchFamily="34" charset="0"/>
              </a:rPr>
              <a:t/>
            </a:r>
            <a:br>
              <a:rPr lang="en-US" sz="2600" dirty="0">
                <a:latin typeface="Calibri" pitchFamily="34" charset="0"/>
              </a:rPr>
            </a:br>
            <a:endParaRPr lang="en-US" sz="2600" dirty="0">
              <a:latin typeface="Calibri" pitchFamily="34" charset="0"/>
            </a:endParaRPr>
          </a:p>
          <a:p>
            <a:pPr algn="ctr"/>
            <a:r>
              <a:rPr lang="en-US" sz="3200" dirty="0">
                <a:latin typeface="Calibri" pitchFamily="34" charset="0"/>
              </a:rPr>
              <a:t>Notice anything?  </a:t>
            </a:r>
          </a:p>
          <a:p>
            <a:pPr algn="ctr"/>
            <a:endParaRPr lang="en-US" sz="3200" dirty="0">
              <a:latin typeface="Calibri" pitchFamily="34" charset="0"/>
            </a:endParaRPr>
          </a:p>
          <a:p>
            <a:pPr algn="ctr"/>
            <a:r>
              <a:rPr lang="en-US" sz="3200" dirty="0">
                <a:latin typeface="Calibri" pitchFamily="34" charset="0"/>
              </a:rPr>
              <a:t>The letters are the same in each sequence.</a:t>
            </a:r>
          </a:p>
          <a:p>
            <a:pPr algn="ctr"/>
            <a:r>
              <a:rPr lang="en-US" sz="3200" dirty="0">
                <a:latin typeface="Calibri" pitchFamily="34" charset="0"/>
              </a:rPr>
              <a:t>  </a:t>
            </a:r>
          </a:p>
          <a:p>
            <a:pPr algn="ctr"/>
            <a:r>
              <a:rPr lang="en-US" sz="3200" dirty="0">
                <a:latin typeface="Calibri" pitchFamily="34" charset="0"/>
              </a:rPr>
              <a:t>Yet, you most likely found it a lot easier </a:t>
            </a:r>
          </a:p>
          <a:p>
            <a:pPr algn="ctr"/>
            <a:r>
              <a:rPr lang="en-US" sz="3200" dirty="0">
                <a:latin typeface="Calibri" pitchFamily="34" charset="0"/>
              </a:rPr>
              <a:t>to remember the second sequence.  Why?  </a:t>
            </a:r>
          </a:p>
          <a:p>
            <a:pPr algn="ctr"/>
            <a:endParaRPr lang="en-US" sz="2600" dirty="0">
              <a:latin typeface="Comic Sans MS" pitchFamily="66" charset="0"/>
            </a:endParaRPr>
          </a:p>
          <a:p>
            <a:pPr algn="ctr"/>
            <a:endParaRPr lang="en-US" sz="2600" dirty="0">
              <a:latin typeface="Comic Sans MS" pitchFamily="66" charset="0"/>
            </a:endParaRPr>
          </a:p>
          <a:p>
            <a:pPr algn="ctr"/>
            <a:endParaRPr lang="en-US" sz="2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762000"/>
            <a:ext cx="8763000" cy="6096000"/>
          </a:xfrm>
        </p:spPr>
        <p:txBody>
          <a:bodyPr>
            <a:noAutofit/>
          </a:bodyPr>
          <a:lstStyle/>
          <a:p>
            <a:pPr algn="l"/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100" b="0" dirty="0" smtClean="0">
                <a:solidFill>
                  <a:schemeClr val="tx1"/>
                </a:solidFill>
                <a:effectLst/>
              </a:rPr>
              <a:t>Most people can hold up to </a:t>
            </a:r>
            <a:r>
              <a:rPr lang="en-US" sz="3100" b="0" dirty="0" smtClean="0">
                <a:solidFill>
                  <a:srgbClr val="C00000"/>
                </a:solidFill>
                <a:effectLst/>
              </a:rPr>
              <a:t>7 </a:t>
            </a:r>
            <a:r>
              <a:rPr lang="en-US" sz="3100" u="sng" dirty="0" smtClean="0">
                <a:solidFill>
                  <a:srgbClr val="C00000"/>
                </a:solidFill>
                <a:effectLst/>
              </a:rPr>
              <a:t>meaningful</a:t>
            </a:r>
            <a:r>
              <a:rPr lang="en-US" sz="3100" b="0" dirty="0" smtClean="0">
                <a:solidFill>
                  <a:srgbClr val="C00000"/>
                </a:solidFill>
                <a:effectLst/>
              </a:rPr>
              <a:t> pieces of information</a:t>
            </a:r>
            <a:r>
              <a:rPr lang="en-US" sz="3100" b="0" dirty="0" smtClean="0">
                <a:solidFill>
                  <a:schemeClr val="tx1"/>
                </a:solidFill>
                <a:effectLst/>
              </a:rPr>
              <a:t> in their </a:t>
            </a:r>
            <a:r>
              <a:rPr lang="en-US" sz="3100" b="0" dirty="0" smtClean="0">
                <a:solidFill>
                  <a:srgbClr val="C00000"/>
                </a:solidFill>
                <a:effectLst/>
              </a:rPr>
              <a:t>short-term memory.</a:t>
            </a:r>
            <a:r>
              <a:rPr lang="en-US" sz="3100" b="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3100" b="0" dirty="0" smtClean="0">
                <a:solidFill>
                  <a:schemeClr val="tx1"/>
                </a:solidFill>
                <a:effectLst/>
              </a:rPr>
            </a:br>
            <a:r>
              <a:rPr lang="en-US" sz="3100" b="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3100" b="0" dirty="0" smtClean="0">
                <a:solidFill>
                  <a:schemeClr val="tx1"/>
                </a:solidFill>
                <a:effectLst/>
              </a:rPr>
            </a:br>
            <a:r>
              <a:rPr lang="en-US" sz="3100" b="0" dirty="0" smtClean="0">
                <a:solidFill>
                  <a:schemeClr val="tx1"/>
                </a:solidFill>
                <a:effectLst/>
              </a:rPr>
              <a:t>Meaningful pieces of information could be</a:t>
            </a:r>
            <a:r>
              <a:rPr lang="en-US" sz="3100" b="0" dirty="0" smtClean="0">
                <a:solidFill>
                  <a:srgbClr val="C00000"/>
                </a:solidFill>
                <a:effectLst/>
              </a:rPr>
              <a:t> numbers, words, faces, objects, or any other “chunks” of information.</a:t>
            </a:r>
            <a:br>
              <a:rPr lang="en-US" sz="3100" b="0" dirty="0" smtClean="0">
                <a:solidFill>
                  <a:srgbClr val="C00000"/>
                </a:solidFill>
                <a:effectLst/>
              </a:rPr>
            </a:br>
            <a:r>
              <a:rPr lang="en-US" sz="3100" b="0" dirty="0" smtClean="0">
                <a:solidFill>
                  <a:srgbClr val="C00000"/>
                </a:solidFill>
                <a:effectLst/>
              </a:rPr>
              <a:t/>
            </a:r>
            <a:br>
              <a:rPr lang="en-US" sz="3100" b="0" dirty="0" smtClean="0">
                <a:solidFill>
                  <a:srgbClr val="C00000"/>
                </a:solidFill>
                <a:effectLst/>
              </a:rPr>
            </a:br>
            <a:r>
              <a:rPr lang="en-US" sz="3100" b="0" dirty="0" smtClean="0">
                <a:solidFill>
                  <a:schemeClr val="tx1"/>
                </a:solidFill>
                <a:effectLst/>
              </a:rPr>
              <a:t>While </a:t>
            </a:r>
            <a:r>
              <a:rPr lang="en-US" sz="3100" b="0" u="sng" dirty="0" smtClean="0">
                <a:solidFill>
                  <a:srgbClr val="C00000"/>
                </a:solidFill>
                <a:effectLst/>
              </a:rPr>
              <a:t>short-term memory</a:t>
            </a:r>
            <a:r>
              <a:rPr lang="en-US" sz="3100" b="0" dirty="0" smtClean="0">
                <a:solidFill>
                  <a:srgbClr val="C00000"/>
                </a:solidFill>
                <a:effectLst/>
              </a:rPr>
              <a:t> is important</a:t>
            </a:r>
            <a:r>
              <a:rPr lang="en-US" sz="3100" b="0" dirty="0" smtClean="0">
                <a:solidFill>
                  <a:schemeClr val="tx1"/>
                </a:solidFill>
                <a:effectLst/>
              </a:rPr>
              <a:t>, </a:t>
            </a:r>
            <a:br>
              <a:rPr lang="en-US" sz="3100" b="0" dirty="0" smtClean="0">
                <a:solidFill>
                  <a:schemeClr val="tx1"/>
                </a:solidFill>
                <a:effectLst/>
              </a:rPr>
            </a:br>
            <a:r>
              <a:rPr lang="en-US" sz="3100" b="0" dirty="0" smtClean="0">
                <a:solidFill>
                  <a:schemeClr val="tx1"/>
                </a:solidFill>
                <a:effectLst/>
              </a:rPr>
              <a:t>it is </a:t>
            </a:r>
            <a:r>
              <a:rPr lang="en-US" sz="3100" b="0" u="sng" dirty="0" smtClean="0">
                <a:solidFill>
                  <a:srgbClr val="C00000"/>
                </a:solidFill>
                <a:effectLst/>
              </a:rPr>
              <a:t>long-term memory</a:t>
            </a:r>
            <a:r>
              <a:rPr lang="en-US" sz="3100" b="0" dirty="0" smtClean="0">
                <a:solidFill>
                  <a:srgbClr val="C00000"/>
                </a:solidFill>
                <a:effectLst/>
              </a:rPr>
              <a:t> that really matters when it comes to learning.</a:t>
            </a:r>
            <a:br>
              <a:rPr lang="en-US" sz="3100" b="0" dirty="0" smtClean="0">
                <a:solidFill>
                  <a:srgbClr val="C00000"/>
                </a:solidFill>
                <a:effectLst/>
              </a:rPr>
            </a:br>
            <a:r>
              <a:rPr lang="en-US" sz="3100" b="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3100" b="0" dirty="0" smtClean="0">
                <a:solidFill>
                  <a:schemeClr val="tx1"/>
                </a:solidFill>
                <a:effectLst/>
              </a:rPr>
            </a:br>
            <a:r>
              <a:rPr lang="en-US" sz="3100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How does short-term memory become long-term memory?</a:t>
            </a:r>
            <a:endParaRPr lang="en-US" sz="31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8" name="Text Box 1030"/>
          <p:cNvSpPr txBox="1">
            <a:spLocks noChangeArrowheads="1"/>
          </p:cNvSpPr>
          <p:nvPr/>
        </p:nvSpPr>
        <p:spPr bwMode="auto">
          <a:xfrm>
            <a:off x="5791200" y="685800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3559" name="Text Box 1031"/>
          <p:cNvSpPr txBox="1">
            <a:spLocks noChangeArrowheads="1"/>
          </p:cNvSpPr>
          <p:nvPr/>
        </p:nvSpPr>
        <p:spPr bwMode="auto">
          <a:xfrm flipV="1">
            <a:off x="685800" y="5854244"/>
            <a:ext cx="762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915400" cy="1219200"/>
          </a:xfrm>
        </p:spPr>
        <p:txBody>
          <a:bodyPr>
            <a:noAutofit/>
          </a:bodyPr>
          <a:lstStyle/>
          <a:p>
            <a:r>
              <a:rPr lang="en-US" sz="2700" b="0" dirty="0" smtClean="0">
                <a:solidFill>
                  <a:srgbClr val="C00000"/>
                </a:solidFill>
              </a:rPr>
              <a:t>Practice</a:t>
            </a:r>
            <a:r>
              <a:rPr lang="en-US" sz="2700" b="0" dirty="0" smtClean="0"/>
              <a:t> (</a:t>
            </a:r>
            <a:r>
              <a:rPr lang="en-US" sz="2700" dirty="0" smtClean="0"/>
              <a:t>including </a:t>
            </a:r>
            <a:r>
              <a:rPr lang="en-US" sz="2700" b="0" dirty="0" smtClean="0"/>
              <a:t>homework) </a:t>
            </a:r>
            <a:r>
              <a:rPr lang="en-US" sz="2700" b="0" dirty="0"/>
              <a:t>of information is required </a:t>
            </a:r>
            <a:r>
              <a:rPr lang="en-US" sz="2700" b="0" dirty="0" smtClean="0"/>
              <a:t>to convert</a:t>
            </a:r>
            <a:r>
              <a:rPr lang="en-US" sz="2700" b="0" dirty="0" smtClean="0">
                <a:solidFill>
                  <a:srgbClr val="00B0F0"/>
                </a:solidFill>
              </a:rPr>
              <a:t> </a:t>
            </a:r>
            <a:r>
              <a:rPr lang="en-US" sz="2700" b="0" dirty="0">
                <a:solidFill>
                  <a:srgbClr val="C00000"/>
                </a:solidFill>
              </a:rPr>
              <a:t>short-term memory into long-term memory.  </a:t>
            </a:r>
            <a:r>
              <a:rPr lang="en-US" sz="2700" b="1" u="sng" dirty="0" smtClean="0">
                <a:solidFill>
                  <a:schemeClr val="tx1"/>
                </a:solidFill>
              </a:rPr>
              <a:t>Without </a:t>
            </a:r>
            <a:r>
              <a:rPr lang="en-US" sz="2700" b="1" u="sng" dirty="0">
                <a:solidFill>
                  <a:schemeClr val="tx1"/>
                </a:solidFill>
              </a:rPr>
              <a:t>practice, </a:t>
            </a:r>
            <a:r>
              <a:rPr lang="en-US" sz="2700" b="1" u="sng" dirty="0" smtClean="0">
                <a:solidFill>
                  <a:schemeClr val="tx1"/>
                </a:solidFill>
              </a:rPr>
              <a:t>short </a:t>
            </a:r>
            <a:r>
              <a:rPr lang="en-US" sz="2700" b="1" i="1" u="sng" dirty="0" smtClean="0">
                <a:solidFill>
                  <a:schemeClr val="tx1"/>
                </a:solidFill>
              </a:rPr>
              <a:t>and </a:t>
            </a:r>
            <a:r>
              <a:rPr lang="en-US" sz="2700" b="1" u="sng" dirty="0" smtClean="0">
                <a:solidFill>
                  <a:schemeClr val="tx1"/>
                </a:solidFill>
              </a:rPr>
              <a:t>therefore long-term </a:t>
            </a:r>
            <a:r>
              <a:rPr lang="en-US" sz="2700" b="1" u="sng" dirty="0">
                <a:solidFill>
                  <a:schemeClr val="tx1"/>
                </a:solidFill>
              </a:rPr>
              <a:t>memory </a:t>
            </a:r>
            <a:r>
              <a:rPr lang="en-US" sz="2700" b="1" u="sng" dirty="0" smtClean="0">
                <a:solidFill>
                  <a:schemeClr val="tx1"/>
                </a:solidFill>
              </a:rPr>
              <a:t>are </a:t>
            </a:r>
            <a:r>
              <a:rPr lang="en-US" sz="2700" b="1" u="sng" dirty="0">
                <a:solidFill>
                  <a:schemeClr val="tx1"/>
                </a:solidFill>
              </a:rPr>
              <a:t>forgotten.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38200" y="2362200"/>
            <a:ext cx="7315200" cy="3352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657600" y="2438400"/>
            <a:ext cx="1931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latin typeface="Comic Sans MS" pitchFamily="66" charset="0"/>
              </a:rPr>
              <a:t>new information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572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352800" y="3200400"/>
            <a:ext cx="2366963" cy="4111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mic Sans MS" pitchFamily="66" charset="0"/>
              </a:rPr>
              <a:t>short-term memory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505200" y="5257800"/>
            <a:ext cx="2232025" cy="4111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latin typeface="Comic Sans MS" pitchFamily="66" charset="0"/>
              </a:rPr>
              <a:t>long-term memory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038600" y="3657600"/>
            <a:ext cx="1077913" cy="15065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latin typeface="Comic Sans MS" pitchFamily="66" charset="0"/>
              </a:rPr>
              <a:t>practice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28800" y="3276600"/>
            <a:ext cx="11398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mic Sans MS" pitchFamily="66" charset="0"/>
              </a:rPr>
              <a:t>usually lost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019800" y="3352800"/>
            <a:ext cx="1431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mic Sans MS" pitchFamily="66" charset="0"/>
              </a:rPr>
              <a:t>rapid retrieval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371600" y="3886200"/>
            <a:ext cx="13001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mic Sans MS" pitchFamily="66" charset="0"/>
              </a:rPr>
              <a:t>forgetting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019800" y="3886200"/>
            <a:ext cx="15827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mic Sans MS" pitchFamily="66" charset="0"/>
              </a:rPr>
              <a:t>remembering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019800" y="4724400"/>
            <a:ext cx="15335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mic Sans MS" pitchFamily="66" charset="0"/>
              </a:rPr>
              <a:t>slower retrieval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572000" y="3657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>
            <a:off x="25146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56388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V="1">
            <a:off x="5562600" y="4343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04088"/>
            <a:ext cx="9144000" cy="819912"/>
          </a:xfrm>
        </p:spPr>
        <p:txBody>
          <a:bodyPr/>
          <a:lstStyle/>
          <a:p>
            <a:pPr algn="ctr"/>
            <a:r>
              <a:rPr lang="en-US" dirty="0" smtClean="0"/>
              <a:t>Teacher Feedback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Effects </a:t>
            </a:r>
            <a:r>
              <a:rPr lang="en-US" sz="3200" dirty="0">
                <a:latin typeface="+mj-lt"/>
              </a:rPr>
              <a:t>of homework depend greatly on teacher </a:t>
            </a:r>
            <a:r>
              <a:rPr lang="en-US" sz="3200" dirty="0" smtClean="0">
                <a:latin typeface="+mj-lt"/>
              </a:rPr>
              <a:t>feedback:</a:t>
            </a:r>
            <a:endParaRPr lang="en-US" sz="3200" dirty="0">
              <a:latin typeface="+mj-lt"/>
            </a:endParaRPr>
          </a:p>
          <a:p>
            <a:pPr lvl="1"/>
            <a:r>
              <a:rPr lang="en-US" sz="3200" dirty="0">
                <a:latin typeface="+mj-lt"/>
              </a:rPr>
              <a:t>Homework not commented on = </a:t>
            </a:r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28% effective</a:t>
            </a:r>
            <a:endParaRPr lang="en-US" sz="3200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3200" dirty="0">
                <a:latin typeface="+mj-lt"/>
              </a:rPr>
              <a:t>Homework </a:t>
            </a:r>
            <a:r>
              <a:rPr lang="en-US" sz="3200" u="sng" dirty="0" smtClean="0">
                <a:latin typeface="+mj-lt"/>
              </a:rPr>
              <a:t>verbally </a:t>
            </a:r>
            <a:r>
              <a:rPr lang="en-US" sz="3200" dirty="0" smtClean="0">
                <a:latin typeface="+mj-lt"/>
              </a:rPr>
              <a:t>commented </a:t>
            </a:r>
            <a:r>
              <a:rPr lang="en-US" sz="3200" dirty="0">
                <a:latin typeface="+mj-lt"/>
              </a:rPr>
              <a:t>on = </a:t>
            </a:r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78% effective</a:t>
            </a:r>
            <a:endParaRPr lang="en-US" sz="3200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3200" dirty="0">
                <a:latin typeface="+mj-lt"/>
              </a:rPr>
              <a:t>Homework with </a:t>
            </a:r>
            <a:r>
              <a:rPr lang="en-US" sz="3200" u="sng" dirty="0">
                <a:latin typeface="+mj-lt"/>
              </a:rPr>
              <a:t>written</a:t>
            </a:r>
            <a:r>
              <a:rPr lang="en-US" sz="3200" dirty="0">
                <a:latin typeface="+mj-lt"/>
              </a:rPr>
              <a:t> comments = </a:t>
            </a:r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83% effective</a:t>
            </a:r>
            <a:endParaRPr lang="en-US" sz="3200" dirty="0">
              <a:solidFill>
                <a:srgbClr val="C00000"/>
              </a:solidFill>
              <a:latin typeface="+mj-lt"/>
            </a:endParaRPr>
          </a:p>
          <a:p>
            <a:r>
              <a:rPr lang="en-US" sz="3200" b="1" dirty="0" smtClean="0"/>
              <a:t>Therefore, if homework is assigned it should be commented on by the teacher.</a:t>
            </a:r>
          </a:p>
          <a:p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1310</TotalTime>
  <Words>890</Words>
  <Application>Microsoft Office PowerPoint</Application>
  <PresentationFormat>On-screen Show (4:3)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Comic Sans MS</vt:lpstr>
      <vt:lpstr>Constantia</vt:lpstr>
      <vt:lpstr>SimHei</vt:lpstr>
      <vt:lpstr>Times New Roman</vt:lpstr>
      <vt:lpstr>Wingdings</vt:lpstr>
      <vt:lpstr>Wingdings 2</vt:lpstr>
      <vt:lpstr>Flow</vt:lpstr>
      <vt:lpstr>Homework Reasons and Rationale</vt:lpstr>
      <vt:lpstr>Why Give Homework?</vt:lpstr>
      <vt:lpstr>Purpose of Homework</vt:lpstr>
      <vt:lpstr>PowerPoint Presentation</vt:lpstr>
      <vt:lpstr>PowerPoint Presentation</vt:lpstr>
      <vt:lpstr>PowerPoint Presentation</vt:lpstr>
      <vt:lpstr> Most people can hold up to 7 meaningful pieces of information in their short-term memory.  Meaningful pieces of information could be numbers, words, faces, objects, or any other “chunks” of information.  While short-term memory is important,  it is long-term memory that really matters when it comes to learning.  How does short-term memory become long-term memory?</vt:lpstr>
      <vt:lpstr>Practice (including homework) of information is required to convert short-term memory into long-term memory.  Without practice, short and therefore long-term memory are forgotten. </vt:lpstr>
      <vt:lpstr>Teacher Feedback</vt:lpstr>
      <vt:lpstr>Assigning Homework</vt:lpstr>
      <vt:lpstr>PowerPoint Presentation</vt:lpstr>
      <vt:lpstr>Homework Policy</vt:lpstr>
      <vt:lpstr>Homework Tips</vt:lpstr>
      <vt:lpstr>EFL Homework Suggestions</vt:lpstr>
      <vt:lpstr>EFL Homework Suggestions</vt:lpstr>
      <vt:lpstr>What’s Being Said About Homework…</vt:lpstr>
      <vt:lpstr>What’s Being Said About Homework…</vt:lpstr>
      <vt:lpstr>  Try these two on-line tests...</vt:lpstr>
      <vt:lpstr> Let’s hope homework doesn’t come to this?!?! www.robdanin.com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Reasons and Rationale</dc:title>
  <dc:creator>Valued Acer Customer</dc:creator>
  <cp:lastModifiedBy>Rob Danin</cp:lastModifiedBy>
  <cp:revision>110</cp:revision>
  <dcterms:created xsi:type="dcterms:W3CDTF">2013-11-30T23:09:23Z</dcterms:created>
  <dcterms:modified xsi:type="dcterms:W3CDTF">2015-09-20T16:45:22Z</dcterms:modified>
</cp:coreProperties>
</file>