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2" r:id="rId3"/>
    <p:sldId id="303" r:id="rId4"/>
    <p:sldId id="276" r:id="rId5"/>
    <p:sldId id="277" r:id="rId6"/>
    <p:sldId id="275" r:id="rId7"/>
    <p:sldId id="291" r:id="rId8"/>
    <p:sldId id="292" r:id="rId9"/>
    <p:sldId id="278" r:id="rId10"/>
    <p:sldId id="304" r:id="rId11"/>
    <p:sldId id="305" r:id="rId12"/>
    <p:sldId id="306" r:id="rId13"/>
    <p:sldId id="313" r:id="rId14"/>
    <p:sldId id="281" r:id="rId15"/>
    <p:sldId id="283" r:id="rId16"/>
    <p:sldId id="280" r:id="rId17"/>
    <p:sldId id="307" r:id="rId18"/>
    <p:sldId id="308" r:id="rId19"/>
    <p:sldId id="309" r:id="rId20"/>
    <p:sldId id="300" r:id="rId21"/>
    <p:sldId id="301" r:id="rId22"/>
    <p:sldId id="310" r:id="rId23"/>
    <p:sldId id="311" r:id="rId24"/>
    <p:sldId id="290" r:id="rId25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38" autoAdjust="0"/>
  </p:normalViewPr>
  <p:slideViewPr>
    <p:cSldViewPr>
      <p:cViewPr varScale="1">
        <p:scale>
          <a:sx n="91" d="100"/>
          <a:sy n="91" d="100"/>
        </p:scale>
        <p:origin x="9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248A-B966-4978-8779-7670EB350E4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B38B-1B4F-4DE0-A441-FD63A05ED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BB207F35-E3CB-420B-AF1D-78FA21673534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4A7C8D10-A1EA-4B5C-896F-8EDC00B3C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1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1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4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7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F5068B-42DF-471C-8A5C-B339FBA37DE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F5068B-42DF-471C-8A5C-B339FBA37DE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0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89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2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8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13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07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1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5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4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4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8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4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52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D0C128E-CCA3-4B38-8821-4F543FE4CD9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F054B57-96DC-45C1-8670-28D09C7621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obdanin.wix.com/elfellow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robdani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410200"/>
            <a:ext cx="6248400" cy="12192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dirty="0" smtClean="0">
                <a:latin typeface="+mn-lt"/>
              </a:rPr>
              <a:t>Dr. Rob Danin</a:t>
            </a:r>
            <a:br>
              <a:rPr lang="en-US" sz="2200" b="1" dirty="0" smtClean="0">
                <a:latin typeface="+mn-lt"/>
              </a:rPr>
            </a:br>
            <a:r>
              <a:rPr lang="en-US" sz="2200" b="1" dirty="0" smtClean="0">
                <a:latin typeface="+mn-lt"/>
              </a:rPr>
              <a:t>English Language Specialist</a:t>
            </a:r>
            <a:br>
              <a:rPr lang="en-US" sz="2200" b="1" dirty="0" smtClean="0">
                <a:latin typeface="+mn-lt"/>
              </a:rPr>
            </a:br>
            <a:r>
              <a:rPr lang="en-US" sz="2200" b="1" dirty="0" smtClean="0">
                <a:latin typeface="+mn-lt"/>
                <a:hlinkClick r:id="rId3"/>
              </a:rPr>
              <a:t>www.robdanin.com</a:t>
            </a:r>
            <a:r>
              <a:rPr lang="en-US" sz="2200" b="1" dirty="0" smtClean="0">
                <a:latin typeface="+mn-lt"/>
              </a:rPr>
              <a:t> </a:t>
            </a:r>
            <a:br>
              <a:rPr lang="en-US" sz="2200" b="1" dirty="0" smtClean="0">
                <a:latin typeface="+mn-lt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1981200"/>
          </a:xfrm>
        </p:spPr>
        <p:txBody>
          <a:bodyPr>
            <a:noAutofit/>
          </a:bodyPr>
          <a:lstStyle/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Learning Styles:</a:t>
            </a:r>
          </a:p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It’s In All of Us</a:t>
            </a:r>
          </a:p>
          <a:p>
            <a:pPr algn="ctr"/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3012" name="Picture 4" descr="http://sr.photos2.fotosearch.com/bthumb/CSP/CSP990/k101608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828800"/>
            <a:ext cx="55626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GB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 for Visual </a:t>
            </a:r>
            <a:r>
              <a:rPr lang="en-GB" sz="32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GB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earners</a:t>
            </a:r>
            <a:endParaRPr lang="en-US" sz="32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Autofit/>
          </a:bodyPr>
          <a:lstStyle/>
          <a:p>
            <a:r>
              <a:rPr lang="en-GB" sz="2800" dirty="0" smtClean="0"/>
              <a:t>Use </a:t>
            </a:r>
            <a:r>
              <a:rPr lang="en-GB" sz="2800" dirty="0" smtClean="0">
                <a:solidFill>
                  <a:srgbClr val="C00000"/>
                </a:solidFill>
              </a:rPr>
              <a:t>visual materials </a:t>
            </a:r>
            <a:r>
              <a:rPr lang="en-GB" sz="2800" dirty="0" smtClean="0"/>
              <a:t>such as pictures, charts, and maps</a:t>
            </a:r>
            <a:endParaRPr lang="en-US" sz="2800" dirty="0" smtClean="0"/>
          </a:p>
          <a:p>
            <a:r>
              <a:rPr lang="en-GB" sz="2800" dirty="0" smtClean="0"/>
              <a:t>Use </a:t>
            </a:r>
            <a:r>
              <a:rPr lang="en-GB" sz="2800" dirty="0" smtClean="0">
                <a:solidFill>
                  <a:srgbClr val="C00000"/>
                </a:solidFill>
              </a:rPr>
              <a:t>color to highlight </a:t>
            </a:r>
            <a:r>
              <a:rPr lang="en-GB" sz="2800" dirty="0" smtClean="0"/>
              <a:t>texts and own notes</a:t>
            </a:r>
            <a:endParaRPr lang="en-US" sz="28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Take notes or use handouts</a:t>
            </a:r>
            <a:r>
              <a:rPr lang="en-GB" sz="2800" dirty="0" smtClean="0"/>
              <a:t>; look carefully at headings and patterns of topics</a:t>
            </a:r>
            <a:endParaRPr lang="en-US" sz="28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Brainstorm </a:t>
            </a:r>
            <a:r>
              <a:rPr lang="en-GB" sz="2800" dirty="0" smtClean="0"/>
              <a:t>using illustrations, mind maps and models</a:t>
            </a:r>
            <a:endParaRPr lang="en-US" sz="2800" dirty="0" smtClean="0"/>
          </a:p>
          <a:p>
            <a:r>
              <a:rPr lang="en-GB" sz="2800" dirty="0" smtClean="0"/>
              <a:t>Use </a:t>
            </a:r>
            <a:r>
              <a:rPr lang="en-GB" sz="2800" dirty="0" smtClean="0">
                <a:solidFill>
                  <a:srgbClr val="C00000"/>
                </a:solidFill>
              </a:rPr>
              <a:t>multi-media </a:t>
            </a:r>
            <a:r>
              <a:rPr lang="en-GB" sz="2800" dirty="0" smtClean="0"/>
              <a:t>where possible (computers; mind maps)</a:t>
            </a:r>
            <a:endParaRPr lang="en-US" sz="2800" dirty="0" smtClean="0"/>
          </a:p>
          <a:p>
            <a:r>
              <a:rPr lang="en-GB" sz="2800" dirty="0" smtClean="0"/>
              <a:t>Study in </a:t>
            </a:r>
            <a:r>
              <a:rPr lang="en-GB" sz="2800" dirty="0" smtClean="0">
                <a:solidFill>
                  <a:srgbClr val="C00000"/>
                </a:solidFill>
              </a:rPr>
              <a:t>a quiet place </a:t>
            </a:r>
            <a:r>
              <a:rPr lang="en-GB" sz="2800" dirty="0" smtClean="0"/>
              <a:t>away from visual disturbances</a:t>
            </a:r>
            <a:endParaRPr lang="en-US" sz="28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Visualize</a:t>
            </a:r>
            <a:r>
              <a:rPr lang="en-GB" sz="2800" dirty="0" smtClean="0"/>
              <a:t> information as a picture</a:t>
            </a:r>
            <a:endParaRPr lang="en-US" sz="28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Skim-read </a:t>
            </a:r>
            <a:r>
              <a:rPr lang="en-GB" sz="2800" dirty="0" smtClean="0"/>
              <a:t>to get an overview before reading in detail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GB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GB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 for Auditory </a:t>
            </a:r>
            <a:r>
              <a:rPr lang="en-GB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GB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earners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GB" sz="3000" dirty="0" smtClean="0">
                <a:solidFill>
                  <a:srgbClr val="C00000"/>
                </a:solidFill>
              </a:rPr>
              <a:t>Participate </a:t>
            </a:r>
            <a:r>
              <a:rPr lang="en-GB" sz="3000" dirty="0" smtClean="0"/>
              <a:t>frequently in discussions and debates</a:t>
            </a:r>
            <a:endParaRPr lang="en-US" sz="3000" dirty="0" smtClean="0"/>
          </a:p>
          <a:p>
            <a:r>
              <a:rPr lang="en-GB" sz="3000" dirty="0" smtClean="0"/>
              <a:t>Make </a:t>
            </a:r>
            <a:r>
              <a:rPr lang="en-GB" sz="3000" dirty="0" smtClean="0">
                <a:solidFill>
                  <a:srgbClr val="C00000"/>
                </a:solidFill>
              </a:rPr>
              <a:t>speeches and presentations</a:t>
            </a:r>
            <a:endParaRPr lang="en-US" sz="3000" dirty="0" smtClean="0">
              <a:solidFill>
                <a:srgbClr val="C00000"/>
              </a:solidFill>
            </a:endParaRPr>
          </a:p>
          <a:p>
            <a:r>
              <a:rPr lang="en-GB" sz="3000" dirty="0" smtClean="0"/>
              <a:t>Use a </a:t>
            </a:r>
            <a:r>
              <a:rPr lang="en-GB" sz="3000" dirty="0" smtClean="0">
                <a:solidFill>
                  <a:srgbClr val="C00000"/>
                </a:solidFill>
              </a:rPr>
              <a:t>tape recorder </a:t>
            </a:r>
            <a:r>
              <a:rPr lang="en-GB" sz="3000" dirty="0" smtClean="0"/>
              <a:t>if possible instead of (or as well as) making notes</a:t>
            </a:r>
            <a:endParaRPr lang="en-US" sz="3000" dirty="0" smtClean="0"/>
          </a:p>
          <a:p>
            <a:r>
              <a:rPr lang="en-GB" sz="3000" dirty="0" smtClean="0">
                <a:solidFill>
                  <a:srgbClr val="C00000"/>
                </a:solidFill>
              </a:rPr>
              <a:t>Read text aloud</a:t>
            </a:r>
            <a:endParaRPr lang="en-US" sz="3000" dirty="0" smtClean="0">
              <a:solidFill>
                <a:srgbClr val="C00000"/>
              </a:solidFill>
            </a:endParaRPr>
          </a:p>
          <a:p>
            <a:r>
              <a:rPr lang="en-GB" sz="3000" dirty="0" smtClean="0">
                <a:solidFill>
                  <a:srgbClr val="C00000"/>
                </a:solidFill>
              </a:rPr>
              <a:t>Discuss</a:t>
            </a:r>
            <a:r>
              <a:rPr lang="en-GB" sz="3000" dirty="0" smtClean="0"/>
              <a:t> your ideas verbally</a:t>
            </a:r>
            <a:endParaRPr lang="en-US" sz="3000" dirty="0" smtClean="0"/>
          </a:p>
          <a:p>
            <a:r>
              <a:rPr lang="en-GB" sz="3000" dirty="0" smtClean="0">
                <a:solidFill>
                  <a:srgbClr val="C00000"/>
                </a:solidFill>
              </a:rPr>
              <a:t>Dictate </a:t>
            </a:r>
            <a:r>
              <a:rPr lang="en-GB" sz="3000" dirty="0" smtClean="0"/>
              <a:t>to someone else while they write your ideas down</a:t>
            </a:r>
            <a:endParaRPr lang="en-US" sz="3000" dirty="0" smtClean="0"/>
          </a:p>
          <a:p>
            <a:r>
              <a:rPr lang="en-GB" sz="3000" dirty="0" smtClean="0">
                <a:solidFill>
                  <a:srgbClr val="C00000"/>
                </a:solidFill>
              </a:rPr>
              <a:t>Speak onto an audio-tape </a:t>
            </a:r>
            <a:r>
              <a:rPr lang="en-GB" sz="3000" dirty="0" smtClean="0"/>
              <a:t>and listen to your own ideas played back.</a:t>
            </a:r>
          </a:p>
          <a:p>
            <a:r>
              <a:rPr lang="en-GB" sz="3000" dirty="0" smtClean="0"/>
              <a:t>Create </a:t>
            </a:r>
            <a:r>
              <a:rPr lang="en-GB" sz="3000" dirty="0" smtClean="0">
                <a:solidFill>
                  <a:srgbClr val="C00000"/>
                </a:solidFill>
              </a:rPr>
              <a:t>musical jingles and mnemonics</a:t>
            </a:r>
            <a:r>
              <a:rPr lang="en-GB" sz="3000" dirty="0" smtClean="0">
                <a:solidFill>
                  <a:schemeClr val="tx1"/>
                </a:solidFill>
              </a:rPr>
              <a:t>*</a:t>
            </a:r>
            <a:r>
              <a:rPr lang="en-GB" sz="3000" dirty="0" smtClean="0">
                <a:solidFill>
                  <a:srgbClr val="C00000"/>
                </a:solidFill>
              </a:rPr>
              <a:t> </a:t>
            </a:r>
            <a:r>
              <a:rPr lang="en-GB" sz="3000" dirty="0" smtClean="0"/>
              <a:t>to aid memory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1"/>
                </a:solidFill>
              </a:rPr>
              <a:t>* </a:t>
            </a:r>
            <a:r>
              <a:rPr lang="en-US" sz="3000" dirty="0" smtClean="0"/>
              <a:t>One example is the Russian word for </a:t>
            </a:r>
            <a:r>
              <a:rPr lang="en-US" sz="3000" i="1" dirty="0" smtClean="0"/>
              <a:t>cow</a:t>
            </a:r>
            <a:r>
              <a:rPr lang="en-US" sz="3000" dirty="0" smtClean="0"/>
              <a:t> (корова, pronounced roughly </a:t>
            </a:r>
            <a:r>
              <a:rPr lang="en-US" sz="3000" i="1" dirty="0" smtClean="0"/>
              <a:t>karova</a:t>
            </a:r>
            <a:r>
              <a:rPr lang="en-US" sz="3000" dirty="0" smtClean="0"/>
              <a:t>): think and visualize "I ran my car over a cow."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GB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GB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 for Tactile </a:t>
            </a:r>
            <a:r>
              <a:rPr lang="en-GB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GB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earners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GB" dirty="0" smtClean="0"/>
              <a:t>Take frequent </a:t>
            </a:r>
            <a:r>
              <a:rPr lang="en-GB" dirty="0" smtClean="0">
                <a:solidFill>
                  <a:srgbClr val="C00000"/>
                </a:solidFill>
              </a:rPr>
              <a:t>study breaks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Move around </a:t>
            </a:r>
            <a:r>
              <a:rPr lang="en-GB" dirty="0" smtClean="0"/>
              <a:t>to learn new things (e.g., read while you are using an exercise bike; model in clay to learn a new concept)</a:t>
            </a:r>
            <a:endParaRPr lang="en-US" dirty="0" smtClean="0"/>
          </a:p>
          <a:p>
            <a:r>
              <a:rPr lang="en-GB" dirty="0" smtClean="0">
                <a:solidFill>
                  <a:srgbClr val="C00000"/>
                </a:solidFill>
              </a:rPr>
              <a:t>Stand up </a:t>
            </a:r>
            <a:r>
              <a:rPr lang="en-GB" dirty="0" smtClean="0"/>
              <a:t>to work</a:t>
            </a:r>
            <a:endParaRPr lang="en-US" dirty="0" smtClean="0"/>
          </a:p>
          <a:p>
            <a:r>
              <a:rPr lang="en-GB" dirty="0" smtClean="0"/>
              <a:t>Use bright colors to highlight reading material and turn it into </a:t>
            </a:r>
            <a:r>
              <a:rPr lang="en-GB" dirty="0" smtClean="0">
                <a:solidFill>
                  <a:srgbClr val="C00000"/>
                </a:solidFill>
              </a:rPr>
              <a:t>posters or models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Skim-read</a:t>
            </a:r>
            <a:r>
              <a:rPr lang="en-GB" dirty="0" smtClean="0"/>
              <a:t> before reading in detail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2000" y="533400"/>
            <a:ext cx="7620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k8accesscenter.org/training_resources/udl/images/LearningCyc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9144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Learning Styles:</a:t>
            </a:r>
            <a:b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Curriculum Development</a:t>
            </a:r>
          </a:p>
        </p:txBody>
      </p:sp>
      <p:sp>
        <p:nvSpPr>
          <p:cNvPr id="1126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Learning Styles:</a:t>
            </a:r>
            <a:b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Materials Development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291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381000"/>
          </a:xfrm>
        </p:spPr>
        <p:txBody>
          <a:bodyPr/>
          <a:lstStyle/>
          <a:p>
            <a:pPr algn="ctr"/>
            <a:r>
              <a:rPr lang="en-US" b="1" dirty="0" smtClean="0"/>
              <a:t>How to?</a:t>
            </a:r>
            <a:r>
              <a:rPr lang="en-US" dirty="0" smtClean="0"/>
              <a:t>	</a:t>
            </a:r>
          </a:p>
        </p:txBody>
      </p:sp>
      <p:sp>
        <p:nvSpPr>
          <p:cNvPr id="12292" name="Text Placeholder 13"/>
          <p:cNvSpPr>
            <a:spLocks noGrp="1"/>
          </p:cNvSpPr>
          <p:nvPr>
            <p:ph type="body" sz="half" idx="3"/>
          </p:nvPr>
        </p:nvSpPr>
        <p:spPr>
          <a:xfrm>
            <a:off x="4648200" y="838200"/>
            <a:ext cx="4041775" cy="381000"/>
          </a:xfrm>
        </p:spPr>
        <p:txBody>
          <a:bodyPr/>
          <a:lstStyle/>
          <a:p>
            <a:pPr algn="ctr"/>
            <a:r>
              <a:rPr lang="en-US" b="1" dirty="0" smtClean="0"/>
              <a:t>Examples:</a:t>
            </a:r>
          </a:p>
        </p:txBody>
      </p:sp>
      <p:sp>
        <p:nvSpPr>
          <p:cNvPr id="12293" name="Content Placeholder 11"/>
          <p:cNvSpPr>
            <a:spLocks noGrp="1"/>
          </p:cNvSpPr>
          <p:nvPr>
            <p:ph sz="quarter" idx="2"/>
          </p:nvPr>
        </p:nvSpPr>
        <p:spPr>
          <a:xfrm>
            <a:off x="0" y="1219200"/>
            <a:ext cx="5257800" cy="5638800"/>
          </a:xfrm>
        </p:spPr>
        <p:txBody>
          <a:bodyPr>
            <a:noAutofit/>
          </a:bodyPr>
          <a:lstStyle/>
          <a:p>
            <a:r>
              <a:rPr lang="en-US" dirty="0" smtClean="0"/>
              <a:t>Determine the ability level of your students</a:t>
            </a:r>
          </a:p>
          <a:p>
            <a:r>
              <a:rPr lang="en-US" dirty="0" smtClean="0"/>
              <a:t>Align tasks and objectives to learning goals</a:t>
            </a:r>
          </a:p>
          <a:p>
            <a:r>
              <a:rPr lang="en-US" dirty="0" smtClean="0"/>
              <a:t>Survey student interests/learning styles</a:t>
            </a:r>
          </a:p>
          <a:p>
            <a:pPr lvl="1"/>
            <a:r>
              <a:rPr lang="en-US" sz="2400" dirty="0" smtClean="0"/>
              <a:t>Interest Inventories, Interview/Conference, respond to Open-Ended Questionnaire</a:t>
            </a:r>
          </a:p>
          <a:p>
            <a:r>
              <a:rPr lang="en-US" dirty="0" smtClean="0"/>
              <a:t>What are your student’s preferences and motivators?</a:t>
            </a:r>
          </a:p>
          <a:p>
            <a:r>
              <a:rPr lang="en-US" dirty="0" smtClean="0"/>
              <a:t>Brain-based research</a:t>
            </a:r>
          </a:p>
          <a:p>
            <a:r>
              <a:rPr lang="en-US" dirty="0" smtClean="0"/>
              <a:t>Know YOUR students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5181600" y="1143000"/>
            <a:ext cx="3962400" cy="57150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Use instructional materials  at varying readiness levels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Put text materials on tape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Use Study Buddies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Meet with small groups to re-teach a concept or skill for struggling learners or to extend learning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Learning Styles: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Differentiated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500" dirty="0" smtClean="0"/>
              <a:t>     </a:t>
            </a:r>
            <a:r>
              <a:rPr lang="en-US" sz="2600" b="1" dirty="0" smtClean="0"/>
              <a:t>Customized lessons in order to meet students’ varied learning needs</a:t>
            </a:r>
          </a:p>
          <a:p>
            <a:r>
              <a:rPr lang="en-US" sz="2600" dirty="0" smtClean="0"/>
              <a:t>Tiered Activities</a:t>
            </a:r>
          </a:p>
          <a:p>
            <a:r>
              <a:rPr lang="en-US" sz="2600" dirty="0" smtClean="0"/>
              <a:t>Develop Personal Agendas for Completion of Work</a:t>
            </a:r>
          </a:p>
          <a:p>
            <a:r>
              <a:rPr lang="en-US" sz="2600" dirty="0" smtClean="0"/>
              <a:t>Self Talk-”Here’s my plan for how to complete this project.”</a:t>
            </a:r>
          </a:p>
          <a:p>
            <a:r>
              <a:rPr lang="en-US" sz="2600" dirty="0" smtClean="0"/>
              <a:t>Manipulatives (or) Hands on Supports</a:t>
            </a:r>
          </a:p>
          <a:p>
            <a:r>
              <a:rPr lang="en-US" sz="2600" dirty="0" smtClean="0"/>
              <a:t>Varying the Length of Time (Pacing)</a:t>
            </a:r>
          </a:p>
          <a:p>
            <a:r>
              <a:rPr lang="en-US" sz="2600" dirty="0" smtClean="0"/>
              <a:t>Memorization</a:t>
            </a:r>
          </a:p>
          <a:p>
            <a:r>
              <a:rPr lang="en-US" sz="2600" dirty="0" smtClean="0"/>
              <a:t>KWL </a:t>
            </a:r>
          </a:p>
          <a:p>
            <a:r>
              <a:rPr lang="en-US" sz="2600" dirty="0" smtClean="0"/>
              <a:t>Reciprocal Teaching</a:t>
            </a:r>
          </a:p>
          <a:p>
            <a:r>
              <a:rPr lang="en-US" sz="2800" dirty="0" smtClean="0"/>
              <a:t>Creating dioramas</a:t>
            </a:r>
          </a:p>
          <a:p>
            <a:r>
              <a:rPr lang="en-US" sz="2800" dirty="0" smtClean="0"/>
              <a:t>Constructing mathematical models</a:t>
            </a:r>
          </a:p>
          <a:p>
            <a:r>
              <a:rPr lang="en-US" sz="2800" dirty="0" smtClean="0"/>
              <a:t>Developing photos</a:t>
            </a:r>
          </a:p>
          <a:p>
            <a:r>
              <a:rPr lang="en-US" sz="2800" dirty="0" smtClean="0"/>
              <a:t>Debating</a:t>
            </a:r>
            <a:endParaRPr lang="en-US" sz="2600" dirty="0" smtClean="0"/>
          </a:p>
          <a:p>
            <a:r>
              <a:rPr lang="en-US" sz="2800" dirty="0" smtClean="0"/>
              <a:t>Semantic Webbing/Graphic Organizers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038600"/>
            <a:ext cx="3214688" cy="224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Understanding your Learning Style</a:t>
            </a:r>
            <a:b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sz="4400" b="1" dirty="0" smtClean="0"/>
              <a:t>Partner Activity </a:t>
            </a:r>
            <a:endParaRPr lang="en-US" sz="4400" dirty="0" smtClean="0"/>
          </a:p>
          <a:p>
            <a:r>
              <a:rPr lang="en-GB" sz="4400" dirty="0" smtClean="0"/>
              <a:t>It is unlikely that your style of learning will be the same as everyone else. </a:t>
            </a:r>
          </a:p>
          <a:p>
            <a:r>
              <a:rPr lang="en-GB" sz="4400" dirty="0" smtClean="0"/>
              <a:t>Take turns with your partner to memorize and share these two groups of letters:</a:t>
            </a:r>
            <a:endParaRPr lang="en-US" sz="4400" dirty="0" smtClean="0"/>
          </a:p>
          <a:p>
            <a:pPr algn="ctr"/>
            <a:r>
              <a:rPr lang="en-GB" sz="4400" b="1" dirty="0" smtClean="0"/>
              <a:t>aaysa</a:t>
            </a:r>
          </a:p>
          <a:p>
            <a:pPr algn="ctr"/>
            <a:r>
              <a:rPr lang="en-GB" sz="4400" b="1" dirty="0" smtClean="0"/>
              <a:t>smjptc</a:t>
            </a:r>
            <a:endParaRPr lang="en-US" sz="4400" dirty="0" smtClean="0"/>
          </a:p>
          <a:p>
            <a:r>
              <a:rPr lang="en-US" sz="4400" dirty="0" smtClean="0"/>
              <a:t>Now ask each other how you went about the task.</a:t>
            </a:r>
          </a:p>
          <a:p>
            <a:pPr algn="ctr"/>
            <a:r>
              <a:rPr lang="en-GB" sz="4400" b="1" dirty="0" smtClean="0"/>
              <a:t>aaysa</a:t>
            </a:r>
          </a:p>
          <a:p>
            <a:pPr algn="ctr"/>
            <a:r>
              <a:rPr lang="en-GB" sz="4400" b="1" dirty="0" smtClean="0"/>
              <a:t>smjptc</a:t>
            </a:r>
            <a:endParaRPr lang="en-US" sz="4400" dirty="0" smtClean="0"/>
          </a:p>
          <a:p>
            <a:pPr lvl="0"/>
            <a:r>
              <a:rPr lang="en-GB" sz="4400" dirty="0" smtClean="0"/>
              <a:t>Did you make the letters into words, and memorize the sounds ‘ay-sir’ and ‘smidge-ptk’?   </a:t>
            </a:r>
            <a:endParaRPr lang="en-US" sz="4400" dirty="0" smtClean="0"/>
          </a:p>
          <a:p>
            <a:pPr lvl="0"/>
            <a:r>
              <a:rPr lang="en-GB" sz="4400" dirty="0" smtClean="0"/>
              <a:t>Did you memorize the visual pattern made by the letters?</a:t>
            </a:r>
            <a:endParaRPr lang="en-US" sz="4400" dirty="0" smtClean="0"/>
          </a:p>
          <a:p>
            <a:pPr lvl="0"/>
            <a:r>
              <a:rPr lang="en-GB" sz="4400" dirty="0" smtClean="0"/>
              <a:t>Did you make a mnemonic, like </a:t>
            </a:r>
            <a:r>
              <a:rPr lang="en-GB" sz="4400" i="1" dirty="0" smtClean="0"/>
              <a:t>‘anarchists annoy your sour aunt’ </a:t>
            </a:r>
            <a:r>
              <a:rPr lang="en-GB" sz="4400" dirty="0" smtClean="0"/>
              <a:t>or </a:t>
            </a:r>
            <a:r>
              <a:rPr lang="en-GB" sz="4400" i="1" dirty="0" smtClean="0"/>
              <a:t>‘smart mice jump past the cat’</a:t>
            </a:r>
            <a:r>
              <a:rPr lang="en-GB" sz="4400" dirty="0" smtClean="0"/>
              <a:t>? </a:t>
            </a:r>
            <a:endParaRPr lang="en-US" sz="4400" dirty="0" smtClean="0"/>
          </a:p>
          <a:p>
            <a:pPr lvl="0"/>
            <a:r>
              <a:rPr lang="en-GB" sz="4400" dirty="0" smtClean="0"/>
              <a:t>Did you use some other strategy?</a:t>
            </a:r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Understanding your Learning Style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GB" dirty="0" smtClean="0"/>
              <a:t>Each of us has our own strategies for such mental tasks. </a:t>
            </a:r>
          </a:p>
          <a:p>
            <a:r>
              <a:rPr lang="en-GB" dirty="0" smtClean="0"/>
              <a:t>Does this tell you anything about ways of approaching learning? </a:t>
            </a:r>
          </a:p>
          <a:p>
            <a:r>
              <a:rPr lang="en-US" dirty="0" smtClean="0"/>
              <a:t>If you read the two groups of letters (starting with the bottom right letter and zig-zagging as you read towards the left) it spells ‘</a:t>
            </a:r>
            <a:r>
              <a:rPr lang="en-US" i="1" dirty="0" smtClean="0"/>
              <a:t>cats pyjamas</a:t>
            </a:r>
            <a:r>
              <a:rPr lang="en-US" dirty="0" smtClean="0"/>
              <a:t>’.</a:t>
            </a:r>
          </a:p>
          <a:p>
            <a:pPr algn="ctr"/>
            <a:r>
              <a:rPr lang="en-GB" b="1" dirty="0" smtClean="0"/>
              <a:t>aaysa</a:t>
            </a:r>
          </a:p>
          <a:p>
            <a:pPr algn="ctr"/>
            <a:r>
              <a:rPr lang="en-GB" b="1" dirty="0" smtClean="0"/>
              <a:t>smjptc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Understanding your Learning Style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 smtClean="0"/>
              <a:t>Group Activity</a:t>
            </a:r>
            <a:endParaRPr lang="en-US" dirty="0" smtClean="0"/>
          </a:p>
          <a:p>
            <a:r>
              <a:rPr lang="en-GB" dirty="0" smtClean="0"/>
              <a:t>Try and spot the pattern in this group of letters:</a:t>
            </a:r>
            <a:endParaRPr lang="en-US" dirty="0" smtClean="0"/>
          </a:p>
          <a:p>
            <a:pPr algn="ctr"/>
            <a:r>
              <a:rPr lang="en-GB" dirty="0" smtClean="0"/>
              <a:t>	</a:t>
            </a:r>
            <a:r>
              <a:rPr lang="en-GB" b="1" dirty="0" smtClean="0"/>
              <a:t>acegijlnprtvxz</a:t>
            </a:r>
          </a:p>
          <a:p>
            <a:r>
              <a:rPr lang="en-GB" dirty="0" smtClean="0"/>
              <a:t>If you see the pattern, please do not share right away.</a:t>
            </a:r>
            <a:endParaRPr lang="en-US" dirty="0" smtClean="0"/>
          </a:p>
          <a:p>
            <a:r>
              <a:rPr lang="en-GB" dirty="0" smtClean="0"/>
              <a:t>Every second letter has been omitted until ‘i’ which is immediately followed by ‘j’, then the pattern resumes from there.</a:t>
            </a:r>
          </a:p>
          <a:p>
            <a:r>
              <a:rPr lang="en-GB" dirty="0" smtClean="0"/>
              <a:t>How did you go about spotting this pattern?</a:t>
            </a:r>
          </a:p>
          <a:p>
            <a:r>
              <a:rPr lang="en-US" dirty="0" smtClean="0"/>
              <a:t>We are all likely to have a preference in solving cognitive activities (learning style).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The Bottom line…</a:t>
            </a:r>
            <a:endParaRPr lang="en-US" sz="3200" dirty="0"/>
          </a:p>
        </p:txBody>
      </p:sp>
      <p:pic>
        <p:nvPicPr>
          <p:cNvPr id="4" name="Content Placeholder 3" descr="learning styles cartoon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1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31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1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31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Learning Styles Inventory </a:t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7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great “ice-breaker” activity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7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7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Styles Inventory (</a:t>
            </a:r>
            <a:r>
              <a:rPr lang="en-US" i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cont.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696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Understanding your Learning Style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Learning Style Inventory</a:t>
            </a:r>
          </a:p>
          <a:p>
            <a:r>
              <a:rPr lang="en-US" dirty="0" smtClean="0"/>
              <a:t>Take a few minutes to complete and score the learning style inventory you have received.</a:t>
            </a:r>
          </a:p>
          <a:p>
            <a:r>
              <a:rPr lang="en-US" dirty="0" smtClean="0"/>
              <a:t>Take another few minutes to reflect on the results of this inventory.</a:t>
            </a:r>
          </a:p>
          <a:p>
            <a:pPr lvl="1"/>
            <a:r>
              <a:rPr lang="en-US" sz="3200" dirty="0" smtClean="0"/>
              <a:t>Does the results match what you thought was your learning style preference?</a:t>
            </a:r>
          </a:p>
          <a:p>
            <a:pPr lvl="1"/>
            <a:r>
              <a:rPr lang="en-US" sz="3200" dirty="0" smtClean="0"/>
              <a:t>If not, what do these results mean to you?  </a:t>
            </a:r>
          </a:p>
          <a:p>
            <a:pPr lvl="2"/>
            <a:r>
              <a:rPr lang="en-US" sz="3200" dirty="0" smtClean="0"/>
              <a:t>Will it change your style of learning?  </a:t>
            </a:r>
          </a:p>
          <a:p>
            <a:pPr lvl="2"/>
            <a:r>
              <a:rPr lang="en-US" sz="3200" dirty="0" smtClean="0"/>
              <a:t>Will it have an impact on your teaching style?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Learning Styles: It’s In All of Us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08525"/>
          </a:xfrm>
        </p:spPr>
        <p:txBody>
          <a:bodyPr/>
          <a:lstStyle/>
          <a:p>
            <a:r>
              <a:rPr lang="en-US" dirty="0" smtClean="0"/>
              <a:t>I hope that this time together helped you to better understand</a:t>
            </a:r>
          </a:p>
          <a:p>
            <a:pPr lvl="1"/>
            <a:r>
              <a:rPr lang="en-US" sz="3200" dirty="0" smtClean="0"/>
              <a:t>the concepts related to learning styles</a:t>
            </a:r>
          </a:p>
          <a:p>
            <a:pPr lvl="1"/>
            <a:r>
              <a:rPr lang="en-US" sz="3200" dirty="0" smtClean="0"/>
              <a:t>your own learning style and how you may utilize it in the future</a:t>
            </a:r>
          </a:p>
          <a:p>
            <a:pPr lvl="1"/>
            <a:endParaRPr lang="en-US" dirty="0"/>
          </a:p>
        </p:txBody>
      </p:sp>
      <p:pic>
        <p:nvPicPr>
          <p:cNvPr id="6" name="Content Placeholder 3" descr="magnifying class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343400"/>
            <a:ext cx="3352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6700" b="1" dirty="0" smtClean="0">
                <a:solidFill>
                  <a:schemeClr val="bg2">
                    <a:lumMod val="50000"/>
                  </a:schemeClr>
                </a:solidFill>
              </a:rPr>
              <a:t>Thank You!!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2590800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 </a:t>
            </a:r>
            <a:endParaRPr lang="en-US" sz="8800" dirty="0"/>
          </a:p>
        </p:txBody>
      </p:sp>
      <p:sp>
        <p:nvSpPr>
          <p:cNvPr id="6" name="Rectangle 5"/>
          <p:cNvSpPr/>
          <p:nvPr/>
        </p:nvSpPr>
        <p:spPr>
          <a:xfrm>
            <a:off x="4214468" y="2743200"/>
            <a:ext cx="64793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8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562600"/>
          </a:xfrm>
        </p:spPr>
        <p:txBody>
          <a:bodyPr/>
          <a:lstStyle/>
          <a:p>
            <a:pPr algn="ctr">
              <a:buNone/>
            </a:pPr>
            <a:r>
              <a:rPr lang="en-US" sz="2800" b="1" i="1" dirty="0" smtClean="0"/>
              <a:t>Online Resources:</a:t>
            </a:r>
          </a:p>
          <a:p>
            <a:pPr algn="ctr">
              <a:buNone/>
            </a:pPr>
            <a:r>
              <a:rPr lang="en-US" sz="2800" b="1" dirty="0" smtClean="0"/>
              <a:t>Learning Styles &amp; MI Inventories </a:t>
            </a:r>
          </a:p>
          <a:p>
            <a:pPr algn="ctr">
              <a:buNone/>
            </a:pPr>
            <a:r>
              <a:rPr lang="en-US" sz="2800" b="1" dirty="0" smtClean="0"/>
              <a:t>&amp;</a:t>
            </a:r>
          </a:p>
          <a:p>
            <a:pPr algn="ctr">
              <a:buNone/>
            </a:pPr>
            <a:r>
              <a:rPr lang="en-US" sz="2800" b="1" dirty="0" smtClean="0"/>
              <a:t>Personality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smtClean="0"/>
              <a:t>Test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@</a:t>
            </a:r>
            <a:endParaRPr lang="en-US" sz="3600" b="1" dirty="0" smtClean="0"/>
          </a:p>
          <a:p>
            <a:pPr algn="ctr">
              <a:buNone/>
            </a:pPr>
            <a:r>
              <a:rPr lang="en-US" b="1" dirty="0" smtClean="0">
                <a:hlinkClick r:id="rId4"/>
              </a:rPr>
              <a:t>www.robdanin.com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953000"/>
            <a:ext cx="624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the Numbers</a:t>
            </a:r>
            <a:endParaRPr lang="en-US" sz="32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Rief (1993) says that students retain: </a:t>
            </a:r>
          </a:p>
          <a:p>
            <a:pPr lvl="1"/>
            <a:r>
              <a:rPr lang="en-US" sz="3600" dirty="0" smtClean="0"/>
              <a:t>10% of what they </a:t>
            </a:r>
            <a:r>
              <a:rPr lang="en-US" sz="3600" dirty="0" smtClean="0">
                <a:solidFill>
                  <a:srgbClr val="C00000"/>
                </a:solidFill>
              </a:rPr>
              <a:t>read </a:t>
            </a:r>
          </a:p>
          <a:p>
            <a:pPr lvl="1"/>
            <a:r>
              <a:rPr lang="en-US" sz="3600" dirty="0" smtClean="0"/>
              <a:t>20% of what they </a:t>
            </a:r>
            <a:r>
              <a:rPr lang="en-US" sz="3600" dirty="0" smtClean="0">
                <a:solidFill>
                  <a:srgbClr val="C00000"/>
                </a:solidFill>
              </a:rPr>
              <a:t>hear </a:t>
            </a:r>
          </a:p>
          <a:p>
            <a:pPr lvl="1"/>
            <a:r>
              <a:rPr lang="en-US" sz="3600" dirty="0" smtClean="0"/>
              <a:t>30% of what they </a:t>
            </a:r>
            <a:r>
              <a:rPr lang="en-US" sz="3600" dirty="0" smtClean="0">
                <a:solidFill>
                  <a:srgbClr val="C00000"/>
                </a:solidFill>
              </a:rPr>
              <a:t>see </a:t>
            </a:r>
          </a:p>
          <a:p>
            <a:pPr lvl="1"/>
            <a:r>
              <a:rPr lang="en-US" sz="3600" dirty="0" smtClean="0"/>
              <a:t>50% of what they </a:t>
            </a:r>
            <a:r>
              <a:rPr lang="en-US" sz="3600" dirty="0" smtClean="0">
                <a:solidFill>
                  <a:srgbClr val="C00000"/>
                </a:solidFill>
              </a:rPr>
              <a:t>see and hear </a:t>
            </a:r>
          </a:p>
          <a:p>
            <a:pPr lvl="1"/>
            <a:r>
              <a:rPr lang="en-US" sz="3600" dirty="0" smtClean="0"/>
              <a:t>70% of what they </a:t>
            </a:r>
            <a:r>
              <a:rPr lang="en-US" sz="3600" dirty="0" smtClean="0">
                <a:solidFill>
                  <a:srgbClr val="C00000"/>
                </a:solidFill>
              </a:rPr>
              <a:t>say </a:t>
            </a:r>
          </a:p>
          <a:p>
            <a:pPr lvl="1"/>
            <a:r>
              <a:rPr lang="en-US" sz="3600" dirty="0" smtClean="0"/>
              <a:t>90% of what they </a:t>
            </a:r>
            <a:r>
              <a:rPr lang="en-US" sz="3600" dirty="0" smtClean="0">
                <a:solidFill>
                  <a:srgbClr val="C00000"/>
                </a:solidFill>
              </a:rPr>
              <a:t>say and do </a:t>
            </a:r>
          </a:p>
          <a:p>
            <a:pPr lvl="1">
              <a:buNone/>
            </a:pP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Learning</a:t>
            </a:r>
            <a:endParaRPr lang="en-US" sz="32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u="sng" dirty="0" smtClean="0"/>
              <a:t>Cognitive</a:t>
            </a:r>
            <a:r>
              <a:rPr lang="en-US" sz="2800" dirty="0" smtClean="0"/>
              <a:t> – visual, auditory, or psychomotor learning</a:t>
            </a:r>
          </a:p>
          <a:p>
            <a:pPr>
              <a:lnSpc>
                <a:spcPct val="90000"/>
              </a:lnSpc>
            </a:pPr>
            <a:r>
              <a:rPr lang="en-US" sz="2800" u="sng" dirty="0" smtClean="0"/>
              <a:t>Affective</a:t>
            </a:r>
            <a:r>
              <a:rPr lang="en-US" sz="2800" dirty="0" smtClean="0"/>
              <a:t> – a personal approach to learning (socio-emotional)</a:t>
            </a:r>
          </a:p>
          <a:p>
            <a:pPr>
              <a:lnSpc>
                <a:spcPct val="90000"/>
              </a:lnSpc>
            </a:pPr>
            <a:r>
              <a:rPr lang="en-US" sz="2800" u="sng" dirty="0" smtClean="0"/>
              <a:t>Physiological</a:t>
            </a:r>
            <a:r>
              <a:rPr lang="en-US" sz="2800" dirty="0" smtClean="0"/>
              <a:t> – individual learning preferences (e.g., “Quiet” deep thought, reflection)</a:t>
            </a:r>
          </a:p>
          <a:p>
            <a:r>
              <a:rPr lang="en-US" sz="2800" dirty="0" smtClean="0"/>
              <a:t>Students vary dramatically in the way they process and understand information.</a:t>
            </a:r>
          </a:p>
          <a:p>
            <a:r>
              <a:rPr lang="en-US" sz="2800" dirty="0" smtClean="0"/>
              <a:t>These differences, called </a:t>
            </a:r>
            <a:r>
              <a:rPr lang="en-US" sz="2800" dirty="0" smtClean="0">
                <a:solidFill>
                  <a:srgbClr val="C00000"/>
                </a:solidFill>
              </a:rPr>
              <a:t>“learning styles”</a:t>
            </a:r>
            <a:r>
              <a:rPr lang="en-US" sz="2800" dirty="0" smtClean="0"/>
              <a:t>, refer to students’ preferences for some types of learning activities over others.</a:t>
            </a:r>
          </a:p>
          <a:p>
            <a:r>
              <a:rPr lang="en-US" sz="2800" dirty="0" smtClean="0"/>
              <a:t>A student’s learning style has to do with the way he or she processes information in order to learn and apply it.</a:t>
            </a:r>
          </a:p>
          <a:p>
            <a:r>
              <a:rPr lang="en-US" sz="2800" dirty="0" smtClean="0"/>
              <a:t>Students who understand their own styles are likely to be better learners.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Styles</a:t>
            </a:r>
            <a:endParaRPr lang="en-US" sz="32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62484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Teachers who understand their students’ learning styles are better able to adapt their teaching methods appropriately.</a:t>
            </a:r>
          </a:p>
          <a:p>
            <a:r>
              <a:rPr lang="en-US" sz="3600" dirty="0" smtClean="0"/>
              <a:t>Most people exhibit some combination of learning style or prefer one style to another depending on the type of learning task they are undertaking.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Visual learners</a:t>
            </a:r>
            <a:r>
              <a:rPr lang="en-US" sz="3600" dirty="0" smtClean="0"/>
              <a:t>—prefer to study graphs, look at models and pictures, and take notes to review later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Auditory learners</a:t>
            </a:r>
            <a:r>
              <a:rPr lang="en-US" sz="3600" dirty="0" smtClean="0"/>
              <a:t>—prefer to listen closely in class, read aloud when studying during lectures in class, or confer with peers in class to confirm information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Verbal learners</a:t>
            </a:r>
            <a:r>
              <a:rPr lang="en-US" sz="3600" dirty="0" smtClean="0"/>
              <a:t>—likely to absorb reading materials and lectures easily, prefer written materials over visual materials such as graphs and illustrations</a:t>
            </a:r>
          </a:p>
          <a:p>
            <a:r>
              <a:rPr lang="en-US" sz="3700" dirty="0" smtClean="0">
                <a:solidFill>
                  <a:srgbClr val="C00000"/>
                </a:solidFill>
              </a:rPr>
              <a:t>Tactile learners</a:t>
            </a:r>
            <a:r>
              <a:rPr lang="en-US" sz="3700" dirty="0" smtClean="0"/>
              <a:t>—learns through moving, doing, touching (hands-on methods), manipulating materials and objects (realia) 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Styles:</a:t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Quick Review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Personalized Instruction: </a:t>
            </a:r>
            <a:r>
              <a:rPr lang="en-US" sz="2400" i="1" dirty="0" smtClean="0"/>
              <a:t>The effort to organize the learning environment to take into account individual student characteristics and needs and to make use of flexible instructional practices.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To help students to recognize their cognitive strengths and weaknesses</a:t>
            </a:r>
          </a:p>
          <a:p>
            <a:r>
              <a:rPr lang="en-US" sz="2400" dirty="0" smtClean="0"/>
              <a:t>To adapt the learning environment and instruction to learner’s needs and interests</a:t>
            </a:r>
          </a:p>
          <a:p>
            <a:r>
              <a:rPr lang="en-US" sz="2400" b="1" i="1" dirty="0" smtClean="0"/>
              <a:t>Cultural differences</a:t>
            </a:r>
            <a:r>
              <a:rPr lang="en-US" sz="2400" b="1" dirty="0" smtClean="0"/>
              <a:t>: </a:t>
            </a:r>
            <a:r>
              <a:rPr lang="en-US" sz="2400" dirty="0" smtClean="0"/>
              <a:t>Learning occurs in social/cultural environments. Therefore, access to varied instructional resources to ensure multiple perspectives is vital.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/>
              <a:t>Gender differences</a:t>
            </a:r>
            <a:r>
              <a:rPr lang="en-US" sz="2400" b="1" dirty="0" smtClean="0"/>
              <a:t>: </a:t>
            </a:r>
            <a:r>
              <a:rPr lang="en-US" sz="2400" dirty="0" smtClean="0"/>
              <a:t>Cognitively “wired” to learn differently</a:t>
            </a:r>
          </a:p>
          <a:p>
            <a:r>
              <a:rPr lang="en-US" sz="2400" dirty="0" smtClean="0"/>
              <a:t>Can be measured by a variety of assessments (e.g., “Learning Styles Inventory”)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Learning styles approaches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Multiple Intelligences (MI)</a:t>
            </a:r>
            <a:r>
              <a:rPr lang="en-US" sz="2200" dirty="0" smtClean="0">
                <a:solidFill>
                  <a:schemeClr val="tx1"/>
                </a:solidFill>
              </a:rPr>
              <a:t>: Howard Gardner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i="1" dirty="0" smtClean="0"/>
              <a:t>Frames of Mind </a:t>
            </a:r>
            <a:r>
              <a:rPr lang="en-US" sz="2200" dirty="0" smtClean="0"/>
              <a:t>(1983)</a:t>
            </a:r>
          </a:p>
          <a:p>
            <a:pPr marL="514350" indent="-514350"/>
            <a:r>
              <a:rPr lang="en-US" sz="2000" b="1" dirty="0" smtClean="0"/>
              <a:t>Linguistic intelligence</a:t>
            </a:r>
            <a:r>
              <a:rPr lang="en-US" sz="2200" dirty="0" smtClean="0"/>
              <a:t>: sensitivity to spoken and written language, the ability to learn languages. </a:t>
            </a:r>
            <a:r>
              <a:rPr lang="en-US" sz="2200" i="1" u="sng" dirty="0" smtClean="0"/>
              <a:t>For example</a:t>
            </a:r>
            <a:r>
              <a:rPr lang="en-US" sz="2200" i="1" dirty="0" smtClean="0"/>
              <a:t>:</a:t>
            </a:r>
            <a:endParaRPr lang="en-US" sz="2200" dirty="0" smtClean="0"/>
          </a:p>
          <a:p>
            <a:pPr marL="514350" indent="-514350"/>
            <a:r>
              <a:rPr lang="en-US" sz="2000" b="1" dirty="0" smtClean="0"/>
              <a:t>Logical-mathematical intelligence</a:t>
            </a:r>
            <a:r>
              <a:rPr lang="en-US" sz="2200" dirty="0" smtClean="0"/>
              <a:t>: capacity to analyze problems logically, carry out mathematical operations, and investigate issues scientifically. </a:t>
            </a:r>
            <a:r>
              <a:rPr lang="en-US" sz="2200" i="1" u="sng" dirty="0" smtClean="0"/>
              <a:t>For example</a:t>
            </a:r>
            <a:r>
              <a:rPr lang="en-US" sz="2200" i="1" dirty="0" smtClean="0"/>
              <a:t>:</a:t>
            </a:r>
            <a:endParaRPr lang="en-US" sz="2200" dirty="0" smtClean="0"/>
          </a:p>
          <a:p>
            <a:pPr marL="514350" indent="-514350"/>
            <a:r>
              <a:rPr lang="en-US" sz="2000" b="1" dirty="0" smtClean="0"/>
              <a:t>Musical intelligence</a:t>
            </a:r>
            <a:r>
              <a:rPr lang="en-US" sz="2200" b="1" dirty="0" smtClean="0"/>
              <a:t>: </a:t>
            </a:r>
            <a:r>
              <a:rPr lang="en-US" sz="2400" dirty="0" smtClean="0"/>
              <a:t>involves </a:t>
            </a:r>
            <a:r>
              <a:rPr lang="en-US" sz="2200" dirty="0" smtClean="0"/>
              <a:t>skill in the performance, composition, and appreciation of musical patterns. </a:t>
            </a:r>
            <a:r>
              <a:rPr lang="en-US" sz="2200" i="1" u="sng" dirty="0" smtClean="0"/>
              <a:t>For example</a:t>
            </a:r>
            <a:r>
              <a:rPr lang="en-US" sz="2200" i="1" dirty="0" smtClean="0"/>
              <a:t>:</a:t>
            </a:r>
            <a:endParaRPr lang="en-US" sz="2200" dirty="0" smtClean="0"/>
          </a:p>
          <a:p>
            <a:pPr marL="514350" indent="-514350"/>
            <a:r>
              <a:rPr lang="en-US" sz="2000" b="1" dirty="0" smtClean="0"/>
              <a:t>Bodily-kinesthetic intelligence</a:t>
            </a:r>
            <a:r>
              <a:rPr lang="en-US" sz="2200" dirty="0" smtClean="0"/>
              <a:t>: potential of using one's whole body or parts of the body to solve problems. </a:t>
            </a:r>
            <a:r>
              <a:rPr lang="en-US" sz="2200" i="1" u="sng" dirty="0" smtClean="0"/>
              <a:t>For example</a:t>
            </a:r>
            <a:r>
              <a:rPr lang="en-US" sz="2200" i="1" dirty="0" smtClean="0"/>
              <a:t>:</a:t>
            </a:r>
            <a:endParaRPr lang="en-US" sz="2200" dirty="0" smtClean="0"/>
          </a:p>
          <a:p>
            <a:pPr marL="514350" indent="-514350"/>
            <a:r>
              <a:rPr lang="en-US" sz="2000" b="1" dirty="0" smtClean="0"/>
              <a:t>Spatial intelligence</a:t>
            </a:r>
            <a:r>
              <a:rPr lang="en-US" sz="2200" b="1" dirty="0" smtClean="0"/>
              <a:t>: </a:t>
            </a:r>
            <a:r>
              <a:rPr lang="en-US" sz="2200" dirty="0" smtClean="0"/>
              <a:t>potential to recognize and use patterns. </a:t>
            </a:r>
          </a:p>
          <a:p>
            <a:pPr marL="514350" indent="-514350">
              <a:buNone/>
            </a:pPr>
            <a:r>
              <a:rPr lang="en-US" sz="2200" i="1" dirty="0" smtClean="0"/>
              <a:t>        </a:t>
            </a:r>
            <a:r>
              <a:rPr lang="en-US" sz="2200" i="1" u="sng" dirty="0" smtClean="0"/>
              <a:t>For example</a:t>
            </a:r>
            <a:r>
              <a:rPr lang="en-US" sz="2200" i="1" dirty="0" smtClean="0"/>
              <a:t>:</a:t>
            </a:r>
            <a:endParaRPr lang="en-US" sz="2200" dirty="0" smtClean="0"/>
          </a:p>
          <a:p>
            <a:pPr marL="514350" indent="-514350"/>
            <a:r>
              <a:rPr lang="en-US" sz="2000" b="1" dirty="0" smtClean="0"/>
              <a:t>Interpersonal intelligence</a:t>
            </a:r>
            <a:r>
              <a:rPr lang="en-US" sz="2200" dirty="0" smtClean="0"/>
              <a:t>: capacity to understand the intentions, motivations and desires of other people. </a:t>
            </a:r>
            <a:r>
              <a:rPr lang="en-US" sz="2200" i="1" u="sng" dirty="0" smtClean="0"/>
              <a:t>For example</a:t>
            </a:r>
            <a:r>
              <a:rPr lang="en-US" sz="2200" i="1" dirty="0" smtClean="0"/>
              <a:t>:</a:t>
            </a:r>
            <a:endParaRPr lang="en-US" sz="2200" dirty="0" smtClean="0"/>
          </a:p>
          <a:p>
            <a:pPr marL="514350" indent="-514350"/>
            <a:r>
              <a:rPr lang="en-US" sz="2000" b="1" dirty="0" smtClean="0"/>
              <a:t>Intrapersonal intelligence</a:t>
            </a:r>
            <a:r>
              <a:rPr lang="en-US" sz="2200" dirty="0" smtClean="0"/>
              <a:t>: capacity to understand oneself.  </a:t>
            </a:r>
          </a:p>
          <a:p>
            <a:pPr marL="514350" indent="-514350">
              <a:buNone/>
            </a:pPr>
            <a:r>
              <a:rPr lang="en-US" sz="2200" i="1" dirty="0" smtClean="0"/>
              <a:t>         </a:t>
            </a:r>
            <a:r>
              <a:rPr lang="en-US" sz="2200" i="1" u="sng" dirty="0" smtClean="0"/>
              <a:t>For example</a:t>
            </a:r>
            <a:r>
              <a:rPr lang="en-US" sz="2200" i="1" dirty="0" smtClean="0"/>
              <a:t>: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Learning styles approaches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Multiple Intelligences (MI)</a:t>
            </a:r>
            <a:r>
              <a:rPr lang="en-US" sz="2200" dirty="0" smtClean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Other  possible intelligences </a:t>
            </a:r>
            <a:endParaRPr lang="en-US" sz="2600" b="1" dirty="0" smtClean="0"/>
          </a:p>
          <a:p>
            <a:r>
              <a:rPr lang="en-US" sz="2400" b="1" dirty="0" smtClean="0"/>
              <a:t>Naturalist intelligence: </a:t>
            </a:r>
            <a:r>
              <a:rPr lang="en-US" sz="2400" dirty="0" smtClean="0"/>
              <a:t>enables human beings to recognize, categorize and draw upon certain features of the environment. </a:t>
            </a:r>
          </a:p>
          <a:p>
            <a:pPr>
              <a:buNone/>
            </a:pPr>
            <a:r>
              <a:rPr lang="en-US" sz="2400" i="1" dirty="0" smtClean="0"/>
              <a:t>      </a:t>
            </a:r>
            <a:r>
              <a:rPr lang="en-US" sz="2400" i="1" u="sng" dirty="0" smtClean="0"/>
              <a:t>For example</a:t>
            </a:r>
            <a:r>
              <a:rPr lang="en-US" sz="2400" i="1" dirty="0" smtClean="0"/>
              <a:t>:</a:t>
            </a:r>
          </a:p>
          <a:p>
            <a:r>
              <a:rPr lang="en-US" sz="2400" b="1" dirty="0" smtClean="0"/>
              <a:t>Existential intelligence</a:t>
            </a:r>
            <a:r>
              <a:rPr lang="en-US" sz="2400" dirty="0" smtClean="0"/>
              <a:t> (spiritual intelligence):  concern with 'ultimate issues‘. </a:t>
            </a:r>
            <a:r>
              <a:rPr lang="en-US" sz="2400" i="1" u="sng" dirty="0" smtClean="0"/>
              <a:t>For example</a:t>
            </a:r>
            <a:r>
              <a:rPr lang="en-US" sz="2400" i="1" dirty="0" smtClean="0"/>
              <a:t>:</a:t>
            </a:r>
          </a:p>
          <a:p>
            <a:r>
              <a:rPr lang="en-US" sz="2400" b="1" dirty="0" smtClean="0"/>
              <a:t>Moral intelligence</a:t>
            </a:r>
            <a:r>
              <a:rPr lang="en-US" sz="2400" dirty="0" smtClean="0"/>
              <a:t>: adoption of any specific moral code regarding personality, individuality, will, character  and  the realization of human nature. </a:t>
            </a:r>
            <a:r>
              <a:rPr lang="en-US" sz="2000" i="1" u="sng" dirty="0" smtClean="0"/>
              <a:t>For example</a:t>
            </a:r>
            <a:r>
              <a:rPr lang="en-US" sz="2000" i="1" dirty="0" smtClean="0"/>
              <a:t>:</a:t>
            </a:r>
          </a:p>
          <a:p>
            <a:pPr>
              <a:buNone/>
            </a:pPr>
            <a:r>
              <a:rPr lang="en-US" sz="2400" b="1" u="sng" dirty="0" smtClean="0"/>
              <a:t>MI Professional Development Considerations</a:t>
            </a:r>
          </a:p>
          <a:p>
            <a:r>
              <a:rPr lang="en-US" sz="2400" dirty="0" smtClean="0"/>
              <a:t>Create lessons that cultivate MI in the classroom.</a:t>
            </a:r>
          </a:p>
          <a:p>
            <a:r>
              <a:rPr lang="en-US" sz="2400" dirty="0" smtClean="0"/>
              <a:t>Do you have an inclination towards any particular MI attribute(s)?  If so, notice whether these influence your instructional approach.  The same goes for Learning Styles.  If so, in what ways?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Styles:</a:t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Teaching Methodologies 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Provide a </a:t>
            </a:r>
            <a:r>
              <a:rPr lang="en-US" sz="2800" i="1" dirty="0" smtClean="0"/>
              <a:t>balance </a:t>
            </a:r>
            <a:r>
              <a:rPr lang="en-US" sz="2800" dirty="0" smtClean="0"/>
              <a:t>of concrete information (facts, data, and experimental results) and abstracts concepts (principles, theories, and models.). Teaching as a science.</a:t>
            </a:r>
          </a:p>
          <a:p>
            <a:r>
              <a:rPr lang="en-US" sz="2800" i="1" dirty="0" smtClean="0"/>
              <a:t>Balance</a:t>
            </a:r>
            <a:r>
              <a:rPr lang="en-US" sz="2800" dirty="0" smtClean="0"/>
              <a:t> materials that emphasize practical problem-solving methods with materials than emphasizes fundamental understanding.</a:t>
            </a:r>
          </a:p>
          <a:p>
            <a:r>
              <a:rPr lang="en-US" sz="2800" dirty="0" smtClean="0"/>
              <a:t>Use </a:t>
            </a:r>
            <a:r>
              <a:rPr lang="en-US" sz="2800" b="1" dirty="0" smtClean="0"/>
              <a:t>pictures, graphs, </a:t>
            </a:r>
            <a:r>
              <a:rPr lang="en-US" sz="2800" dirty="0" smtClean="0"/>
              <a:t>and other </a:t>
            </a:r>
            <a:r>
              <a:rPr lang="en-US" sz="2800" i="1" dirty="0" smtClean="0">
                <a:solidFill>
                  <a:srgbClr val="C00000"/>
                </a:solidFill>
              </a:rPr>
              <a:t>visual</a:t>
            </a:r>
            <a:r>
              <a:rPr lang="en-US" sz="2800" dirty="0" smtClean="0"/>
              <a:t> </a:t>
            </a:r>
            <a:r>
              <a:rPr lang="en-US" sz="2800" b="1" dirty="0" smtClean="0"/>
              <a:t>cues </a:t>
            </a:r>
            <a:r>
              <a:rPr lang="en-US" sz="2800" dirty="0" smtClean="0"/>
              <a:t>before, during and after the presentation of </a:t>
            </a:r>
            <a:r>
              <a:rPr lang="en-US" sz="2800" i="1" dirty="0" smtClean="0">
                <a:solidFill>
                  <a:srgbClr val="C00000"/>
                </a:solidFill>
              </a:rPr>
              <a:t>verbal</a:t>
            </a:r>
            <a:r>
              <a:rPr lang="en-US" sz="2800" dirty="0" smtClean="0"/>
              <a:t> material.</a:t>
            </a:r>
          </a:p>
          <a:p>
            <a:pPr marL="342900" lvl="1" indent="-342900">
              <a:buFont typeface="Wingdings 2"/>
              <a:buChar char=""/>
            </a:pPr>
            <a:r>
              <a:rPr lang="en-US" sz="2800" dirty="0" smtClean="0"/>
              <a:t>For the </a:t>
            </a:r>
            <a:r>
              <a:rPr lang="en-US" sz="2800" i="1" dirty="0" smtClean="0">
                <a:solidFill>
                  <a:srgbClr val="C00000"/>
                </a:solidFill>
              </a:rPr>
              <a:t>auditory</a:t>
            </a:r>
            <a:r>
              <a:rPr lang="en-US" sz="2800" i="1" dirty="0" smtClean="0"/>
              <a:t> </a:t>
            </a:r>
            <a:r>
              <a:rPr lang="en-US" sz="2800" dirty="0" smtClean="0"/>
              <a:t> learner, </a:t>
            </a:r>
            <a:r>
              <a:rPr lang="en-US" b="1" dirty="0" smtClean="0"/>
              <a:t>paraphrasing</a:t>
            </a:r>
            <a:r>
              <a:rPr lang="en-US" dirty="0" smtClean="0"/>
              <a:t> is a powerful strategy for making material meaningful.</a:t>
            </a:r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For the </a:t>
            </a:r>
            <a:r>
              <a:rPr lang="en-US" i="1" dirty="0" smtClean="0">
                <a:solidFill>
                  <a:srgbClr val="C00000"/>
                </a:solidFill>
              </a:rPr>
              <a:t>tactile</a:t>
            </a:r>
            <a:r>
              <a:rPr lang="en-US" dirty="0" smtClean="0"/>
              <a:t> learner, </a:t>
            </a:r>
            <a:r>
              <a:rPr lang="en-US" b="1" dirty="0" smtClean="0"/>
              <a:t>role playing </a:t>
            </a:r>
            <a:r>
              <a:rPr lang="en-US" dirty="0" smtClean="0"/>
              <a:t>is a useful comprehension strategy.</a:t>
            </a:r>
          </a:p>
          <a:p>
            <a:pPr marL="342900" lvl="1" indent="-342900">
              <a:buFont typeface="Wingdings 2"/>
              <a:buChar char=""/>
            </a:pPr>
            <a:r>
              <a:rPr lang="en-US" u="sng" dirty="0" smtClean="0"/>
              <a:t>Bottom line: </a:t>
            </a:r>
            <a:r>
              <a:rPr lang="en-US" dirty="0" smtClean="0"/>
              <a:t>Only meaningful information is transferred to long term memory.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8814</TotalTime>
  <Words>1488</Words>
  <Application>Microsoft Office PowerPoint</Application>
  <PresentationFormat>On-screen Show (4:3)</PresentationFormat>
  <Paragraphs>201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Georgia</vt:lpstr>
      <vt:lpstr>Wingdings 2</vt:lpstr>
      <vt:lpstr>Trek</vt:lpstr>
      <vt:lpstr>Dr. Rob Danin English Language Specialist www.robdanin.com   </vt:lpstr>
      <vt:lpstr>The Bottom line…</vt:lpstr>
      <vt:lpstr>By the Numbers</vt:lpstr>
      <vt:lpstr>Student Learning</vt:lpstr>
      <vt:lpstr>Learning Styles</vt:lpstr>
      <vt:lpstr>Learning Styles: A Quick Review</vt:lpstr>
      <vt:lpstr>Learning styles approaches</vt:lpstr>
      <vt:lpstr>Learning styles approaches</vt:lpstr>
      <vt:lpstr>Learning Styles:  Teaching Methodologies </vt:lpstr>
      <vt:lpstr>Advice for Visual Learners</vt:lpstr>
      <vt:lpstr> Advice for Auditory Learners </vt:lpstr>
      <vt:lpstr> Advice for Tactile Learners </vt:lpstr>
      <vt:lpstr>PowerPoint Presentation</vt:lpstr>
      <vt:lpstr>Learning Styles: Curriculum Development</vt:lpstr>
      <vt:lpstr>Learning Styles: Materials Development</vt:lpstr>
      <vt:lpstr>Learning Styles:  Differentiated Instruction</vt:lpstr>
      <vt:lpstr> Understanding your Learning Style </vt:lpstr>
      <vt:lpstr>Understanding your Learning Style</vt:lpstr>
      <vt:lpstr>Understanding your Learning Style</vt:lpstr>
      <vt:lpstr>    Learning Styles Inventory  A great “ice-breaker” activity   </vt:lpstr>
      <vt:lpstr> Learning Styles Inventory (cont.) </vt:lpstr>
      <vt:lpstr>Understanding your Learning Style</vt:lpstr>
      <vt:lpstr> Learning Styles: It’s In All of Us </vt:lpstr>
      <vt:lpstr> Thank You!! 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Rob Danin</cp:lastModifiedBy>
  <cp:revision>497</cp:revision>
  <dcterms:created xsi:type="dcterms:W3CDTF">2012-10-24T08:28:00Z</dcterms:created>
  <dcterms:modified xsi:type="dcterms:W3CDTF">2017-05-10T12:29:39Z</dcterms:modified>
</cp:coreProperties>
</file>