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4" r:id="rId5"/>
    <p:sldId id="265" r:id="rId6"/>
    <p:sldId id="260" r:id="rId7"/>
    <p:sldId id="261" r:id="rId8"/>
    <p:sldId id="262" r:id="rId9"/>
    <p:sldId id="263" r:id="rId10"/>
    <p:sldId id="257" r:id="rId11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F0C28-C585-4559-8D2A-B2C5B097B4A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22724-8752-42C5-8B1F-226B8B391A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BC91B9E6-0A59-4A46-90CF-FE616E45A828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78CDE744-3563-4B97-8067-A25F895E7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59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8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6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0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5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0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6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E744-3563-4B97-8067-A25F895E74E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90AEBAD-A87F-4489-BA81-77193BF46F1C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042F84-CD65-4F09-B3CF-AC4864CB6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m/gp/product/061871488X/ref=as_li_ss_tl?ie=UTF8&amp;tag=english0f-20&amp;linkCode=as2&amp;camp=1789&amp;creative=390957&amp;creativeASIN=061871488X" TargetMode="External"/><Relationship Id="rId3" Type="http://schemas.openxmlformats.org/officeDocument/2006/relationships/hyperlink" Target="http://www.robdanin.com/" TargetMode="External"/><Relationship Id="rId7" Type="http://schemas.openxmlformats.org/officeDocument/2006/relationships/hyperlink" Target="http://www.amazon.com/mn/search/?_encoding=UTF8&amp;x=0&amp;tag=english0f-20&amp;linkCode=ur2&amp;y=0&amp;camp=1789&amp;creative=390957&amp;field-keywords=Oxford%20English%20Picture%20Dictionary&amp;url=search-alias=stripboo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.englishclub.com/group/toefl" TargetMode="External"/><Relationship Id="rId5" Type="http://schemas.openxmlformats.org/officeDocument/2006/relationships/hyperlink" Target="http://www.ets.org/Media/Tests/TOEFL/pdf/TOEFL_Tips.pdf" TargetMode="External"/><Relationship Id="rId10" Type="http://schemas.openxmlformats.org/officeDocument/2006/relationships/hyperlink" Target="http://www.amazon.com/gp/product/0618443797/ref=as_li_ss_tl?ie=UTF8&amp;tag=english0f-20&amp;linkCode=as2&amp;camp=1789&amp;creative=390957&amp;creativeASIN=0618443797" TargetMode="External"/><Relationship Id="rId4" Type="http://schemas.openxmlformats.org/officeDocument/2006/relationships/hyperlink" Target="http://www.toefl.com/" TargetMode="External"/><Relationship Id="rId9" Type="http://schemas.openxmlformats.org/officeDocument/2006/relationships/hyperlink" Target="http://www.amazon.com/gp/product/0618493336/ref=as_li_ss_tl?ie=UTF8&amp;tag=english0f-20&amp;linkCode=as2&amp;camp=1789&amp;creative=390957&amp;creativeASIN=061849333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d.ted.com/" TargetMode="External"/><Relationship Id="rId5" Type="http://schemas.openxmlformats.org/officeDocument/2006/relationships/hyperlink" Target="http://www.ted.com/" TargetMode="External"/><Relationship Id="rId4" Type="http://schemas.openxmlformats.org/officeDocument/2006/relationships/hyperlink" Target="http://www.voanew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anew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bc.co.uk/new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lpod.com/website/index_ne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ingenglish.voanew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International Tests:</a:t>
            </a:r>
            <a:br>
              <a:rPr lang="en-US" sz="4000" dirty="0" smtClean="0"/>
            </a:br>
            <a:r>
              <a:rPr lang="en-US" sz="4000" dirty="0" smtClean="0"/>
              <a:t>Challenges and Opportunities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876800"/>
            <a:ext cx="6400800" cy="1600200"/>
          </a:xfrm>
        </p:spPr>
        <p:txBody>
          <a:bodyPr>
            <a:noAutofit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Dr. Rob Danin</a:t>
            </a:r>
          </a:p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English </a:t>
            </a:r>
            <a:r>
              <a:rPr lang="en-US" sz="2800" b="1" dirty="0" smtClean="0">
                <a:solidFill>
                  <a:schemeClr val="tx1"/>
                </a:solidFill>
              </a:rPr>
              <a:t>Language </a:t>
            </a:r>
            <a:r>
              <a:rPr lang="en-US" sz="2800" b="1" dirty="0" smtClean="0">
                <a:solidFill>
                  <a:schemeClr val="tx1"/>
                </a:solidFill>
              </a:rPr>
              <a:t>Specialist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r"/>
            <a:r>
              <a:rPr lang="en-US" sz="2800" b="1" smtClean="0">
                <a:solidFill>
                  <a:schemeClr val="tx1"/>
                </a:solidFill>
                <a:hlinkClick r:id="rId3"/>
              </a:rPr>
              <a:t>www.robdanin.com</a:t>
            </a:r>
            <a:r>
              <a:rPr lang="en-US" sz="2800" b="1" smtClean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27650" name="Picture 2" descr="https://encrypted-tbn1.gstatic.com/images?q=tbn:ANd9GcSKyu7yG9Vl2mec2xd6s7TZ7sv2uxpv05j0_IffS19yUHAhxPTX5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505200"/>
            <a:ext cx="2619375" cy="1743076"/>
          </a:xfrm>
          <a:prstGeom prst="rect">
            <a:avLst/>
          </a:prstGeom>
          <a:noFill/>
        </p:spPr>
      </p:pic>
      <p:pic>
        <p:nvPicPr>
          <p:cNvPr id="27652" name="Picture 4" descr="http://solpowerpeople.com/wp-content/uploads/2012/10/9319534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828800"/>
            <a:ext cx="2438400" cy="1600201"/>
          </a:xfrm>
          <a:prstGeom prst="rect">
            <a:avLst/>
          </a:prstGeom>
          <a:noFill/>
        </p:spPr>
      </p:pic>
      <p:pic>
        <p:nvPicPr>
          <p:cNvPr id="7" name="Picture 6" descr="https://encrypted-tbn1.gstatic.com/images?q=tbn:ANd9GcTaEQ3-YLdk3gj_l9DflRedEaaJGhkTZ3owqlVLjSt8X54ZQs0Q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3352801"/>
            <a:ext cx="16002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rc_mi" descr="http://blog.spacesaver.com/Portals/77648/images/student.jpe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1752600"/>
            <a:ext cx="16002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Test Prep Resources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hlinkClick r:id="rId3"/>
              </a:rPr>
              <a:t>www.robdanin.com</a:t>
            </a:r>
            <a:r>
              <a:rPr lang="en-US" b="1" dirty="0" smtClean="0"/>
              <a:t> *</a:t>
            </a:r>
          </a:p>
          <a:p>
            <a:r>
              <a:rPr lang="en-US" b="1" dirty="0" smtClean="0"/>
              <a:t>* The official TOEFL web site: </a:t>
            </a:r>
            <a:r>
              <a:rPr lang="en-US" dirty="0" smtClean="0">
                <a:hlinkClick r:id="rId4"/>
              </a:rPr>
              <a:t>www.toefl.com</a:t>
            </a:r>
            <a:endParaRPr lang="en-US" b="1" i="1" dirty="0" smtClean="0"/>
          </a:p>
          <a:p>
            <a:r>
              <a:rPr lang="en-US" b="1" i="1" dirty="0" smtClean="0"/>
              <a:t>* TOEFL Tips Handbook (PDF)</a:t>
            </a:r>
          </a:p>
          <a:p>
            <a:pPr>
              <a:buNone/>
            </a:pPr>
            <a:r>
              <a:rPr lang="en-US" sz="3000" i="1" dirty="0" smtClean="0">
                <a:hlinkClick r:id="rId5"/>
              </a:rPr>
              <a:t> www.ets.org/Media/Tests/TOEFL/pdf/TOEFL_Tips.pdf</a:t>
            </a:r>
            <a:endParaRPr lang="en-US" sz="3000" i="1" dirty="0" smtClean="0"/>
          </a:p>
          <a:p>
            <a:r>
              <a:rPr lang="en-US" sz="3000" b="1" i="1" dirty="0" smtClean="0"/>
              <a:t>* TOEFL Test Support</a:t>
            </a:r>
          </a:p>
          <a:p>
            <a:pPr>
              <a:buNone/>
            </a:pPr>
            <a:r>
              <a:rPr lang="en-US" sz="3000" i="1" dirty="0" smtClean="0"/>
              <a:t>  </a:t>
            </a:r>
            <a:r>
              <a:rPr lang="en-US" sz="3000" i="1" dirty="0" smtClean="0">
                <a:hlinkClick r:id="rId6"/>
              </a:rPr>
              <a:t>http://my.englishclub.com/group/toefl</a:t>
            </a:r>
            <a:r>
              <a:rPr lang="en-US" sz="3000" i="1" dirty="0" smtClean="0"/>
              <a:t>  </a:t>
            </a:r>
          </a:p>
          <a:p>
            <a:r>
              <a:rPr lang="en-US" sz="2800" dirty="0" smtClean="0">
                <a:hlinkClick r:id="rId7"/>
              </a:rPr>
              <a:t>Oxford English Picture Dictionary</a:t>
            </a:r>
            <a:endParaRPr lang="en-US" sz="2800" dirty="0" smtClean="0">
              <a:hlinkClick r:id="rId8"/>
            </a:endParaRPr>
          </a:p>
          <a:p>
            <a:r>
              <a:rPr lang="en-US" sz="2800" dirty="0" smtClean="0">
                <a:hlinkClick r:id="rId8"/>
              </a:rPr>
              <a:t>100 Words To Make You Sound Smart</a:t>
            </a:r>
            <a:endParaRPr lang="en-US" sz="2800" dirty="0" smtClean="0"/>
          </a:p>
          <a:p>
            <a:r>
              <a:rPr lang="en-US" sz="2800" dirty="0" smtClean="0">
                <a:hlinkClick r:id="rId9"/>
              </a:rPr>
              <a:t>100 Words Almost Everyone Confuses and Misuses</a:t>
            </a:r>
            <a:endParaRPr lang="en-US" sz="2800" dirty="0" smtClean="0"/>
          </a:p>
          <a:p>
            <a:r>
              <a:rPr lang="en-US" sz="2800" dirty="0" smtClean="0">
                <a:hlinkClick r:id="rId10"/>
              </a:rPr>
              <a:t>100 Words Every High School Freshman Should Know</a:t>
            </a:r>
            <a:endParaRPr lang="en-US" sz="2800" dirty="0" smtClean="0"/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General Suggestions for the</a:t>
            </a:r>
            <a:br>
              <a:rPr lang="en-US" sz="2800" b="1" dirty="0" smtClean="0"/>
            </a:br>
            <a:r>
              <a:rPr lang="en-US" sz="2800" b="1" dirty="0" smtClean="0"/>
              <a:t>TOEFL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(Test of English as a Foreign Language) </a:t>
            </a:r>
            <a:r>
              <a:rPr lang="en-US" sz="2800" b="1" dirty="0" smtClean="0"/>
              <a:t>Test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Become familiar with the TOEFL (iBT) format</a:t>
            </a:r>
          </a:p>
          <a:p>
            <a:r>
              <a:rPr lang="en-US" sz="2400" b="1" dirty="0" smtClean="0"/>
              <a:t>Research TOEFL score requirements</a:t>
            </a:r>
          </a:p>
          <a:p>
            <a:pPr lvl="1"/>
            <a:r>
              <a:rPr lang="en-US" sz="2400" dirty="0" smtClean="0"/>
              <a:t>Find out what the requirements are for the schools of interest</a:t>
            </a:r>
          </a:p>
          <a:p>
            <a:r>
              <a:rPr lang="en-US" sz="2400" b="1" dirty="0" smtClean="0"/>
              <a:t>Answer every question</a:t>
            </a:r>
          </a:p>
          <a:p>
            <a:pPr lvl="1"/>
            <a:r>
              <a:rPr lang="en-US" sz="2400" dirty="0" smtClean="0"/>
              <a:t>Never leave a question blank.</a:t>
            </a:r>
          </a:p>
          <a:p>
            <a:pPr lvl="1"/>
            <a:r>
              <a:rPr lang="en-US" sz="2400" dirty="0" smtClean="0"/>
              <a:t>There is a 25% chance of getting the correct answer.</a:t>
            </a:r>
          </a:p>
          <a:p>
            <a:pPr lvl="1"/>
            <a:endParaRPr lang="en-US" sz="2400" dirty="0"/>
          </a:p>
        </p:txBody>
      </p:sp>
      <p:pic>
        <p:nvPicPr>
          <p:cNvPr id="4" name="Picture 3" descr="https://encrypted-tbn3.gstatic.com/images?q=tbn:ANd9GcRz8XI7j7OP3hbUZLsaMpKag9YfAaoCRsKLUvuzYukzsLd3gHXYJ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169410"/>
            <a:ext cx="4049395" cy="268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General Suggestions for the</a:t>
            </a:r>
            <a:br>
              <a:rPr lang="en-US" sz="2800" b="1" dirty="0" smtClean="0"/>
            </a:br>
            <a:r>
              <a:rPr lang="en-US" sz="2800" b="1" dirty="0" smtClean="0"/>
              <a:t>TOEFL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(Test of English as a Foreign Language) </a:t>
            </a:r>
            <a:r>
              <a:rPr lang="en-US" sz="2800" b="1" dirty="0" smtClean="0"/>
              <a:t>Test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b="1" dirty="0" smtClean="0"/>
              <a:t>Use practice tests</a:t>
            </a:r>
          </a:p>
          <a:p>
            <a:pPr lvl="2"/>
            <a:r>
              <a:rPr lang="en-US" dirty="0" smtClean="0"/>
              <a:t>Look for free samples on the Internet (in addition to using practice manuals)</a:t>
            </a:r>
          </a:p>
          <a:p>
            <a:pPr lvl="1"/>
            <a:r>
              <a:rPr lang="en-US" b="1" dirty="0" smtClean="0"/>
              <a:t>Find a mentor</a:t>
            </a:r>
          </a:p>
          <a:p>
            <a:pPr lvl="3"/>
            <a:r>
              <a:rPr lang="en-US" sz="2400" dirty="0" smtClean="0"/>
              <a:t>If possible, work with a native English speaker who knows a lot about TOEFL and/or has taken the test</a:t>
            </a:r>
          </a:p>
          <a:p>
            <a:pPr lvl="1"/>
            <a:r>
              <a:rPr lang="en-US" b="1" dirty="0" smtClean="0"/>
              <a:t>Improve typing skills</a:t>
            </a:r>
          </a:p>
          <a:p>
            <a:pPr lvl="3"/>
            <a:r>
              <a:rPr lang="en-US" sz="2400" dirty="0" smtClean="0"/>
              <a:t>Practice  typing on a QWERTY keyboard</a:t>
            </a:r>
          </a:p>
          <a:p>
            <a:pPr lvl="1"/>
            <a:r>
              <a:rPr lang="en-US" sz="2600" b="1" dirty="0" smtClean="0"/>
              <a:t>Become an expert note taker</a:t>
            </a:r>
            <a:endParaRPr lang="en-US" sz="2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n-US" dirty="0" smtClean="0"/>
              <a:t>Test takers will be able to take notes in each section of the TOEFL iBT</a:t>
            </a:r>
          </a:p>
          <a:p>
            <a:pPr lvl="2"/>
            <a:r>
              <a:rPr lang="en-US" dirty="0" smtClean="0"/>
              <a:t>Note taking is an important skill that’s needed for taking university coursework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(study skills)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en-US" b="1" dirty="0" smtClean="0"/>
              <a:t>how to take good notes</a:t>
            </a:r>
            <a:br>
              <a:rPr lang="en-US" b="1" dirty="0" smtClean="0"/>
            </a:b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(see also web site link)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839200" cy="5303838"/>
          </a:xfrm>
        </p:spPr>
        <p:txBody>
          <a:bodyPr/>
          <a:lstStyle/>
          <a:p>
            <a:r>
              <a:rPr lang="en-US" dirty="0" smtClean="0"/>
              <a:t>For each section of the TOEFL where listening is required, </a:t>
            </a:r>
            <a:r>
              <a:rPr lang="en-US" u="sng" dirty="0" smtClean="0"/>
              <a:t>you can only listen to the clip ONCE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Good note-taking skills are essential</a:t>
            </a:r>
          </a:p>
          <a:p>
            <a:pPr lvl="1"/>
            <a:r>
              <a:rPr lang="en-US" dirty="0" smtClean="0"/>
              <a:t>Those who take good notes get higher scores on the TOEFL</a:t>
            </a:r>
          </a:p>
          <a:p>
            <a:r>
              <a:rPr lang="en-US" dirty="0" smtClean="0"/>
              <a:t>Don’t try to write down everything  you hear</a:t>
            </a:r>
          </a:p>
          <a:p>
            <a:r>
              <a:rPr lang="en-US" dirty="0" smtClean="0"/>
              <a:t>Write down the </a:t>
            </a:r>
            <a:r>
              <a:rPr lang="en-US" i="1" dirty="0" smtClean="0"/>
              <a:t>essential</a:t>
            </a:r>
            <a:r>
              <a:rPr lang="en-US" dirty="0" smtClean="0"/>
              <a:t> information </a:t>
            </a:r>
          </a:p>
          <a:p>
            <a:r>
              <a:rPr lang="en-US" dirty="0" smtClean="0"/>
              <a:t>Use symbols and shorthand</a:t>
            </a:r>
          </a:p>
          <a:p>
            <a:pPr lvl="1"/>
            <a:r>
              <a:rPr lang="pl-PL" b="1" dirty="0" smtClean="0"/>
              <a:t>Learn 2 wrt fast b4 u go bananas!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en-US" b="1" dirty="0" smtClean="0"/>
              <a:t>how to take good notes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839200" cy="5303838"/>
          </a:xfrm>
        </p:spPr>
        <p:txBody>
          <a:bodyPr/>
          <a:lstStyle/>
          <a:p>
            <a:r>
              <a:rPr lang="en-US" dirty="0" smtClean="0"/>
              <a:t>Resources available to practice note-taking:</a:t>
            </a:r>
          </a:p>
          <a:p>
            <a:pPr lvl="1"/>
            <a:r>
              <a:rPr lang="en-US" b="1" dirty="0" smtClean="0">
                <a:hlinkClick r:id="rId3"/>
              </a:rPr>
              <a:t>http://www.npr.org/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>
                <a:hlinkClick r:id="rId4"/>
              </a:rPr>
              <a:t>http://www.voanews.com/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>
                <a:hlinkClick r:id="rId5"/>
              </a:rPr>
              <a:t>http://www.ted.com/</a:t>
            </a:r>
            <a:r>
              <a:rPr lang="en-US" b="1" dirty="0" smtClean="0"/>
              <a:t> </a:t>
            </a:r>
            <a:r>
              <a:rPr lang="en-US" dirty="0" smtClean="0"/>
              <a:t>&amp; </a:t>
            </a:r>
            <a:r>
              <a:rPr lang="en-US" b="1" dirty="0" smtClean="0">
                <a:hlinkClick r:id="rId6"/>
              </a:rPr>
              <a:t>http://ed.ted.com/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 descr="https://encrypted-tbn2.gstatic.com/images?q=tbn:ANd9GcQp9RDLqIPwRXxJvYdspsPgTuOSDBL_BxAjFjlcTBMNM5T4W0MMrA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3781425"/>
            <a:ext cx="46196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en-US" b="1" dirty="0" smtClean="0"/>
              <a:t>Tips for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Reading</a:t>
            </a:r>
            <a:r>
              <a:rPr lang="en-US" b="1" dirty="0" smtClean="0"/>
              <a:t> 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Learn academic English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b="1" dirty="0" smtClean="0"/>
              <a:t>textbooks, encyclopedias, journals and research articles </a:t>
            </a:r>
            <a:r>
              <a:rPr lang="en-US" sz="2400" dirty="0" smtClean="0"/>
              <a:t>to become familiar with the language used in academic material</a:t>
            </a:r>
          </a:p>
          <a:p>
            <a:pPr lvl="2"/>
            <a:r>
              <a:rPr lang="en-US" dirty="0" smtClean="0"/>
              <a:t>Read newspapers/web sites</a:t>
            </a:r>
          </a:p>
          <a:p>
            <a:pPr lvl="3"/>
            <a:r>
              <a:rPr lang="en-US" sz="2400" dirty="0" smtClean="0">
                <a:hlinkClick r:id="rId3"/>
              </a:rPr>
              <a:t>http://www.voanews.com/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/>
              </a:rPr>
              <a:t>http://www.bbc.co.uk/news/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Watch current English language </a:t>
            </a:r>
            <a:r>
              <a:rPr lang="en-US" sz="2400" b="1" dirty="0" smtClean="0"/>
              <a:t>television and movies</a:t>
            </a:r>
          </a:p>
          <a:p>
            <a:pPr lvl="2"/>
            <a:r>
              <a:rPr lang="en-US" dirty="0" smtClean="0"/>
              <a:t>Watch TV news (CNN) </a:t>
            </a:r>
          </a:p>
          <a:p>
            <a:r>
              <a:rPr lang="en-US" sz="2400" dirty="0" smtClean="0"/>
              <a:t>Practice reading </a:t>
            </a:r>
            <a:r>
              <a:rPr lang="en-US" sz="2400" b="1" u="sng" dirty="0" smtClean="0"/>
              <a:t>without</a:t>
            </a:r>
            <a:r>
              <a:rPr lang="en-US" sz="2400" dirty="0" smtClean="0"/>
              <a:t> a dictionary close by</a:t>
            </a:r>
          </a:p>
          <a:p>
            <a:pPr lvl="1"/>
            <a:r>
              <a:rPr lang="en-US" sz="2400" dirty="0" smtClean="0"/>
              <a:t>Use of context clues </a:t>
            </a:r>
          </a:p>
          <a:p>
            <a:r>
              <a:rPr lang="en-US" sz="2400" b="1" dirty="0" smtClean="0"/>
              <a:t>Skim</a:t>
            </a:r>
            <a:r>
              <a:rPr lang="en-US" sz="2400" dirty="0" smtClean="0"/>
              <a:t> through the passage, </a:t>
            </a:r>
            <a:r>
              <a:rPr lang="en-US" sz="2400" b="1" dirty="0" smtClean="0"/>
              <a:t>read the questions</a:t>
            </a:r>
            <a:r>
              <a:rPr lang="en-US" sz="2400" dirty="0" smtClean="0"/>
              <a:t>, then </a:t>
            </a:r>
            <a:r>
              <a:rPr lang="en-US" sz="2400" b="1" dirty="0" smtClean="0"/>
              <a:t>read for more detail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(study skills)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en-US" b="1" dirty="0" smtClean="0"/>
              <a:t>tips for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Listening</a:t>
            </a:r>
            <a:r>
              <a:rPr lang="en-US" b="1" dirty="0" smtClean="0"/>
              <a:t> 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Have conversations with those at an English-speaking university</a:t>
            </a:r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Practice listening fully the first time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800" dirty="0" smtClean="0"/>
              <a:t>On the real test you will only hear everything once</a:t>
            </a:r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Listen for 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800" dirty="0" smtClean="0"/>
              <a:t>main ideas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800" dirty="0" smtClean="0"/>
              <a:t>presentation (compare/contrast, etc.)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800" dirty="0" smtClean="0"/>
              <a:t>key details</a:t>
            </a:r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Listening resources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800" dirty="0" smtClean="0">
                <a:hlinkClick r:id="rId3"/>
              </a:rPr>
              <a:t>http://www.eslpod.com/website/index_new.html</a:t>
            </a:r>
            <a:endParaRPr lang="en-US" sz="2800" dirty="0" smtClean="0"/>
          </a:p>
          <a:p>
            <a:pPr marL="742950" lvl="2" indent="-342900">
              <a:buFont typeface="Wingdings 2"/>
              <a:buChar char=""/>
            </a:pPr>
            <a:r>
              <a:rPr lang="en-US" sz="2800" dirty="0" smtClean="0">
                <a:hlinkClick r:id="rId4"/>
              </a:rPr>
              <a:t>http://learningenglish.voanews.com/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en-US" b="1" dirty="0" smtClean="0"/>
              <a:t>tips for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Speaking</a:t>
            </a:r>
            <a:r>
              <a:rPr lang="en-US" b="1" dirty="0" smtClean="0"/>
              <a:t> 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Autofit/>
          </a:bodyPr>
          <a:lstStyle/>
          <a:p>
            <a:pPr marL="342900" lvl="1" indent="-342900">
              <a:buFont typeface="Wingdings 2"/>
              <a:buChar char=""/>
            </a:pPr>
            <a:r>
              <a:rPr lang="en-US" sz="2400" dirty="0" smtClean="0"/>
              <a:t>Have conversations with those at an English-speaking university</a:t>
            </a:r>
          </a:p>
          <a:p>
            <a:pPr marL="342900" lvl="1" indent="-342900">
              <a:buFont typeface="Wingdings 2"/>
              <a:buChar char=""/>
            </a:pPr>
            <a:r>
              <a:rPr lang="en-US" sz="2400" dirty="0" smtClean="0"/>
              <a:t>It is best to fill as much of the time as possible with your response</a:t>
            </a:r>
          </a:p>
          <a:p>
            <a:pPr marL="742950" lvl="2" indent="-342900">
              <a:buFont typeface="Wingdings 2"/>
              <a:buChar char=""/>
            </a:pPr>
            <a:r>
              <a:rPr lang="en-US" dirty="0" smtClean="0"/>
              <a:t>It is okay to hesitate for a moment or two when it is time to respond</a:t>
            </a:r>
          </a:p>
          <a:p>
            <a:pPr marL="1200150" lvl="3" indent="-342900">
              <a:buFont typeface="Wingdings 2"/>
              <a:buChar char=""/>
            </a:pPr>
            <a:r>
              <a:rPr lang="en-US" sz="2400" dirty="0" smtClean="0"/>
              <a:t>Take the time to think about what to say</a:t>
            </a:r>
          </a:p>
          <a:p>
            <a:pPr marL="742950" lvl="2" indent="-342900">
              <a:buFont typeface="Wingdings 2"/>
              <a:buChar char=""/>
            </a:pPr>
            <a:r>
              <a:rPr lang="en-US" dirty="0" smtClean="0"/>
              <a:t>Sum things up in a short conclusion</a:t>
            </a:r>
          </a:p>
          <a:p>
            <a:pPr marL="742950" lvl="2" indent="-342900">
              <a:buFont typeface="Wingdings 2"/>
              <a:buChar char=""/>
            </a:pPr>
            <a:r>
              <a:rPr lang="en-US" b="1" u="sng" dirty="0" smtClean="0"/>
              <a:t>Don’t</a:t>
            </a:r>
            <a:r>
              <a:rPr lang="en-US" dirty="0" smtClean="0"/>
              <a:t> read off of a script</a:t>
            </a:r>
            <a:endParaRPr lang="en-US" u="sng" dirty="0" smtClean="0"/>
          </a:p>
          <a:p>
            <a:pPr marL="342900" lvl="1" indent="-342900">
              <a:buFont typeface="Wingdings 2"/>
              <a:buChar char=""/>
            </a:pPr>
            <a:r>
              <a:rPr lang="en-US" sz="2400" dirty="0" smtClean="0"/>
              <a:t>Marks are deducted for poor pronunciation</a:t>
            </a:r>
          </a:p>
          <a:p>
            <a:pPr marL="742950" lvl="2" indent="-342900">
              <a:buFont typeface="Wingdings 2"/>
              <a:buChar char=""/>
            </a:pPr>
            <a:r>
              <a:rPr lang="en-US" dirty="0" smtClean="0"/>
              <a:t>Practice pronunciation with a friend or an online program</a:t>
            </a:r>
            <a:endParaRPr lang="en-US" b="1" dirty="0" smtClean="0"/>
          </a:p>
          <a:p>
            <a:pPr marL="742950" lvl="2" indent="-342900">
              <a:buFont typeface="Wingdings 2"/>
              <a:buChar char=""/>
            </a:pPr>
            <a:r>
              <a:rPr lang="en-US" dirty="0" smtClean="0"/>
              <a:t>Don't try to use big words that may be mispronounced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400" dirty="0" smtClean="0"/>
              <a:t>Know how to use an expression properly</a:t>
            </a:r>
          </a:p>
          <a:p>
            <a:pPr marL="742950" lvl="2" indent="-342900">
              <a:buFont typeface="Wingdings 2"/>
              <a:buChar char=""/>
            </a:pPr>
            <a:r>
              <a:rPr lang="en-US" sz="2400" dirty="0" smtClean="0"/>
              <a:t>Evaluators are </a:t>
            </a:r>
            <a:r>
              <a:rPr lang="en-US" sz="2400" b="1" u="sng" dirty="0" smtClean="0"/>
              <a:t>not</a:t>
            </a:r>
            <a:r>
              <a:rPr lang="en-US" sz="2400" u="sng" dirty="0" smtClean="0"/>
              <a:t> </a:t>
            </a:r>
            <a:r>
              <a:rPr lang="en-US" sz="2400" dirty="0" smtClean="0"/>
              <a:t>looking for a native English accent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en-US" b="1" dirty="0" smtClean="0"/>
              <a:t>tips for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Writing </a:t>
            </a:r>
            <a:r>
              <a:rPr lang="en-US" b="1" dirty="0" smtClean="0"/>
              <a:t>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 the traditional form of an English essay</a:t>
            </a:r>
          </a:p>
          <a:p>
            <a:r>
              <a:rPr lang="en-US" dirty="0" smtClean="0"/>
              <a:t>Spend some time planning the essay before writing it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(use an outline)</a:t>
            </a:r>
          </a:p>
          <a:p>
            <a:r>
              <a:rPr lang="en-US" dirty="0" smtClean="0"/>
              <a:t>When communicating through SMS, e-mail, etc try to use proper English (e.g., avoid using “U” instead of </a:t>
            </a:r>
            <a:r>
              <a:rPr lang="en-US" i="1" dirty="0" smtClean="0"/>
              <a:t>you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Keep writing simple and clear</a:t>
            </a:r>
          </a:p>
          <a:p>
            <a:r>
              <a:rPr lang="en-US" b="1" u="sng" dirty="0" smtClean="0"/>
              <a:t>Don't</a:t>
            </a:r>
            <a:r>
              <a:rPr lang="en-US" dirty="0" smtClean="0"/>
              <a:t> use improper vocabulary and punctuation</a:t>
            </a:r>
          </a:p>
          <a:p>
            <a:r>
              <a:rPr lang="en-US" dirty="0" smtClean="0"/>
              <a:t>Use examples to support premise of essay</a:t>
            </a:r>
          </a:p>
          <a:p>
            <a:r>
              <a:rPr lang="en-US" dirty="0" smtClean="0"/>
              <a:t>Leave time to review essay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(proofread)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2826</TotalTime>
  <Words>627</Words>
  <Application>Microsoft Office PowerPoint</Application>
  <PresentationFormat>On-screen Show (4:3)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Medium</vt:lpstr>
      <vt:lpstr>Wingdings 2</vt:lpstr>
      <vt:lpstr>Trek</vt:lpstr>
      <vt:lpstr>International Tests: Challenges and Opportunities</vt:lpstr>
      <vt:lpstr>General Suggestions for the TOEFL (Test of English as a Foreign Language) Test</vt:lpstr>
      <vt:lpstr>General Suggestions for the TOEFL (Test of English as a Foreign Language) Test</vt:lpstr>
      <vt:lpstr>how to take good notes (see also web site link)</vt:lpstr>
      <vt:lpstr>how to take good notes</vt:lpstr>
      <vt:lpstr>Tips for the Reading section</vt:lpstr>
      <vt:lpstr>tips for the Listening section</vt:lpstr>
      <vt:lpstr>tips for the Speaking section</vt:lpstr>
      <vt:lpstr>tips for the Writing section</vt:lpstr>
      <vt:lpstr>Test Prep Resources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Tests: Challenges and Opportunities</dc:title>
  <dc:creator>Valued Acer Customer</dc:creator>
  <cp:lastModifiedBy>Rob Danin</cp:lastModifiedBy>
  <cp:revision>81</cp:revision>
  <dcterms:created xsi:type="dcterms:W3CDTF">2014-02-24T03:50:24Z</dcterms:created>
  <dcterms:modified xsi:type="dcterms:W3CDTF">2015-09-20T17:35:05Z</dcterms:modified>
</cp:coreProperties>
</file>