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activeX/activeX1.xml" ContentType="application/vnd.ms-office.activeX+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87" r:id="rId4"/>
    <p:sldId id="301" r:id="rId5"/>
    <p:sldId id="303" r:id="rId6"/>
    <p:sldId id="304" r:id="rId7"/>
    <p:sldId id="305" r:id="rId8"/>
    <p:sldId id="306" r:id="rId9"/>
    <p:sldId id="307" r:id="rId10"/>
    <p:sldId id="308" r:id="rId11"/>
    <p:sldId id="309" r:id="rId12"/>
    <p:sldId id="299" r:id="rId13"/>
    <p:sldId id="283" r:id="rId14"/>
    <p:sldId id="285" r:id="rId15"/>
    <p:sldId id="264" r:id="rId16"/>
    <p:sldId id="259" r:id="rId17"/>
    <p:sldId id="261" r:id="rId18"/>
    <p:sldId id="262" r:id="rId19"/>
    <p:sldId id="267" r:id="rId20"/>
    <p:sldId id="291" r:id="rId21"/>
    <p:sldId id="269" r:id="rId22"/>
    <p:sldId id="295" r:id="rId23"/>
    <p:sldId id="289" r:id="rId24"/>
    <p:sldId id="275" r:id="rId25"/>
    <p:sldId id="276" r:id="rId26"/>
    <p:sldId id="263" r:id="rId27"/>
    <p:sldId id="272" r:id="rId28"/>
    <p:sldId id="274" r:id="rId29"/>
    <p:sldId id="260" r:id="rId30"/>
    <p:sldId id="293" r:id="rId31"/>
    <p:sldId id="278" r:id="rId32"/>
    <p:sldId id="297" r:id="rId33"/>
    <p:sldId id="273" r:id="rId34"/>
    <p:sldId id="265" r:id="rId35"/>
    <p:sldId id="281" r:id="rId36"/>
    <p:sldId id="271" r:id="rId37"/>
    <p:sldId id="28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p:cViewPr varScale="1">
        <p:scale>
          <a:sx n="95" d="100"/>
          <a:sy n="95" d="100"/>
        </p:scale>
        <p:origin x="8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82D499-8A4B-4245-AB82-1DF05F9D2A8A}" type="datetimeFigureOut">
              <a:rPr lang="en-US" smtClean="0"/>
              <a:pPr/>
              <a:t>1/21/2018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1DE16-9040-418D-848A-C1CCE405EBA5}" type="slidenum">
              <a:rPr lang="en-US" smtClean="0"/>
              <a:pPr/>
              <a:t>‹#›</a:t>
            </a:fld>
            <a:endParaRPr lang="en-US" dirty="0"/>
          </a:p>
        </p:txBody>
      </p:sp>
    </p:spTree>
    <p:extLst>
      <p:ext uri="{BB962C8B-B14F-4D97-AF65-F5344CB8AC3E}">
        <p14:creationId xmlns:p14="http://schemas.microsoft.com/office/powerpoint/2010/main" val="322187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1</a:t>
            </a:fld>
            <a:endParaRPr lang="en-US" dirty="0"/>
          </a:p>
        </p:txBody>
      </p:sp>
    </p:spTree>
    <p:extLst>
      <p:ext uri="{BB962C8B-B14F-4D97-AF65-F5344CB8AC3E}">
        <p14:creationId xmlns:p14="http://schemas.microsoft.com/office/powerpoint/2010/main" val="317598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1505F-8F0E-4FF6-B705-7E164F325F08}" type="slidenum">
              <a:rPr lang="en-US"/>
              <a:pPr/>
              <a:t>10</a:t>
            </a:fld>
            <a:endParaRPr lang="en-US" dirty="0"/>
          </a:p>
        </p:txBody>
      </p:sp>
      <p:sp>
        <p:nvSpPr>
          <p:cNvPr id="1024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1000" dirty="0">
                <a:solidFill>
                  <a:srgbClr val="45FFF9"/>
                </a:solidFill>
                <a:latin typeface="Century Gothic" pitchFamily="1" charset="0"/>
              </a:rPr>
              <a:t>Authentic, real-world tasks create a need to know the material being studied. That NEED pulls the learners towards information. </a:t>
            </a:r>
          </a:p>
          <a:p>
            <a:r>
              <a:rPr lang="en-US" sz="1000" dirty="0">
                <a:solidFill>
                  <a:srgbClr val="45FFF9"/>
                </a:solidFill>
                <a:latin typeface="Century Gothic" pitchFamily="1" charset="0"/>
              </a:rPr>
              <a:t>Better than teachers PUSHING learners in a direction.</a:t>
            </a:r>
          </a:p>
          <a:p>
            <a:r>
              <a:rPr lang="en-US" sz="1000" dirty="0">
                <a:solidFill>
                  <a:srgbClr val="45FFF9"/>
                </a:solidFill>
                <a:latin typeface="Century Gothic" pitchFamily="1" charset="0"/>
              </a:rPr>
              <a:t>Learners are more engaged and interested in authentic tasks.  </a:t>
            </a:r>
          </a:p>
          <a:p>
            <a:endParaRPr lang="en-US" sz="1000" dirty="0">
              <a:solidFill>
                <a:srgbClr val="45FFF9"/>
              </a:solidFill>
              <a:latin typeface="Century Gothic" pitchFamily="1" charset="0"/>
            </a:endParaRPr>
          </a:p>
        </p:txBody>
      </p:sp>
    </p:spTree>
    <p:extLst>
      <p:ext uri="{BB962C8B-B14F-4D97-AF65-F5344CB8AC3E}">
        <p14:creationId xmlns:p14="http://schemas.microsoft.com/office/powerpoint/2010/main" val="379271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660FA4-C597-4216-966A-94A62A525B43}" type="slidenum">
              <a:rPr lang="en-US"/>
              <a:pPr/>
              <a:t>11</a:t>
            </a:fld>
            <a:endParaRPr lang="en-US" dirty="0"/>
          </a:p>
        </p:txBody>
      </p:sp>
      <p:sp>
        <p:nvSpPr>
          <p:cNvPr id="1044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1000" dirty="0">
                <a:solidFill>
                  <a:srgbClr val="45FFF9"/>
                </a:solidFill>
                <a:latin typeface="Century Gothic" pitchFamily="1" charset="0"/>
              </a:rPr>
              <a:t>Students learn more deeply when they can apply classroom-gathered knowledge to real-world problems, and when they take part in projects that require sustained engagement and collaboration. </a:t>
            </a:r>
          </a:p>
          <a:p>
            <a:r>
              <a:rPr lang="en-US" sz="1000" dirty="0">
                <a:solidFill>
                  <a:srgbClr val="45FFF9"/>
                </a:solidFill>
                <a:latin typeface="Century Gothic" pitchFamily="1" charset="0"/>
              </a:rPr>
              <a:t>Active-learning practices have a more significant impact on student performance than any other variable, including student background and prior achievement. </a:t>
            </a:r>
          </a:p>
          <a:p>
            <a:r>
              <a:rPr lang="en-US" sz="1000" dirty="0">
                <a:solidFill>
                  <a:srgbClr val="45FFF9"/>
                </a:solidFill>
                <a:latin typeface="Century Gothic" pitchFamily="1" charset="0"/>
              </a:rPr>
              <a:t>Students are most successful when they are taught how to learn as well as what to learn.</a:t>
            </a:r>
          </a:p>
        </p:txBody>
      </p:sp>
    </p:spTree>
    <p:extLst>
      <p:ext uri="{BB962C8B-B14F-4D97-AF65-F5344CB8AC3E}">
        <p14:creationId xmlns:p14="http://schemas.microsoft.com/office/powerpoint/2010/main" val="1626843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EAC946-FCFF-4C31-907E-615015A174FE}" type="slidenum">
              <a:rPr lang="en-US" smtClean="0"/>
              <a:pPr/>
              <a:t>12</a:t>
            </a:fld>
            <a:endParaRPr lang="en-US" dirty="0"/>
          </a:p>
        </p:txBody>
      </p:sp>
    </p:spTree>
    <p:extLst>
      <p:ext uri="{BB962C8B-B14F-4D97-AF65-F5344CB8AC3E}">
        <p14:creationId xmlns:p14="http://schemas.microsoft.com/office/powerpoint/2010/main" val="4237349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BBB9B-8206-45BF-AE05-1BF9C61BE11C}" type="slidenum">
              <a:rPr lang="en-US"/>
              <a:pPr/>
              <a:t>13</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dirty="0"/>
              <a:t>What is problem-based learning?</a:t>
            </a:r>
          </a:p>
          <a:p>
            <a:r>
              <a:rPr lang="en-US" dirty="0"/>
              <a:t>	Though many people use the terms </a:t>
            </a:r>
            <a:r>
              <a:rPr lang="en-US" i="1" dirty="0"/>
              <a:t>project-</a:t>
            </a:r>
            <a:r>
              <a:rPr lang="en-US" dirty="0"/>
              <a:t>based learning and </a:t>
            </a:r>
            <a:r>
              <a:rPr lang="en-US" i="1" dirty="0"/>
              <a:t>problem</a:t>
            </a:r>
            <a:r>
              <a:rPr lang="en-US" dirty="0"/>
              <a:t>-based learning interchangeably, a distinction can be made based on whether the focus is on the product or on the process.  Typically, with project-based learning the focus is on the outcome, the product.  In problem-based learning the focus is on inquiry and the problem-solving process itself rather than on fashioning a product.  The difference lies in the </a:t>
            </a:r>
            <a:r>
              <a:rPr lang="en-US" i="1" dirty="0"/>
              <a:t>goal</a:t>
            </a:r>
            <a:r>
              <a:rPr lang="en-US" dirty="0"/>
              <a:t> of the learning experience.  </a:t>
            </a:r>
          </a:p>
          <a:p>
            <a:r>
              <a:rPr lang="en-US" dirty="0"/>
              <a:t>	We consider problem-based learning a subset of project-based learning, a particular type of project-based learning with the distinguishing feature of initiating learning with a problem, one that is open-ended, ill-structured, intricate, and then focusing on the  complex process of solving it. </a:t>
            </a:r>
          </a:p>
        </p:txBody>
      </p:sp>
    </p:spTree>
    <p:extLst>
      <p:ext uri="{BB962C8B-B14F-4D97-AF65-F5344CB8AC3E}">
        <p14:creationId xmlns:p14="http://schemas.microsoft.com/office/powerpoint/2010/main" val="1284963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122E1B-619A-4DAE-88B6-AC71F858288F}" type="slidenum">
              <a:rPr lang="en-US"/>
              <a:pPr/>
              <a:t>14</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dirty="0"/>
              <a:t>How do we feel about using PBL in teacher education?</a:t>
            </a:r>
          </a:p>
          <a:p>
            <a:r>
              <a:rPr lang="en-US" dirty="0"/>
              <a:t>	It’s different, hard, time-consuming, and wonderful</a:t>
            </a:r>
          </a:p>
          <a:p>
            <a:r>
              <a:rPr lang="en-US" dirty="0"/>
              <a:t>*Note: What </a:t>
            </a:r>
            <a:r>
              <a:rPr lang="en-US" i="1" dirty="0"/>
              <a:t>is</a:t>
            </a:r>
            <a:r>
              <a:rPr lang="en-US" dirty="0"/>
              <a:t> a “good” problem?</a:t>
            </a:r>
          </a:p>
          <a:p>
            <a:r>
              <a:rPr lang="en-US" dirty="0"/>
              <a:t>	One that:</a:t>
            </a:r>
          </a:p>
          <a:p>
            <a:r>
              <a:rPr lang="en-US" dirty="0"/>
              <a:t>  is embedded in significant content of the discipline(s)</a:t>
            </a:r>
          </a:p>
          <a:p>
            <a:r>
              <a:rPr lang="en-US" dirty="0"/>
              <a:t>  is complex and open-ended</a:t>
            </a:r>
          </a:p>
          <a:p>
            <a:r>
              <a:rPr lang="en-US" dirty="0"/>
              <a:t>  involves conceptual reasoning</a:t>
            </a:r>
          </a:p>
          <a:p>
            <a:r>
              <a:rPr lang="en-US" dirty="0"/>
              <a:t>  necessitates critical thinking</a:t>
            </a:r>
          </a:p>
          <a:p>
            <a:r>
              <a:rPr lang="en-US" dirty="0"/>
              <a:t>  encourages collaborative research</a:t>
            </a:r>
          </a:p>
          <a:p>
            <a:r>
              <a:rPr lang="en-US" dirty="0"/>
              <a:t>  provides one or more strong stakeholders</a:t>
            </a:r>
          </a:p>
        </p:txBody>
      </p:sp>
    </p:spTree>
    <p:extLst>
      <p:ext uri="{BB962C8B-B14F-4D97-AF65-F5344CB8AC3E}">
        <p14:creationId xmlns:p14="http://schemas.microsoft.com/office/powerpoint/2010/main" val="3193171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15</a:t>
            </a:fld>
            <a:endParaRPr lang="en-US" dirty="0"/>
          </a:p>
        </p:txBody>
      </p:sp>
    </p:spTree>
    <p:extLst>
      <p:ext uri="{BB962C8B-B14F-4D97-AF65-F5344CB8AC3E}">
        <p14:creationId xmlns:p14="http://schemas.microsoft.com/office/powerpoint/2010/main" val="2910888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16</a:t>
            </a:fld>
            <a:endParaRPr lang="en-US" dirty="0"/>
          </a:p>
        </p:txBody>
      </p:sp>
    </p:spTree>
    <p:extLst>
      <p:ext uri="{BB962C8B-B14F-4D97-AF65-F5344CB8AC3E}">
        <p14:creationId xmlns:p14="http://schemas.microsoft.com/office/powerpoint/2010/main" val="156300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17</a:t>
            </a:fld>
            <a:endParaRPr lang="en-US" dirty="0"/>
          </a:p>
        </p:txBody>
      </p:sp>
    </p:spTree>
    <p:extLst>
      <p:ext uri="{BB962C8B-B14F-4D97-AF65-F5344CB8AC3E}">
        <p14:creationId xmlns:p14="http://schemas.microsoft.com/office/powerpoint/2010/main" val="618177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18</a:t>
            </a:fld>
            <a:endParaRPr lang="en-US" dirty="0"/>
          </a:p>
        </p:txBody>
      </p:sp>
    </p:spTree>
    <p:extLst>
      <p:ext uri="{BB962C8B-B14F-4D97-AF65-F5344CB8AC3E}">
        <p14:creationId xmlns:p14="http://schemas.microsoft.com/office/powerpoint/2010/main" val="2358135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latin typeface="Tahoma" pitchFamily="34" charset="0"/>
                <a:cs typeface="Tahoma" pitchFamily="34" charset="0"/>
              </a:rPr>
              <a:t>From this list, which items did your group discuss?  Is there anything listed here that your group did not notice?  </a:t>
            </a:r>
            <a:r>
              <a:rPr lang="en-US" i="1" dirty="0" smtClean="0">
                <a:latin typeface="Tahoma" pitchFamily="34" charset="0"/>
                <a:cs typeface="Tahoma" pitchFamily="34" charset="0"/>
              </a:rPr>
              <a:t>Have the group share their findings from the Think-Pair-Share on the previous slide.  Make sure each bulleted item is said aloud—either by the presenter—or the group participants.</a:t>
            </a:r>
          </a:p>
          <a:p>
            <a:pPr eaLnBrk="1" hangingPunct="1">
              <a:spcBef>
                <a:spcPct val="0"/>
              </a:spcBef>
            </a:pPr>
            <a:r>
              <a:rPr lang="en-US" b="1" dirty="0" smtClean="0">
                <a:latin typeface="Tahoma" pitchFamily="34" charset="0"/>
                <a:cs typeface="Tahoma" pitchFamily="34" charset="0"/>
              </a:rPr>
              <a:t>Are there additional items we could add?</a:t>
            </a:r>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070EA0-5E61-44D1-9398-5CD475C57198}" type="slidenum">
              <a:rPr lang="en-US" smtClean="0"/>
              <a:pPr fontAlgn="base">
                <a:spcBef>
                  <a:spcPct val="0"/>
                </a:spcBef>
                <a:spcAft>
                  <a:spcPct val="0"/>
                </a:spcAft>
                <a:defRPr/>
              </a:pPr>
              <a:t>19</a:t>
            </a:fld>
            <a:endParaRPr lang="en-US" dirty="0" smtClean="0"/>
          </a:p>
        </p:txBody>
      </p:sp>
    </p:spTree>
    <p:extLst>
      <p:ext uri="{BB962C8B-B14F-4D97-AF65-F5344CB8AC3E}">
        <p14:creationId xmlns:p14="http://schemas.microsoft.com/office/powerpoint/2010/main" val="4122851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2</a:t>
            </a:fld>
            <a:endParaRPr lang="en-US" dirty="0"/>
          </a:p>
        </p:txBody>
      </p:sp>
    </p:spTree>
    <p:extLst>
      <p:ext uri="{BB962C8B-B14F-4D97-AF65-F5344CB8AC3E}">
        <p14:creationId xmlns:p14="http://schemas.microsoft.com/office/powerpoint/2010/main" val="3598301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2DB9CF4A-8E56-41CF-8CD3-121417CA5D53}" type="slidenum">
              <a:rPr lang="en-US" smtClean="0"/>
              <a:pPr>
                <a:defRPr/>
              </a:pPr>
              <a:t>20</a:t>
            </a:fld>
            <a:endParaRPr lang="en-US" dirty="0"/>
          </a:p>
        </p:txBody>
      </p:sp>
    </p:spTree>
    <p:extLst>
      <p:ext uri="{BB962C8B-B14F-4D97-AF65-F5344CB8AC3E}">
        <p14:creationId xmlns:p14="http://schemas.microsoft.com/office/powerpoint/2010/main" val="3022997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latin typeface="Tahoma" pitchFamily="34" charset="0"/>
                <a:cs typeface="Tahoma" pitchFamily="34" charset="0"/>
              </a:rPr>
              <a:t>What about the student’s role in the video segments?  Which items from this list did your group discuss?  Is there anything listed here that your group did not notice?  </a:t>
            </a:r>
            <a:r>
              <a:rPr lang="en-US" dirty="0" smtClean="0">
                <a:latin typeface="Tahoma" pitchFamily="34" charset="0"/>
                <a:cs typeface="Tahoma" pitchFamily="34" charset="0"/>
              </a:rPr>
              <a:t>Have the group share their findings from the Think-Pair-Share.  </a:t>
            </a:r>
            <a:r>
              <a:rPr lang="en-US" i="1" dirty="0" smtClean="0">
                <a:latin typeface="Tahoma" pitchFamily="34" charset="0"/>
                <a:cs typeface="Tahoma" pitchFamily="34" charset="0"/>
              </a:rPr>
              <a:t>Again, make sure each bulleted item is listed is spoken aloud—either by the presenter or the group participants.</a:t>
            </a:r>
            <a:endParaRPr lang="en-US" b="1" i="1" dirty="0" smtClean="0">
              <a:latin typeface="Tahoma" pitchFamily="34" charset="0"/>
              <a:cs typeface="Tahoma" pitchFamily="34" charset="0"/>
            </a:endParaRPr>
          </a:p>
          <a:p>
            <a:pPr eaLnBrk="1" hangingPunct="1">
              <a:spcBef>
                <a:spcPct val="0"/>
              </a:spcBef>
            </a:pPr>
            <a:r>
              <a:rPr lang="en-US" b="1" dirty="0" smtClean="0"/>
              <a:t>Is there anything else we should add?</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320A49C-40C9-4624-8153-5F5D1F04D107}" type="slidenum">
              <a:rPr lang="en-US" smtClean="0"/>
              <a:pPr fontAlgn="base">
                <a:spcBef>
                  <a:spcPct val="0"/>
                </a:spcBef>
                <a:spcAft>
                  <a:spcPct val="0"/>
                </a:spcAft>
                <a:defRPr/>
              </a:pPr>
              <a:t>21</a:t>
            </a:fld>
            <a:endParaRPr lang="en-US" dirty="0" smtClean="0"/>
          </a:p>
        </p:txBody>
      </p:sp>
    </p:spTree>
    <p:extLst>
      <p:ext uri="{BB962C8B-B14F-4D97-AF65-F5344CB8AC3E}">
        <p14:creationId xmlns:p14="http://schemas.microsoft.com/office/powerpoint/2010/main" val="110529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8E0F0373-1F5E-4989-A277-27EBA667433F}" type="slidenum">
              <a:rPr lang="en-US" smtClean="0"/>
              <a:pPr>
                <a:defRPr/>
              </a:pPr>
              <a:t>22</a:t>
            </a:fld>
            <a:endParaRPr lang="en-US" dirty="0"/>
          </a:p>
        </p:txBody>
      </p:sp>
    </p:spTree>
    <p:extLst>
      <p:ext uri="{BB962C8B-B14F-4D97-AF65-F5344CB8AC3E}">
        <p14:creationId xmlns:p14="http://schemas.microsoft.com/office/powerpoint/2010/main" val="2150294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697A8AC0-CE7C-4FD4-8F0F-F2C251604EF6}" type="slidenum">
              <a:rPr lang="en-US" smtClean="0"/>
              <a:pPr>
                <a:defRPr/>
              </a:pPr>
              <a:t>23</a:t>
            </a:fld>
            <a:endParaRPr lang="en-US" dirty="0"/>
          </a:p>
        </p:txBody>
      </p:sp>
    </p:spTree>
    <p:extLst>
      <p:ext uri="{BB962C8B-B14F-4D97-AF65-F5344CB8AC3E}">
        <p14:creationId xmlns:p14="http://schemas.microsoft.com/office/powerpoint/2010/main" val="91250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24</a:t>
            </a:fld>
            <a:endParaRPr lang="en-US" dirty="0"/>
          </a:p>
        </p:txBody>
      </p:sp>
    </p:spTree>
    <p:extLst>
      <p:ext uri="{BB962C8B-B14F-4D97-AF65-F5344CB8AC3E}">
        <p14:creationId xmlns:p14="http://schemas.microsoft.com/office/powerpoint/2010/main" val="1560878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25</a:t>
            </a:fld>
            <a:endParaRPr lang="en-US" dirty="0"/>
          </a:p>
        </p:txBody>
      </p:sp>
    </p:spTree>
    <p:extLst>
      <p:ext uri="{BB962C8B-B14F-4D97-AF65-F5344CB8AC3E}">
        <p14:creationId xmlns:p14="http://schemas.microsoft.com/office/powerpoint/2010/main" val="2366336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26</a:t>
            </a:fld>
            <a:endParaRPr lang="en-US" dirty="0"/>
          </a:p>
        </p:txBody>
      </p:sp>
    </p:spTree>
    <p:extLst>
      <p:ext uri="{BB962C8B-B14F-4D97-AF65-F5344CB8AC3E}">
        <p14:creationId xmlns:p14="http://schemas.microsoft.com/office/powerpoint/2010/main" val="2448260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27</a:t>
            </a:fld>
            <a:endParaRPr lang="en-US" dirty="0"/>
          </a:p>
        </p:txBody>
      </p:sp>
    </p:spTree>
    <p:extLst>
      <p:ext uri="{BB962C8B-B14F-4D97-AF65-F5344CB8AC3E}">
        <p14:creationId xmlns:p14="http://schemas.microsoft.com/office/powerpoint/2010/main" val="1540486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28</a:t>
            </a:fld>
            <a:endParaRPr lang="en-US" dirty="0"/>
          </a:p>
        </p:txBody>
      </p:sp>
    </p:spTree>
    <p:extLst>
      <p:ext uri="{BB962C8B-B14F-4D97-AF65-F5344CB8AC3E}">
        <p14:creationId xmlns:p14="http://schemas.microsoft.com/office/powerpoint/2010/main" val="2465833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29</a:t>
            </a:fld>
            <a:endParaRPr lang="en-US" dirty="0"/>
          </a:p>
        </p:txBody>
      </p:sp>
    </p:spTree>
    <p:extLst>
      <p:ext uri="{BB962C8B-B14F-4D97-AF65-F5344CB8AC3E}">
        <p14:creationId xmlns:p14="http://schemas.microsoft.com/office/powerpoint/2010/main" val="2292825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3CB1502-4E84-4FFA-B906-8983D1A399C7}" type="slidenum">
              <a:rPr lang="en-US" smtClean="0"/>
              <a:pPr>
                <a:defRPr/>
              </a:pPr>
              <a:t>3</a:t>
            </a:fld>
            <a:endParaRPr lang="en-US" dirty="0" smtClean="0"/>
          </a:p>
        </p:txBody>
      </p:sp>
    </p:spTree>
    <p:extLst>
      <p:ext uri="{BB962C8B-B14F-4D97-AF65-F5344CB8AC3E}">
        <p14:creationId xmlns:p14="http://schemas.microsoft.com/office/powerpoint/2010/main" val="4249687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D477F502-C540-49AD-B3DA-37CD771BDE91}" type="slidenum">
              <a:rPr lang="en-US" smtClean="0"/>
              <a:pPr>
                <a:defRPr/>
              </a:pPr>
              <a:t>30</a:t>
            </a:fld>
            <a:endParaRPr lang="en-US" dirty="0"/>
          </a:p>
        </p:txBody>
      </p:sp>
    </p:spTree>
    <p:extLst>
      <p:ext uri="{BB962C8B-B14F-4D97-AF65-F5344CB8AC3E}">
        <p14:creationId xmlns:p14="http://schemas.microsoft.com/office/powerpoint/2010/main" val="2880284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4400" y="3886200"/>
            <a:ext cx="5029200" cy="1974850"/>
          </a:xfrm>
        </p:spPr>
        <p:txBody>
          <a:bodyPr/>
          <a:lstStyle/>
          <a:p>
            <a:r>
              <a:rPr lang="en-US" dirty="0"/>
              <a:t>In the busy schedule of the school day, there is often little time for reflection. Yet, reflection is a very important part of the learning process.</a:t>
            </a:r>
          </a:p>
          <a:p>
            <a:endParaRPr lang="en-US" sz="600" dirty="0"/>
          </a:p>
          <a:p>
            <a:r>
              <a:rPr lang="en-US" dirty="0"/>
              <a:t>How do we expect our students to be able to synthesize their new knowledge if they are not given time to reflect upon what they have discovered?</a:t>
            </a:r>
          </a:p>
          <a:p>
            <a:endParaRPr lang="en-US" sz="600" dirty="0"/>
          </a:p>
          <a:p>
            <a:r>
              <a:rPr lang="en-US" dirty="0"/>
              <a:t>Too often, we teachers do not allow ourselves the time to reflect, as well.</a:t>
            </a:r>
          </a:p>
          <a:p>
            <a:endParaRPr lang="en-US" sz="600" dirty="0"/>
          </a:p>
          <a:p>
            <a:r>
              <a:rPr lang="en-US" dirty="0"/>
              <a:t>Set a time that is designated for reflection upon the daily activities. Allow for individual reflection, such as journaling, as well as group reflection and discussion.</a:t>
            </a:r>
          </a:p>
        </p:txBody>
      </p:sp>
    </p:spTree>
    <p:extLst>
      <p:ext uri="{BB962C8B-B14F-4D97-AF65-F5344CB8AC3E}">
        <p14:creationId xmlns:p14="http://schemas.microsoft.com/office/powerpoint/2010/main" val="528640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D1C90E3B-62C1-4453-884A-C781CBE524FB}" type="slidenum">
              <a:rPr lang="en-US" smtClean="0"/>
              <a:pPr>
                <a:defRPr/>
              </a:pPr>
              <a:t>32</a:t>
            </a:fld>
            <a:endParaRPr lang="en-US" dirty="0"/>
          </a:p>
        </p:txBody>
      </p:sp>
    </p:spTree>
    <p:extLst>
      <p:ext uri="{BB962C8B-B14F-4D97-AF65-F5344CB8AC3E}">
        <p14:creationId xmlns:p14="http://schemas.microsoft.com/office/powerpoint/2010/main" val="27827454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33</a:t>
            </a:fld>
            <a:endParaRPr lang="en-US" dirty="0"/>
          </a:p>
        </p:txBody>
      </p:sp>
    </p:spTree>
    <p:extLst>
      <p:ext uri="{BB962C8B-B14F-4D97-AF65-F5344CB8AC3E}">
        <p14:creationId xmlns:p14="http://schemas.microsoft.com/office/powerpoint/2010/main" val="3171436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34</a:t>
            </a:fld>
            <a:endParaRPr lang="en-US" dirty="0"/>
          </a:p>
        </p:txBody>
      </p:sp>
    </p:spTree>
    <p:extLst>
      <p:ext uri="{BB962C8B-B14F-4D97-AF65-F5344CB8AC3E}">
        <p14:creationId xmlns:p14="http://schemas.microsoft.com/office/powerpoint/2010/main" val="3829491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1DE16-9040-418D-848A-C1CCE405EBA5}" type="slidenum">
              <a:rPr lang="en-US" smtClean="0"/>
              <a:pPr/>
              <a:t>35</a:t>
            </a:fld>
            <a:endParaRPr lang="en-US" dirty="0"/>
          </a:p>
        </p:txBody>
      </p:sp>
    </p:spTree>
    <p:extLst>
      <p:ext uri="{BB962C8B-B14F-4D97-AF65-F5344CB8AC3E}">
        <p14:creationId xmlns:p14="http://schemas.microsoft.com/office/powerpoint/2010/main" val="1226036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1" dirty="0" smtClean="0">
              <a:latin typeface="Tahoma" pitchFamily="34" charset="0"/>
              <a:cs typeface="Tahoma" pitchFamily="34" charset="0"/>
            </a:endParaRPr>
          </a:p>
          <a:p>
            <a:r>
              <a:rPr lang="en-US" b="1" dirty="0" smtClean="0">
                <a:latin typeface="Tahoma" pitchFamily="34" charset="0"/>
                <a:cs typeface="Tahoma" pitchFamily="34" charset="0"/>
              </a:rPr>
              <a:t>Here are some links to online resources that may be beneficial as you begin to plan projects for your students.</a:t>
            </a:r>
          </a:p>
        </p:txBody>
      </p:sp>
      <p:sp>
        <p:nvSpPr>
          <p:cNvPr id="4" name="Slide Number Placeholder 3"/>
          <p:cNvSpPr>
            <a:spLocks noGrp="1"/>
          </p:cNvSpPr>
          <p:nvPr>
            <p:ph type="sldNum" sz="quarter" idx="5"/>
          </p:nvPr>
        </p:nvSpPr>
        <p:spPr/>
        <p:txBody>
          <a:bodyPr/>
          <a:lstStyle/>
          <a:p>
            <a:pPr>
              <a:defRPr/>
            </a:pPr>
            <a:fld id="{DF241A24-4A6A-48E8-B0BF-9A0BD8C9E611}" type="slidenum">
              <a:rPr lang="en-US" smtClean="0"/>
              <a:pPr>
                <a:defRPr/>
              </a:pPr>
              <a:t>36</a:t>
            </a:fld>
            <a:endParaRPr lang="en-US" dirty="0"/>
          </a:p>
        </p:txBody>
      </p:sp>
    </p:spTree>
    <p:extLst>
      <p:ext uri="{BB962C8B-B14F-4D97-AF65-F5344CB8AC3E}">
        <p14:creationId xmlns:p14="http://schemas.microsoft.com/office/powerpoint/2010/main" val="41335306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914400" y="3886200"/>
            <a:ext cx="5029200" cy="533400"/>
          </a:xfrm>
        </p:spPr>
        <p:txBody>
          <a:bodyPr/>
          <a:lstStyle/>
          <a:p>
            <a:r>
              <a:rPr lang="en-US" dirty="0"/>
              <a:t>Now that you’ve been introduced to Project-Based Learning, do these activities to build on your understanding.</a:t>
            </a:r>
          </a:p>
        </p:txBody>
      </p:sp>
    </p:spTree>
    <p:extLst>
      <p:ext uri="{BB962C8B-B14F-4D97-AF65-F5344CB8AC3E}">
        <p14:creationId xmlns:p14="http://schemas.microsoft.com/office/powerpoint/2010/main" val="1968791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BE24E-643A-4211-9C21-45010ABBC137}" type="slidenum">
              <a:rPr lang="en-US"/>
              <a:pPr/>
              <a:t>4</a:t>
            </a:fld>
            <a:endParaRPr lang="en-US" dirty="0"/>
          </a:p>
        </p:txBody>
      </p:sp>
      <p:sp>
        <p:nvSpPr>
          <p:cNvPr id="31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3273609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56FF5-53D3-4D89-89CA-27E64390C0DE}" type="slidenum">
              <a:rPr lang="en-US"/>
              <a:pPr/>
              <a:t>5</a:t>
            </a:fld>
            <a:endParaRPr lang="en-US" dirty="0"/>
          </a:p>
        </p:txBody>
      </p:sp>
      <p:sp>
        <p:nvSpPr>
          <p:cNvPr id="921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sz="1000" dirty="0">
              <a:solidFill>
                <a:srgbClr val="45FFF9"/>
              </a:solidFill>
              <a:latin typeface="Century Gothic" pitchFamily="1" charset="0"/>
            </a:endParaRPr>
          </a:p>
        </p:txBody>
      </p:sp>
    </p:spTree>
    <p:extLst>
      <p:ext uri="{BB962C8B-B14F-4D97-AF65-F5344CB8AC3E}">
        <p14:creationId xmlns:p14="http://schemas.microsoft.com/office/powerpoint/2010/main" val="1854094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DA12D4-3FBF-4490-B27E-58C2F4113AEF}" type="slidenum">
              <a:rPr lang="en-US"/>
              <a:pPr/>
              <a:t>6</a:t>
            </a:fld>
            <a:endParaRPr lang="en-US" dirty="0"/>
          </a:p>
        </p:txBody>
      </p:sp>
      <p:sp>
        <p:nvSpPr>
          <p:cNvPr id="942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1000" dirty="0">
                <a:solidFill>
                  <a:srgbClr val="45FFF9"/>
                </a:solidFill>
                <a:latin typeface="Century Gothic" pitchFamily="1" charset="0"/>
              </a:rPr>
              <a:t>Difference between knowledge and skills. </a:t>
            </a:r>
          </a:p>
          <a:p>
            <a:r>
              <a:rPr lang="en-US" sz="1000" dirty="0">
                <a:solidFill>
                  <a:srgbClr val="45FFF9"/>
                </a:solidFill>
                <a:latin typeface="Century Gothic" pitchFamily="1" charset="0"/>
              </a:rPr>
              <a:t>Knowledge: What is a doorknob?</a:t>
            </a:r>
          </a:p>
          <a:p>
            <a:r>
              <a:rPr lang="en-US" sz="1000" dirty="0">
                <a:solidFill>
                  <a:srgbClr val="45FFF9"/>
                </a:solidFill>
                <a:latin typeface="Century Gothic" pitchFamily="1" charset="0"/>
              </a:rPr>
              <a:t>Skill: Opening a door.</a:t>
            </a:r>
          </a:p>
        </p:txBody>
      </p:sp>
    </p:spTree>
    <p:extLst>
      <p:ext uri="{BB962C8B-B14F-4D97-AF65-F5344CB8AC3E}">
        <p14:creationId xmlns:p14="http://schemas.microsoft.com/office/powerpoint/2010/main" val="222084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B40D0-818E-4DD0-BAB2-B06DCE324A28}" type="slidenum">
              <a:rPr lang="en-US"/>
              <a:pPr/>
              <a:t>7</a:t>
            </a:fld>
            <a:endParaRPr lang="en-US" dirty="0"/>
          </a:p>
        </p:txBody>
      </p:sp>
      <p:sp>
        <p:nvSpPr>
          <p:cNvPr id="962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1000" dirty="0">
                <a:solidFill>
                  <a:srgbClr val="45FFF9"/>
                </a:solidFill>
                <a:latin typeface="Century Gothic" pitchFamily="1" charset="0"/>
              </a:rPr>
              <a:t>Inquiry-based learning honors learners’ drive to create meaning from their world. It assumes that people want to learn and naturally have questions about their world.</a:t>
            </a:r>
          </a:p>
        </p:txBody>
      </p:sp>
    </p:spTree>
    <p:extLst>
      <p:ext uri="{BB962C8B-B14F-4D97-AF65-F5344CB8AC3E}">
        <p14:creationId xmlns:p14="http://schemas.microsoft.com/office/powerpoint/2010/main" val="23881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5E14E-BAC0-4129-B30A-3CEAEB37DDBC}" type="slidenum">
              <a:rPr lang="en-US"/>
              <a:pPr/>
              <a:t>8</a:t>
            </a:fld>
            <a:endParaRPr lang="en-US" dirty="0"/>
          </a:p>
        </p:txBody>
      </p:sp>
      <p:sp>
        <p:nvSpPr>
          <p:cNvPr id="983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dirty="0"/>
              <a:t>PBL is designed to acknowledge the importance of standards and</a:t>
            </a:r>
            <a:r>
              <a:rPr lang="en-US" dirty="0">
                <a:latin typeface="Helvetica" pitchFamily="1" charset="0"/>
              </a:rPr>
              <a:t> </a:t>
            </a:r>
            <a:r>
              <a:rPr lang="en-US" dirty="0"/>
              <a:t>evaluation of student learning. Essential questions or Curriculum Framing Questions keep the focus of the project on the learning objectives and assessment standards.</a:t>
            </a:r>
          </a:p>
          <a:p>
            <a:endParaRPr lang="en-US" dirty="0"/>
          </a:p>
          <a:p>
            <a:r>
              <a:rPr lang="en-US" b="1" dirty="0">
                <a:latin typeface="Helvetica" pitchFamily="1" charset="0"/>
              </a:rPr>
              <a:t>Avoid</a:t>
            </a:r>
            <a:r>
              <a:rPr lang="en-US" dirty="0">
                <a:latin typeface="Helvetica" pitchFamily="1" charset="0"/>
              </a:rPr>
              <a:t> dull questions such as </a:t>
            </a:r>
            <a:r>
              <a:rPr lang="en-US" dirty="0">
                <a:latin typeface="Arial"/>
              </a:rPr>
              <a:t>“</a:t>
            </a:r>
            <a:r>
              <a:rPr lang="en-US" dirty="0">
                <a:latin typeface="Helvetica" pitchFamily="1" charset="0"/>
              </a:rPr>
              <a:t>What is the water cycle?</a:t>
            </a:r>
            <a:r>
              <a:rPr lang="en-US" dirty="0">
                <a:latin typeface="Arial"/>
              </a:rPr>
              <a:t>”</a:t>
            </a:r>
            <a:endParaRPr lang="en-US" dirty="0">
              <a:latin typeface="Helvetica" pitchFamily="1" charset="0"/>
            </a:endParaRPr>
          </a:p>
          <a:p>
            <a:r>
              <a:rPr lang="en-US" dirty="0"/>
              <a:t>The project should highlight provocative issues or questions that lead students</a:t>
            </a:r>
            <a:r>
              <a:rPr lang="en-US" dirty="0">
                <a:latin typeface="Helvetica" pitchFamily="1" charset="0"/>
              </a:rPr>
              <a:t> </a:t>
            </a:r>
            <a:r>
              <a:rPr lang="en-US" dirty="0"/>
              <a:t>to</a:t>
            </a:r>
            <a:r>
              <a:rPr lang="en-US" dirty="0">
                <a:latin typeface="Helvetica" pitchFamily="1" charset="0"/>
              </a:rPr>
              <a:t> </a:t>
            </a:r>
            <a:r>
              <a:rPr lang="en-US" dirty="0"/>
              <a:t>in-depth exploration of authentic and important topics.</a:t>
            </a:r>
          </a:p>
        </p:txBody>
      </p:sp>
    </p:spTree>
    <p:extLst>
      <p:ext uri="{BB962C8B-B14F-4D97-AF65-F5344CB8AC3E}">
        <p14:creationId xmlns:p14="http://schemas.microsoft.com/office/powerpoint/2010/main" val="2762733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A5DDC-3221-4E58-B476-0BD4892E1B76}" type="slidenum">
              <a:rPr lang="en-US"/>
              <a:pPr/>
              <a:t>9</a:t>
            </a:fld>
            <a:endParaRPr lang="en-US" dirty="0"/>
          </a:p>
        </p:txBody>
      </p:sp>
      <p:sp>
        <p:nvSpPr>
          <p:cNvPr id="1003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0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1000" dirty="0">
                <a:solidFill>
                  <a:srgbClr val="45FFF9"/>
                </a:solidFill>
                <a:latin typeface="Century Gothic" pitchFamily="1" charset="0"/>
              </a:rPr>
              <a:t>Project based learning specifies</a:t>
            </a:r>
            <a:r>
              <a:rPr lang="en-US" dirty="0">
                <a:latin typeface="Helvetica" pitchFamily="1" charset="0"/>
              </a:rPr>
              <a:t> </a:t>
            </a:r>
            <a:r>
              <a:rPr lang="en-US" dirty="0"/>
              <a:t>products</a:t>
            </a:r>
            <a:r>
              <a:rPr lang="en-US" dirty="0">
                <a:latin typeface="Helvetica" pitchFamily="1" charset="0"/>
              </a:rPr>
              <a:t> </a:t>
            </a:r>
            <a:r>
              <a:rPr lang="en-US" dirty="0"/>
              <a:t>that solve problems, explain dilemmas, or</a:t>
            </a:r>
            <a:r>
              <a:rPr lang="en-US" dirty="0">
                <a:latin typeface="Helvetica" pitchFamily="1" charset="0"/>
              </a:rPr>
              <a:t> </a:t>
            </a:r>
            <a:r>
              <a:rPr lang="en-US" dirty="0"/>
              <a:t>present information generated through investigation, research,</a:t>
            </a:r>
            <a:r>
              <a:rPr lang="en-US" dirty="0">
                <a:latin typeface="Helvetica" pitchFamily="1" charset="0"/>
              </a:rPr>
              <a:t> </a:t>
            </a:r>
            <a:r>
              <a:rPr lang="en-US" dirty="0"/>
              <a:t>or reasoning.</a:t>
            </a:r>
            <a:r>
              <a:rPr lang="en-US" dirty="0">
                <a:latin typeface="Helvetica" pitchFamily="1" charset="0"/>
              </a:rPr>
              <a:t> </a:t>
            </a:r>
          </a:p>
        </p:txBody>
      </p:sp>
    </p:spTree>
    <p:extLst>
      <p:ext uri="{BB962C8B-B14F-4D97-AF65-F5344CB8AC3E}">
        <p14:creationId xmlns:p14="http://schemas.microsoft.com/office/powerpoint/2010/main" val="1136291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3" y="1941513"/>
            <a:ext cx="40274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508500" y="1941513"/>
            <a:ext cx="4029075" cy="4114800"/>
          </a:xfrm>
        </p:spPr>
        <p:txBody>
          <a:bodyPr/>
          <a:lstStyle/>
          <a:p>
            <a:endParaRPr lang="en-US" dirty="0"/>
          </a:p>
        </p:txBody>
      </p:sp>
      <p:sp>
        <p:nvSpPr>
          <p:cNvPr id="5" name="Date Placeholder 4"/>
          <p:cNvSpPr>
            <a:spLocks noGrp="1"/>
          </p:cNvSpPr>
          <p:nvPr>
            <p:ph type="dt" sz="half" idx="10"/>
          </p:nvPr>
        </p:nvSpPr>
        <p:spPr>
          <a:xfrm>
            <a:off x="3433763" y="6343650"/>
            <a:ext cx="1905000" cy="457200"/>
          </a:xfrm>
        </p:spPr>
        <p:txBody>
          <a:bodyPr/>
          <a:lstStyle>
            <a:lvl1pPr>
              <a:defRPr/>
            </a:lvl1pPr>
          </a:lstStyle>
          <a:p>
            <a:endParaRPr lang="en-US" dirty="0"/>
          </a:p>
        </p:txBody>
      </p:sp>
      <p:sp>
        <p:nvSpPr>
          <p:cNvPr id="6" name="Slide Number Placeholder 5"/>
          <p:cNvSpPr>
            <a:spLocks noGrp="1"/>
          </p:cNvSpPr>
          <p:nvPr>
            <p:ph type="sldNum" sz="quarter" idx="11"/>
          </p:nvPr>
        </p:nvSpPr>
        <p:spPr>
          <a:xfrm>
            <a:off x="146050" y="6361113"/>
            <a:ext cx="1905000" cy="457200"/>
          </a:xfrm>
        </p:spPr>
        <p:txBody>
          <a:bodyPr/>
          <a:lstStyle>
            <a:lvl1pPr>
              <a:defRPr/>
            </a:lvl1pPr>
          </a:lstStyle>
          <a:p>
            <a:fld id="{AC91EB74-114F-4375-A512-EED1A1D08AF3}" type="slidenum">
              <a:rPr lang="en-US"/>
              <a:pPr/>
              <a:t>‹#›</a:t>
            </a:fld>
            <a:r>
              <a:rPr lang="en-US" dirty="0"/>
              <a:t>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5595C-C702-4D05-9C8E-58E8282B0A08}"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70182E-02B7-4527-A5A2-12B83A39DA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5595C-C702-4D05-9C8E-58E8282B0A08}" type="datetimeFigureOut">
              <a:rPr lang="en-US" smtClean="0"/>
              <a:pPr/>
              <a:t>1/21/2018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0182E-02B7-4527-A5A2-12B83A39DA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obdani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hyperlink" Target="http://www.youtube.com/watch?feature=player_embedded&amp;v=LMCZvGesRz8" TargetMode="Externa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www.edutopia.org/project-learning" TargetMode="External"/><Relationship Id="rId3" Type="http://schemas.openxmlformats.org/officeDocument/2006/relationships/hyperlink" Target="http://www.bie.org/" TargetMode="External"/><Relationship Id="rId7" Type="http://schemas.openxmlformats.org/officeDocument/2006/relationships/hyperlink" Target="http://21centuryedtech.wordpress.com/2010/01/16/free-project-based-learning-resources-that-will-place-students-at-the-center-of-learnin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www.edutopia.org/article/planning-pbl-implementation" TargetMode="External"/><Relationship Id="rId5" Type="http://schemas.openxmlformats.org/officeDocument/2006/relationships/hyperlink" Target="http://www.lullah.com/pblwebquest/" TargetMode="External"/><Relationship Id="rId4" Type="http://schemas.openxmlformats.org/officeDocument/2006/relationships/hyperlink" Target="http://pbl-online.org/" TargetMode="External"/></Relationships>
</file>

<file path=ppt/slides/_rels/slide3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9.jpeg"/><Relationship Id="rId11" Type="http://schemas.openxmlformats.org/officeDocument/2006/relationships/hyperlink" Target="http://www.robdanin.com/" TargetMode="External"/><Relationship Id="rId5" Type="http://schemas.openxmlformats.org/officeDocument/2006/relationships/image" Target="../media/image28.jpeg"/><Relationship Id="rId10" Type="http://schemas.openxmlformats.org/officeDocument/2006/relationships/image" Target="../media/image33.jpeg"/><Relationship Id="rId4" Type="http://schemas.openxmlformats.org/officeDocument/2006/relationships/image" Target="../media/image27.jpeg"/><Relationship Id="rId9" Type="http://schemas.openxmlformats.org/officeDocument/2006/relationships/image" Target="../media/image3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8400" y="5029200"/>
            <a:ext cx="6400800" cy="1371600"/>
          </a:xfrm>
        </p:spPr>
        <p:txBody>
          <a:bodyPr>
            <a:noAutofit/>
          </a:bodyPr>
          <a:lstStyle/>
          <a:p>
            <a:r>
              <a:rPr lang="en-US" sz="2800" dirty="0" smtClean="0">
                <a:solidFill>
                  <a:schemeClr val="tx1"/>
                </a:solidFill>
              </a:rPr>
              <a:t>Dr. Rob Danin</a:t>
            </a:r>
          </a:p>
          <a:p>
            <a:r>
              <a:rPr lang="en-US" sz="2800" dirty="0" smtClean="0">
                <a:solidFill>
                  <a:schemeClr val="tx1"/>
                </a:solidFill>
              </a:rPr>
              <a:t>English Language Specialist</a:t>
            </a:r>
          </a:p>
          <a:p>
            <a:r>
              <a:rPr lang="en-US" sz="2800" dirty="0" smtClean="0">
                <a:solidFill>
                  <a:schemeClr val="tx1"/>
                </a:solidFill>
                <a:hlinkClick r:id="rId3"/>
              </a:rPr>
              <a:t>www.robdanin.com</a:t>
            </a:r>
            <a:r>
              <a:rPr lang="en-US" sz="2800" dirty="0" smtClean="0">
                <a:solidFill>
                  <a:schemeClr val="tx1"/>
                </a:solidFill>
              </a:rPr>
              <a:t> </a:t>
            </a:r>
            <a:endParaRPr lang="en-US" sz="2800" dirty="0">
              <a:solidFill>
                <a:schemeClr val="tx1"/>
              </a:solidFill>
            </a:endParaRPr>
          </a:p>
        </p:txBody>
      </p:sp>
      <p:sp>
        <p:nvSpPr>
          <p:cNvPr id="5" name="Rectangle 4"/>
          <p:cNvSpPr/>
          <p:nvPr/>
        </p:nvSpPr>
        <p:spPr>
          <a:xfrm>
            <a:off x="0" y="609600"/>
            <a:ext cx="9144000" cy="175432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rPr>
              <a:t>Project-Based Learning: </a:t>
            </a:r>
            <a:r>
              <a:rPr lang="en-US" sz="5400" b="1" i="1" dirty="0" smtClean="0">
                <a:ln/>
              </a:rPr>
              <a:t>PBL for EFL</a:t>
            </a:r>
            <a:endParaRPr lang="en-US" sz="5400" b="1" i="1" dirty="0">
              <a:ln/>
            </a:endParaRPr>
          </a:p>
        </p:txBody>
      </p:sp>
      <p:pic>
        <p:nvPicPr>
          <p:cNvPr id="1026" name="Picture 2" descr="C:\Documents and Settings\Rob\Local Settings\Temporary Internet Files\Content.IE5\E4TLM6BI\MC900199398[1].wmf"/>
          <p:cNvPicPr>
            <a:picLocks noChangeAspect="1" noChangeArrowheads="1"/>
          </p:cNvPicPr>
          <p:nvPr/>
        </p:nvPicPr>
        <p:blipFill>
          <a:blip r:embed="rId4" cstate="print"/>
          <a:srcRect/>
          <a:stretch>
            <a:fillRect/>
          </a:stretch>
        </p:blipFill>
        <p:spPr bwMode="auto">
          <a:xfrm>
            <a:off x="2667000" y="2438400"/>
            <a:ext cx="4191000" cy="235239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0" y="1752600"/>
            <a:ext cx="9144000" cy="3962400"/>
          </a:xfrm>
        </p:spPr>
        <p:txBody>
          <a:bodyPr>
            <a:normAutofit/>
          </a:bodyPr>
          <a:lstStyle/>
          <a:p>
            <a:pPr>
              <a:buFontTx/>
              <a:buNone/>
            </a:pPr>
            <a:r>
              <a:rPr lang="en-US" dirty="0">
                <a:solidFill>
                  <a:srgbClr val="45FFF9"/>
                </a:solidFill>
                <a:latin typeface="Century Gothic" pitchFamily="1" charset="0"/>
              </a:rPr>
              <a:t>	</a:t>
            </a:r>
            <a:r>
              <a:rPr lang="en-US" sz="3600" dirty="0" smtClean="0"/>
              <a:t>and </a:t>
            </a:r>
            <a:r>
              <a:rPr lang="en-US" sz="3600" dirty="0"/>
              <a:t>authentic tasks.</a:t>
            </a:r>
            <a:endParaRPr lang="en-US" sz="2800" dirty="0"/>
          </a:p>
        </p:txBody>
      </p:sp>
      <p:sp>
        <p:nvSpPr>
          <p:cNvPr id="101380" name="Rectangle 4"/>
          <p:cNvSpPr>
            <a:spLocks noChangeArrowheads="1"/>
          </p:cNvSpPr>
          <p:nvPr/>
        </p:nvSpPr>
        <p:spPr bwMode="auto">
          <a:xfrm>
            <a:off x="0" y="228600"/>
            <a:ext cx="9144000" cy="1219200"/>
          </a:xfrm>
          <a:prstGeom prst="rect">
            <a:avLst/>
          </a:prstGeom>
          <a:noFill/>
          <a:ln w="9525">
            <a:noFill/>
            <a:miter lim="800000"/>
            <a:headEnd/>
            <a:tailEnd/>
          </a:ln>
        </p:spPr>
        <p:txBody>
          <a:bodyPr anchor="ctr"/>
          <a:lstStyle/>
          <a:p>
            <a:pPr algn="ctr"/>
            <a:r>
              <a:rPr lang="en-US" sz="4400" dirty="0" smtClean="0">
                <a:latin typeface="Century Gothic" pitchFamily="1" charset="0"/>
              </a:rPr>
              <a:t>Therefore, Project Based Learning is</a:t>
            </a:r>
            <a:endParaRPr lang="en-US"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xfrm>
            <a:off x="0" y="1752600"/>
            <a:ext cx="9144000" cy="5105400"/>
          </a:xfrm>
        </p:spPr>
        <p:txBody>
          <a:bodyPr>
            <a:normAutofit/>
          </a:bodyPr>
          <a:lstStyle/>
          <a:p>
            <a:pPr>
              <a:buFontTx/>
              <a:buNone/>
            </a:pPr>
            <a:r>
              <a:rPr lang="en-US" b="1" dirty="0">
                <a:solidFill>
                  <a:srgbClr val="45FFF9"/>
                </a:solidFill>
                <a:latin typeface="Century Gothic" pitchFamily="1" charset="0"/>
              </a:rPr>
              <a:t>	</a:t>
            </a:r>
            <a:r>
              <a:rPr lang="en-US" sz="3600" b="1" dirty="0">
                <a:latin typeface="Century Gothic" pitchFamily="1" charset="0"/>
              </a:rPr>
              <a:t>A</a:t>
            </a:r>
            <a:r>
              <a:rPr lang="en-US" sz="3600" b="1" dirty="0"/>
              <a:t> systematic teaching method that engages</a:t>
            </a:r>
            <a:r>
              <a:rPr lang="en-US" sz="3600" b="1" dirty="0">
                <a:latin typeface="Helvetica" pitchFamily="1" charset="0"/>
              </a:rPr>
              <a:t> </a:t>
            </a:r>
            <a:r>
              <a:rPr lang="en-US" sz="3600" b="1" dirty="0"/>
              <a:t>learners in acquiring knowledge and skills through an extended inquiry process structured around complex, relevant questions, carefully designed products, and authentic tasks.</a:t>
            </a:r>
            <a:endParaRPr lang="en-US" sz="2800" b="1" dirty="0"/>
          </a:p>
        </p:txBody>
      </p:sp>
      <p:sp>
        <p:nvSpPr>
          <p:cNvPr id="103427" name="Rectangle 3"/>
          <p:cNvSpPr>
            <a:spLocks noChangeArrowheads="1"/>
          </p:cNvSpPr>
          <p:nvPr/>
        </p:nvSpPr>
        <p:spPr bwMode="auto">
          <a:xfrm>
            <a:off x="0" y="6583363"/>
            <a:ext cx="7082388" cy="276999"/>
          </a:xfrm>
          <a:prstGeom prst="rect">
            <a:avLst/>
          </a:prstGeom>
          <a:noFill/>
          <a:ln w="9525">
            <a:noFill/>
            <a:miter lim="800000"/>
            <a:headEnd/>
            <a:tailEnd/>
          </a:ln>
        </p:spPr>
        <p:txBody>
          <a:bodyPr wrap="none">
            <a:spAutoFit/>
          </a:bodyPr>
          <a:lstStyle/>
          <a:p>
            <a:r>
              <a:rPr lang="en-US" sz="1200" b="1" dirty="0"/>
              <a:t>From </a:t>
            </a:r>
            <a:r>
              <a:rPr lang="en-US" sz="1200" b="1" i="1" dirty="0"/>
              <a:t>Introduction to Project Based Learning Handbook</a:t>
            </a:r>
            <a:r>
              <a:rPr lang="en-US" sz="1200" b="1" dirty="0"/>
              <a:t>, Buck Institute for Education.</a:t>
            </a:r>
            <a:endParaRPr lang="en-US" b="1" dirty="0"/>
          </a:p>
        </p:txBody>
      </p:sp>
      <p:sp>
        <p:nvSpPr>
          <p:cNvPr id="103428" name="Rectangle 4"/>
          <p:cNvSpPr>
            <a:spLocks noChangeArrowheads="1"/>
          </p:cNvSpPr>
          <p:nvPr/>
        </p:nvSpPr>
        <p:spPr bwMode="auto">
          <a:xfrm>
            <a:off x="0" y="228600"/>
            <a:ext cx="9144000" cy="1219200"/>
          </a:xfrm>
          <a:prstGeom prst="rect">
            <a:avLst/>
          </a:prstGeom>
          <a:noFill/>
          <a:ln w="9525">
            <a:noFill/>
            <a:miter lim="800000"/>
            <a:headEnd/>
            <a:tailEnd/>
          </a:ln>
        </p:spPr>
        <p:txBody>
          <a:bodyPr anchor="ctr"/>
          <a:lstStyle/>
          <a:p>
            <a:pPr algn="ctr"/>
            <a:r>
              <a:rPr lang="en-US" sz="4400" dirty="0" smtClean="0">
                <a:latin typeface="Century Gothic" pitchFamily="1" charset="0"/>
              </a:rPr>
              <a:t>Therefore, Project Based Learning is</a:t>
            </a:r>
            <a:endParaRPr lang="en-US"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0" y="228600"/>
            <a:ext cx="9144000" cy="762000"/>
          </a:xfrm>
        </p:spPr>
        <p:txBody>
          <a:bodyPr/>
          <a:lstStyle/>
          <a:p>
            <a:r>
              <a:rPr lang="en-US" dirty="0"/>
              <a:t>PBL is NOT New</a:t>
            </a:r>
          </a:p>
        </p:txBody>
      </p:sp>
      <p:pic>
        <p:nvPicPr>
          <p:cNvPr id="163846" name="Picture 6"/>
          <p:cNvPicPr>
            <a:picLocks noChangeAspect="1" noChangeArrowheads="1"/>
          </p:cNvPicPr>
          <p:nvPr/>
        </p:nvPicPr>
        <p:blipFill>
          <a:blip r:embed="rId3" cstate="print"/>
          <a:srcRect/>
          <a:stretch>
            <a:fillRect/>
          </a:stretch>
        </p:blipFill>
        <p:spPr bwMode="auto">
          <a:xfrm>
            <a:off x="6858000" y="1219200"/>
            <a:ext cx="1085850" cy="1447800"/>
          </a:xfrm>
          <a:prstGeom prst="rect">
            <a:avLst/>
          </a:prstGeom>
          <a:noFill/>
          <a:ln w="9525">
            <a:noFill/>
            <a:miter lim="800000"/>
            <a:headEnd/>
            <a:tailEnd/>
          </a:ln>
          <a:effectLst/>
        </p:spPr>
      </p:pic>
      <p:sp>
        <p:nvSpPr>
          <p:cNvPr id="163847" name="Rectangle 7"/>
          <p:cNvSpPr>
            <a:spLocks noChangeArrowheads="1"/>
          </p:cNvSpPr>
          <p:nvPr/>
        </p:nvSpPr>
        <p:spPr bwMode="auto">
          <a:xfrm>
            <a:off x="5334000" y="5486400"/>
            <a:ext cx="3048000" cy="800219"/>
          </a:xfrm>
          <a:prstGeom prst="rect">
            <a:avLst/>
          </a:prstGeom>
          <a:noFill/>
          <a:ln w="9525">
            <a:noFill/>
            <a:miter lim="800000"/>
            <a:headEnd/>
            <a:tailEnd/>
          </a:ln>
          <a:effectLst/>
        </p:spPr>
        <p:txBody>
          <a:bodyPr wrap="square">
            <a:spAutoFit/>
          </a:bodyPr>
          <a:lstStyle/>
          <a:p>
            <a:r>
              <a:rPr lang="en-US" b="1" dirty="0"/>
              <a:t>BENJAMIN</a:t>
            </a:r>
            <a:r>
              <a:rPr lang="en-US" sz="2100" b="1" dirty="0"/>
              <a:t> </a:t>
            </a:r>
            <a:r>
              <a:rPr lang="en-US" b="1" dirty="0"/>
              <a:t>BLOOM </a:t>
            </a:r>
            <a:endParaRPr lang="en-US" dirty="0"/>
          </a:p>
          <a:p>
            <a:endParaRPr lang="en-US" sz="2500" b="1" dirty="0">
              <a:solidFill>
                <a:srgbClr val="000000"/>
              </a:solidFill>
            </a:endParaRPr>
          </a:p>
        </p:txBody>
      </p:sp>
      <p:pic>
        <p:nvPicPr>
          <p:cNvPr id="163848" name="Picture 8"/>
          <p:cNvPicPr>
            <a:picLocks noChangeAspect="1" noChangeArrowheads="1"/>
          </p:cNvPicPr>
          <p:nvPr/>
        </p:nvPicPr>
        <p:blipFill>
          <a:blip r:embed="rId4" cstate="print"/>
          <a:srcRect/>
          <a:stretch>
            <a:fillRect/>
          </a:stretch>
        </p:blipFill>
        <p:spPr bwMode="auto">
          <a:xfrm>
            <a:off x="455613" y="1295400"/>
            <a:ext cx="952500" cy="1498600"/>
          </a:xfrm>
          <a:prstGeom prst="rect">
            <a:avLst/>
          </a:prstGeom>
          <a:noFill/>
          <a:ln w="9525">
            <a:noFill/>
            <a:miter lim="800000"/>
            <a:headEnd/>
            <a:tailEnd/>
          </a:ln>
          <a:effectLst/>
        </p:spPr>
      </p:pic>
      <p:sp>
        <p:nvSpPr>
          <p:cNvPr id="163849" name="Rectangle 9"/>
          <p:cNvSpPr>
            <a:spLocks noChangeArrowheads="1"/>
          </p:cNvSpPr>
          <p:nvPr/>
        </p:nvSpPr>
        <p:spPr bwMode="auto">
          <a:xfrm>
            <a:off x="379413" y="2951163"/>
            <a:ext cx="1411477" cy="369332"/>
          </a:xfrm>
          <a:prstGeom prst="rect">
            <a:avLst/>
          </a:prstGeom>
          <a:noFill/>
          <a:ln w="9525">
            <a:noFill/>
            <a:miter lim="800000"/>
            <a:headEnd/>
            <a:tailEnd/>
          </a:ln>
          <a:effectLst/>
        </p:spPr>
        <p:txBody>
          <a:bodyPr wrap="none">
            <a:spAutoFit/>
          </a:bodyPr>
          <a:lstStyle/>
          <a:p>
            <a:r>
              <a:rPr lang="en-US" b="1" dirty="0" smtClean="0">
                <a:latin typeface="Times New Roman" charset="0"/>
              </a:rPr>
              <a:t>SOCRATES</a:t>
            </a:r>
            <a:endParaRPr lang="en-US" b="1" dirty="0">
              <a:latin typeface="Times New Roman" charset="0"/>
            </a:endParaRPr>
          </a:p>
        </p:txBody>
      </p:sp>
      <p:pic>
        <p:nvPicPr>
          <p:cNvPr id="163853" name="Picture 13"/>
          <p:cNvPicPr>
            <a:picLocks noChangeAspect="1" noChangeArrowheads="1"/>
          </p:cNvPicPr>
          <p:nvPr/>
        </p:nvPicPr>
        <p:blipFill>
          <a:blip r:embed="rId5" cstate="print"/>
          <a:srcRect/>
          <a:stretch>
            <a:fillRect/>
          </a:stretch>
        </p:blipFill>
        <p:spPr bwMode="auto">
          <a:xfrm>
            <a:off x="5943600" y="4038600"/>
            <a:ext cx="1147763" cy="1368425"/>
          </a:xfrm>
          <a:prstGeom prst="rect">
            <a:avLst/>
          </a:prstGeom>
          <a:noFill/>
          <a:ln w="9525">
            <a:noFill/>
            <a:miter lim="800000"/>
            <a:headEnd/>
            <a:tailEnd/>
          </a:ln>
          <a:effectLst/>
        </p:spPr>
      </p:pic>
      <p:sp>
        <p:nvSpPr>
          <p:cNvPr id="163858" name="Rectangle 18"/>
          <p:cNvSpPr>
            <a:spLocks noChangeArrowheads="1"/>
          </p:cNvSpPr>
          <p:nvPr/>
        </p:nvSpPr>
        <p:spPr bwMode="auto">
          <a:xfrm>
            <a:off x="3429000" y="2971800"/>
            <a:ext cx="2438400" cy="369332"/>
          </a:xfrm>
          <a:prstGeom prst="rect">
            <a:avLst/>
          </a:prstGeom>
          <a:noFill/>
          <a:ln w="9525">
            <a:noFill/>
            <a:miter lim="800000"/>
            <a:headEnd/>
            <a:tailEnd/>
          </a:ln>
          <a:effectLst/>
        </p:spPr>
        <p:txBody>
          <a:bodyPr wrap="square">
            <a:spAutoFit/>
          </a:bodyPr>
          <a:lstStyle/>
          <a:p>
            <a:r>
              <a:rPr lang="en-US" b="1" dirty="0">
                <a:latin typeface="Times New Roman" charset="0"/>
              </a:rPr>
              <a:t>LEV </a:t>
            </a:r>
            <a:r>
              <a:rPr lang="en-US" b="1" dirty="0" smtClean="0">
                <a:latin typeface="Times New Roman" charset="0"/>
              </a:rPr>
              <a:t> VYGOTSKY </a:t>
            </a:r>
            <a:endParaRPr lang="en-US" b="1" dirty="0">
              <a:latin typeface="Times New Roman" charset="0"/>
            </a:endParaRPr>
          </a:p>
        </p:txBody>
      </p:sp>
      <p:sp>
        <p:nvSpPr>
          <p:cNvPr id="163859" name="Text Box 19"/>
          <p:cNvSpPr txBox="1">
            <a:spLocks noChangeArrowheads="1"/>
          </p:cNvSpPr>
          <p:nvPr/>
        </p:nvSpPr>
        <p:spPr bwMode="auto">
          <a:xfrm>
            <a:off x="1524000" y="5334000"/>
            <a:ext cx="2057400" cy="369332"/>
          </a:xfrm>
          <a:prstGeom prst="rect">
            <a:avLst/>
          </a:prstGeom>
          <a:noFill/>
          <a:ln w="9525">
            <a:noFill/>
            <a:miter lim="800000"/>
            <a:headEnd/>
            <a:tailEnd/>
          </a:ln>
          <a:effectLst/>
        </p:spPr>
        <p:txBody>
          <a:bodyPr>
            <a:spAutoFit/>
          </a:bodyPr>
          <a:lstStyle/>
          <a:p>
            <a:pPr>
              <a:spcBef>
                <a:spcPct val="50000"/>
              </a:spcBef>
            </a:pPr>
            <a:r>
              <a:rPr lang="en-US" b="1" dirty="0"/>
              <a:t>JEAN </a:t>
            </a:r>
            <a:r>
              <a:rPr lang="en-US" b="1" dirty="0" smtClean="0"/>
              <a:t>PIAGET</a:t>
            </a:r>
            <a:endParaRPr lang="en-US" b="1" dirty="0"/>
          </a:p>
        </p:txBody>
      </p:sp>
      <p:pic>
        <p:nvPicPr>
          <p:cNvPr id="163860" name="Picture 20"/>
          <p:cNvPicPr>
            <a:picLocks noChangeAspect="1" noChangeArrowheads="1"/>
          </p:cNvPicPr>
          <p:nvPr/>
        </p:nvPicPr>
        <p:blipFill>
          <a:blip r:embed="rId6" cstate="print"/>
          <a:srcRect/>
          <a:stretch>
            <a:fillRect/>
          </a:stretch>
        </p:blipFill>
        <p:spPr bwMode="auto">
          <a:xfrm>
            <a:off x="1981200" y="3886200"/>
            <a:ext cx="1008063" cy="1371600"/>
          </a:xfrm>
          <a:prstGeom prst="rect">
            <a:avLst/>
          </a:prstGeom>
          <a:noFill/>
          <a:ln w="9525">
            <a:noFill/>
            <a:miter lim="800000"/>
            <a:headEnd/>
            <a:tailEnd/>
          </a:ln>
          <a:effectLst/>
        </p:spPr>
      </p:pic>
      <p:pic>
        <p:nvPicPr>
          <p:cNvPr id="20" name="Picture 17"/>
          <p:cNvPicPr>
            <a:picLocks noChangeAspect="1" noChangeArrowheads="1"/>
          </p:cNvPicPr>
          <p:nvPr/>
        </p:nvPicPr>
        <p:blipFill>
          <a:blip r:embed="rId7" cstate="print"/>
          <a:srcRect/>
          <a:stretch>
            <a:fillRect/>
          </a:stretch>
        </p:blipFill>
        <p:spPr bwMode="auto">
          <a:xfrm>
            <a:off x="3886200" y="1447800"/>
            <a:ext cx="1182687" cy="1465263"/>
          </a:xfrm>
          <a:prstGeom prst="rect">
            <a:avLst/>
          </a:prstGeom>
          <a:noFill/>
          <a:ln w="9525">
            <a:noFill/>
            <a:miter lim="800000"/>
            <a:headEnd/>
            <a:tailEnd/>
          </a:ln>
          <a:effectLst/>
        </p:spPr>
      </p:pic>
      <p:sp>
        <p:nvSpPr>
          <p:cNvPr id="21" name="Rectangle 20"/>
          <p:cNvSpPr/>
          <p:nvPr/>
        </p:nvSpPr>
        <p:spPr>
          <a:xfrm>
            <a:off x="6553200" y="2514600"/>
            <a:ext cx="1752600" cy="584775"/>
          </a:xfrm>
          <a:prstGeom prst="rect">
            <a:avLst/>
          </a:prstGeom>
        </p:spPr>
        <p:txBody>
          <a:bodyPr wrap="square">
            <a:spAutoFit/>
          </a:bodyPr>
          <a:lstStyle/>
          <a:p>
            <a:r>
              <a:rPr lang="en-US" b="1" dirty="0" smtClean="0">
                <a:latin typeface="Times New Roman" charset="0"/>
              </a:rPr>
              <a:t>JOHN DEWEY</a:t>
            </a:r>
            <a:r>
              <a:rPr lang="en-US" sz="3200" b="1" dirty="0" smtClean="0">
                <a:latin typeface="Times New Roman"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0" y="228600"/>
            <a:ext cx="9144000" cy="1631216"/>
          </a:xfrm>
          <a:prstGeom prst="rect">
            <a:avLst/>
          </a:prstGeom>
          <a:noFill/>
          <a:ln w="9525">
            <a:noFill/>
            <a:miter lim="800000"/>
            <a:headEnd/>
            <a:tailEnd/>
          </a:ln>
          <a:effectLst/>
        </p:spPr>
        <p:txBody>
          <a:bodyPr wrap="square">
            <a:spAutoFit/>
          </a:bodyPr>
          <a:lstStyle/>
          <a:p>
            <a:pPr lvl="1" algn="ctr">
              <a:spcBef>
                <a:spcPct val="50000"/>
              </a:spcBef>
            </a:pPr>
            <a:r>
              <a:rPr lang="en-US" sz="4000" dirty="0" smtClean="0">
                <a:latin typeface="+mj-lt"/>
              </a:rPr>
              <a:t>Not to Be Confused With</a:t>
            </a:r>
          </a:p>
          <a:p>
            <a:pPr lvl="1" algn="ctr">
              <a:spcBef>
                <a:spcPct val="50000"/>
              </a:spcBef>
            </a:pPr>
            <a:r>
              <a:rPr lang="en-US" sz="4000" u="sng" dirty="0" smtClean="0">
                <a:latin typeface="+mj-lt"/>
              </a:rPr>
              <a:t>Problem-Based</a:t>
            </a:r>
            <a:r>
              <a:rPr lang="en-US" sz="4000" dirty="0" smtClean="0">
                <a:latin typeface="+mj-lt"/>
              </a:rPr>
              <a:t> Learning</a:t>
            </a:r>
            <a:endParaRPr lang="en-US" sz="4000" b="1" dirty="0">
              <a:latin typeface="+mj-lt"/>
            </a:endParaRPr>
          </a:p>
        </p:txBody>
      </p:sp>
      <p:grpSp>
        <p:nvGrpSpPr>
          <p:cNvPr id="2" name="Group 34"/>
          <p:cNvGrpSpPr>
            <a:grpSpLocks/>
          </p:cNvGrpSpPr>
          <p:nvPr/>
        </p:nvGrpSpPr>
        <p:grpSpPr bwMode="auto">
          <a:xfrm>
            <a:off x="2438400" y="2438400"/>
            <a:ext cx="5105400" cy="3200400"/>
            <a:chOff x="1680" y="1344"/>
            <a:chExt cx="3216" cy="2016"/>
          </a:xfrm>
        </p:grpSpPr>
        <p:grpSp>
          <p:nvGrpSpPr>
            <p:cNvPr id="3" name="Group 33"/>
            <p:cNvGrpSpPr>
              <a:grpSpLocks/>
            </p:cNvGrpSpPr>
            <p:nvPr/>
          </p:nvGrpSpPr>
          <p:grpSpPr bwMode="auto">
            <a:xfrm>
              <a:off x="1680" y="1392"/>
              <a:ext cx="2016" cy="1968"/>
              <a:chOff x="1680" y="1392"/>
              <a:chExt cx="2016" cy="1968"/>
            </a:xfrm>
          </p:grpSpPr>
          <p:sp>
            <p:nvSpPr>
              <p:cNvPr id="82969" name="Oval 25"/>
              <p:cNvSpPr>
                <a:spLocks noChangeArrowheads="1"/>
              </p:cNvSpPr>
              <p:nvPr/>
            </p:nvSpPr>
            <p:spPr bwMode="auto">
              <a:xfrm>
                <a:off x="1680" y="1392"/>
                <a:ext cx="2016" cy="1968"/>
              </a:xfrm>
              <a:prstGeom prst="ellipse">
                <a:avLst/>
              </a:prstGeom>
              <a:solidFill>
                <a:srgbClr val="C0C0C0"/>
              </a:solidFill>
              <a:ln w="9525">
                <a:solidFill>
                  <a:schemeClr val="tx1"/>
                </a:solidFill>
                <a:round/>
                <a:headEnd/>
                <a:tailEnd/>
              </a:ln>
              <a:effectLst/>
            </p:spPr>
            <p:txBody>
              <a:bodyPr wrap="none" anchor="ctr"/>
              <a:lstStyle/>
              <a:p>
                <a:endParaRPr lang="en-US" dirty="0"/>
              </a:p>
            </p:txBody>
          </p:sp>
          <p:sp>
            <p:nvSpPr>
              <p:cNvPr id="82970" name="Oval 26"/>
              <p:cNvSpPr>
                <a:spLocks noChangeArrowheads="1"/>
              </p:cNvSpPr>
              <p:nvPr/>
            </p:nvSpPr>
            <p:spPr bwMode="auto">
              <a:xfrm>
                <a:off x="2112" y="1872"/>
                <a:ext cx="1154" cy="1115"/>
              </a:xfrm>
              <a:prstGeom prst="ellipse">
                <a:avLst/>
              </a:prstGeom>
              <a:solidFill>
                <a:schemeClr val="hlink"/>
              </a:solidFill>
              <a:ln w="9525">
                <a:solidFill>
                  <a:schemeClr val="tx1"/>
                </a:solidFill>
                <a:round/>
                <a:headEnd/>
                <a:tailEnd/>
              </a:ln>
              <a:effectLst/>
            </p:spPr>
            <p:txBody>
              <a:bodyPr wrap="none" anchor="ctr"/>
              <a:lstStyle/>
              <a:p>
                <a:endParaRPr lang="en-US" dirty="0"/>
              </a:p>
            </p:txBody>
          </p:sp>
          <p:sp>
            <p:nvSpPr>
              <p:cNvPr id="82971" name="Text Box 27"/>
              <p:cNvSpPr txBox="1">
                <a:spLocks noChangeArrowheads="1"/>
              </p:cNvSpPr>
              <p:nvPr/>
            </p:nvSpPr>
            <p:spPr bwMode="auto">
              <a:xfrm>
                <a:off x="2112" y="2160"/>
                <a:ext cx="1182" cy="518"/>
              </a:xfrm>
              <a:prstGeom prst="rect">
                <a:avLst/>
              </a:prstGeom>
              <a:noFill/>
              <a:ln w="9525">
                <a:noFill/>
                <a:miter lim="800000"/>
                <a:headEnd/>
                <a:tailEnd/>
              </a:ln>
              <a:effectLst/>
            </p:spPr>
            <p:txBody>
              <a:bodyPr>
                <a:spAutoFit/>
              </a:bodyPr>
              <a:lstStyle/>
              <a:p>
                <a:pPr algn="ctr">
                  <a:spcBef>
                    <a:spcPct val="50000"/>
                  </a:spcBef>
                </a:pPr>
                <a:r>
                  <a:rPr lang="en-US" b="1" dirty="0"/>
                  <a:t>Problem-Based</a:t>
                </a:r>
              </a:p>
            </p:txBody>
          </p:sp>
        </p:grpSp>
        <p:sp>
          <p:nvSpPr>
            <p:cNvPr id="82972" name="Text Box 28"/>
            <p:cNvSpPr txBox="1">
              <a:spLocks noChangeArrowheads="1"/>
            </p:cNvSpPr>
            <p:nvPr/>
          </p:nvSpPr>
          <p:spPr bwMode="auto">
            <a:xfrm>
              <a:off x="3888" y="1344"/>
              <a:ext cx="960" cy="442"/>
            </a:xfrm>
            <a:prstGeom prst="rect">
              <a:avLst/>
            </a:prstGeom>
            <a:noFill/>
            <a:ln w="9525">
              <a:noFill/>
              <a:miter lim="800000"/>
              <a:headEnd/>
              <a:tailEnd/>
            </a:ln>
            <a:effectLst/>
          </p:spPr>
          <p:txBody>
            <a:bodyPr>
              <a:spAutoFit/>
            </a:bodyPr>
            <a:lstStyle/>
            <a:p>
              <a:pPr>
                <a:spcBef>
                  <a:spcPct val="50000"/>
                </a:spcBef>
              </a:pPr>
              <a:r>
                <a:rPr lang="en-US" sz="2000" b="1" dirty="0">
                  <a:latin typeface="Tahoma" pitchFamily="34" charset="0"/>
                </a:rPr>
                <a:t>Product emphasis</a:t>
              </a:r>
            </a:p>
          </p:txBody>
        </p:sp>
        <p:sp>
          <p:nvSpPr>
            <p:cNvPr id="82973" name="Text Box 29"/>
            <p:cNvSpPr txBox="1">
              <a:spLocks noChangeArrowheads="1"/>
            </p:cNvSpPr>
            <p:nvPr/>
          </p:nvSpPr>
          <p:spPr bwMode="auto">
            <a:xfrm>
              <a:off x="3936" y="1968"/>
              <a:ext cx="960" cy="442"/>
            </a:xfrm>
            <a:prstGeom prst="rect">
              <a:avLst/>
            </a:prstGeom>
            <a:noFill/>
            <a:ln w="9525">
              <a:noFill/>
              <a:miter lim="800000"/>
              <a:headEnd/>
              <a:tailEnd/>
            </a:ln>
            <a:effectLst/>
          </p:spPr>
          <p:txBody>
            <a:bodyPr>
              <a:spAutoFit/>
            </a:bodyPr>
            <a:lstStyle/>
            <a:p>
              <a:pPr>
                <a:spcBef>
                  <a:spcPct val="50000"/>
                </a:spcBef>
              </a:pPr>
              <a:r>
                <a:rPr lang="en-US" sz="2000" b="1" dirty="0">
                  <a:latin typeface="Tahoma" pitchFamily="34" charset="0"/>
                </a:rPr>
                <a:t>Process emphasis</a:t>
              </a:r>
            </a:p>
          </p:txBody>
        </p:sp>
        <p:sp>
          <p:nvSpPr>
            <p:cNvPr id="82974" name="Line 30"/>
            <p:cNvSpPr>
              <a:spLocks noChangeShapeType="1"/>
            </p:cNvSpPr>
            <p:nvPr/>
          </p:nvSpPr>
          <p:spPr bwMode="auto">
            <a:xfrm flipH="1">
              <a:off x="3264" y="1584"/>
              <a:ext cx="624" cy="336"/>
            </a:xfrm>
            <a:prstGeom prst="line">
              <a:avLst/>
            </a:prstGeom>
            <a:noFill/>
            <a:ln w="38100">
              <a:solidFill>
                <a:schemeClr val="tx1"/>
              </a:solidFill>
              <a:round/>
              <a:headEnd/>
              <a:tailEnd type="triangle" w="med" len="med"/>
            </a:ln>
            <a:effectLst/>
          </p:spPr>
          <p:txBody>
            <a:bodyPr wrap="none"/>
            <a:lstStyle/>
            <a:p>
              <a:endParaRPr lang="en-US" dirty="0"/>
            </a:p>
          </p:txBody>
        </p:sp>
        <p:sp>
          <p:nvSpPr>
            <p:cNvPr id="82975" name="Line 31"/>
            <p:cNvSpPr>
              <a:spLocks noChangeShapeType="1"/>
            </p:cNvSpPr>
            <p:nvPr/>
          </p:nvSpPr>
          <p:spPr bwMode="auto">
            <a:xfrm flipH="1">
              <a:off x="2976" y="2208"/>
              <a:ext cx="912" cy="480"/>
            </a:xfrm>
            <a:prstGeom prst="line">
              <a:avLst/>
            </a:prstGeom>
            <a:noFill/>
            <a:ln w="38100">
              <a:solidFill>
                <a:schemeClr val="tx1"/>
              </a:solidFill>
              <a:round/>
              <a:headEnd/>
              <a:tailEnd type="triangle" w="med" len="med"/>
            </a:ln>
            <a:effectLst/>
          </p:spPr>
          <p:txBody>
            <a:bodyPr wrap="none"/>
            <a:lstStyle/>
            <a:p>
              <a:endParaRPr lang="en-US" dirty="0"/>
            </a:p>
          </p:txBody>
        </p:sp>
        <p:sp>
          <p:nvSpPr>
            <p:cNvPr id="82976" name="Rectangle 32"/>
            <p:cNvSpPr>
              <a:spLocks noChangeArrowheads="1"/>
            </p:cNvSpPr>
            <p:nvPr/>
          </p:nvSpPr>
          <p:spPr bwMode="auto">
            <a:xfrm>
              <a:off x="2064" y="1584"/>
              <a:ext cx="1267" cy="288"/>
            </a:xfrm>
            <a:prstGeom prst="rect">
              <a:avLst/>
            </a:prstGeom>
            <a:noFill/>
            <a:ln w="9525">
              <a:noFill/>
              <a:miter lim="800000"/>
              <a:headEnd/>
              <a:tailEnd/>
            </a:ln>
            <a:effectLst/>
          </p:spPr>
          <p:txBody>
            <a:bodyPr>
              <a:spAutoFit/>
            </a:bodyPr>
            <a:lstStyle/>
            <a:p>
              <a:r>
                <a:rPr lang="en-US" b="1" dirty="0"/>
                <a:t>Project-Based</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ChangeArrowheads="1"/>
          </p:cNvSpPr>
          <p:nvPr/>
        </p:nvSpPr>
        <p:spPr bwMode="auto">
          <a:xfrm>
            <a:off x="0" y="304800"/>
            <a:ext cx="9144000" cy="769441"/>
          </a:xfrm>
          <a:prstGeom prst="rect">
            <a:avLst/>
          </a:prstGeom>
          <a:noFill/>
          <a:ln w="9525">
            <a:noFill/>
            <a:miter lim="800000"/>
            <a:headEnd/>
            <a:tailEnd/>
          </a:ln>
          <a:effectLst/>
        </p:spPr>
        <p:txBody>
          <a:bodyPr wrap="square">
            <a:spAutoFit/>
          </a:bodyPr>
          <a:lstStyle/>
          <a:p>
            <a:pPr algn="ctr">
              <a:spcBef>
                <a:spcPct val="50000"/>
              </a:spcBef>
            </a:pPr>
            <a:r>
              <a:rPr lang="en-US" sz="4400" dirty="0" smtClean="0">
                <a:latin typeface="+mj-lt"/>
              </a:rPr>
              <a:t>PBL Considerations</a:t>
            </a:r>
            <a:endParaRPr lang="en-US" sz="4400" dirty="0">
              <a:latin typeface="+mj-lt"/>
            </a:endParaRPr>
          </a:p>
        </p:txBody>
      </p:sp>
      <p:sp>
        <p:nvSpPr>
          <p:cNvPr id="9222" name="Text Box 6"/>
          <p:cNvSpPr txBox="1">
            <a:spLocks noChangeArrowheads="1"/>
          </p:cNvSpPr>
          <p:nvPr/>
        </p:nvSpPr>
        <p:spPr bwMode="auto">
          <a:xfrm>
            <a:off x="381000" y="1371600"/>
            <a:ext cx="5791200" cy="1015663"/>
          </a:xfrm>
          <a:prstGeom prst="rect">
            <a:avLst/>
          </a:prstGeom>
          <a:noFill/>
          <a:ln w="9525">
            <a:noFill/>
            <a:miter lim="800000"/>
            <a:headEnd/>
            <a:tailEnd/>
          </a:ln>
          <a:effectLst/>
        </p:spPr>
        <p:txBody>
          <a:bodyPr>
            <a:spAutoFit/>
          </a:bodyPr>
          <a:lstStyle/>
          <a:p>
            <a:pPr marL="231775" indent="-231775">
              <a:spcBef>
                <a:spcPct val="50000"/>
              </a:spcBef>
            </a:pPr>
            <a:r>
              <a:rPr lang="en-US" sz="2400" b="1" i="1" dirty="0">
                <a:solidFill>
                  <a:srgbClr val="002060"/>
                </a:solidFill>
              </a:rPr>
              <a:t>It’s different!</a:t>
            </a:r>
          </a:p>
          <a:p>
            <a:pPr marL="231775" indent="-231775">
              <a:spcBef>
                <a:spcPct val="50000"/>
              </a:spcBef>
              <a:buFontTx/>
              <a:buChar char="•"/>
            </a:pPr>
            <a:r>
              <a:rPr lang="en-US" sz="2400" dirty="0"/>
              <a:t>Student </a:t>
            </a:r>
            <a:r>
              <a:rPr lang="en-US" sz="2400" dirty="0" smtClean="0"/>
              <a:t>driven</a:t>
            </a:r>
            <a:endParaRPr lang="en-US" sz="2400" dirty="0"/>
          </a:p>
        </p:txBody>
      </p:sp>
      <p:sp>
        <p:nvSpPr>
          <p:cNvPr id="9223" name="Text Box 7"/>
          <p:cNvSpPr txBox="1">
            <a:spLocks noChangeArrowheads="1"/>
          </p:cNvSpPr>
          <p:nvPr/>
        </p:nvSpPr>
        <p:spPr bwMode="auto">
          <a:xfrm>
            <a:off x="3962400" y="1752600"/>
            <a:ext cx="4800600" cy="1569660"/>
          </a:xfrm>
          <a:prstGeom prst="rect">
            <a:avLst/>
          </a:prstGeom>
          <a:noFill/>
          <a:ln w="9525">
            <a:noFill/>
            <a:miter lim="800000"/>
            <a:headEnd/>
            <a:tailEnd/>
          </a:ln>
          <a:effectLst/>
        </p:spPr>
        <p:txBody>
          <a:bodyPr wrap="square">
            <a:spAutoFit/>
          </a:bodyPr>
          <a:lstStyle/>
          <a:p>
            <a:pPr marL="231775" indent="-231775">
              <a:spcBef>
                <a:spcPct val="50000"/>
              </a:spcBef>
            </a:pPr>
            <a:r>
              <a:rPr lang="en-US" sz="2400" b="1" i="1" dirty="0">
                <a:solidFill>
                  <a:srgbClr val="996633"/>
                </a:solidFill>
              </a:rPr>
              <a:t>It’s hard!</a:t>
            </a:r>
          </a:p>
          <a:p>
            <a:pPr marL="231775" indent="-231775">
              <a:spcBef>
                <a:spcPct val="50000"/>
              </a:spcBef>
              <a:buFontTx/>
              <a:buChar char="•"/>
            </a:pPr>
            <a:r>
              <a:rPr lang="en-US" sz="2400" dirty="0"/>
              <a:t>Developing a “good” </a:t>
            </a:r>
            <a:r>
              <a:rPr lang="en-US" sz="2400" dirty="0" smtClean="0"/>
              <a:t>problem</a:t>
            </a:r>
            <a:endParaRPr lang="en-US" sz="2400" dirty="0"/>
          </a:p>
          <a:p>
            <a:pPr marL="231775" indent="-231775">
              <a:spcBef>
                <a:spcPct val="50000"/>
              </a:spcBef>
              <a:buFontTx/>
              <a:buChar char="•"/>
            </a:pPr>
            <a:r>
              <a:rPr lang="en-US" sz="2400" dirty="0" smtClean="0"/>
              <a:t>Teacher giving </a:t>
            </a:r>
            <a:r>
              <a:rPr lang="en-US" sz="2400" dirty="0"/>
              <a:t>up control</a:t>
            </a:r>
          </a:p>
        </p:txBody>
      </p:sp>
      <p:sp>
        <p:nvSpPr>
          <p:cNvPr id="9225" name="Text Box 9"/>
          <p:cNvSpPr txBox="1">
            <a:spLocks noChangeArrowheads="1"/>
          </p:cNvSpPr>
          <p:nvPr/>
        </p:nvSpPr>
        <p:spPr bwMode="auto">
          <a:xfrm>
            <a:off x="457200" y="3581400"/>
            <a:ext cx="3886200" cy="1569660"/>
          </a:xfrm>
          <a:prstGeom prst="rect">
            <a:avLst/>
          </a:prstGeom>
          <a:noFill/>
          <a:ln w="9525">
            <a:noFill/>
            <a:miter lim="800000"/>
            <a:headEnd/>
            <a:tailEnd/>
          </a:ln>
          <a:effectLst/>
        </p:spPr>
        <p:txBody>
          <a:bodyPr wrap="square">
            <a:spAutoFit/>
          </a:bodyPr>
          <a:lstStyle/>
          <a:p>
            <a:pPr marL="231775" indent="-231775">
              <a:spcBef>
                <a:spcPct val="50000"/>
              </a:spcBef>
            </a:pPr>
            <a:r>
              <a:rPr lang="en-US" sz="2400" b="1" i="1" dirty="0">
                <a:solidFill>
                  <a:schemeClr val="accent2">
                    <a:lumMod val="50000"/>
                  </a:schemeClr>
                </a:solidFill>
              </a:rPr>
              <a:t>It’s time-consuming!</a:t>
            </a:r>
          </a:p>
          <a:p>
            <a:pPr marL="231775" indent="-231775">
              <a:spcBef>
                <a:spcPct val="50000"/>
              </a:spcBef>
              <a:buFontTx/>
              <a:buChar char="•"/>
            </a:pPr>
            <a:r>
              <a:rPr lang="en-US" sz="2400" dirty="0"/>
              <a:t>Planning</a:t>
            </a:r>
          </a:p>
          <a:p>
            <a:pPr marL="231775" indent="-231775">
              <a:spcBef>
                <a:spcPct val="50000"/>
              </a:spcBef>
              <a:buFontTx/>
              <a:buChar char="•"/>
            </a:pPr>
            <a:r>
              <a:rPr lang="en-US" sz="2400" dirty="0"/>
              <a:t>Implementing</a:t>
            </a:r>
          </a:p>
        </p:txBody>
      </p:sp>
      <p:sp>
        <p:nvSpPr>
          <p:cNvPr id="9226" name="Text Box 10"/>
          <p:cNvSpPr txBox="1">
            <a:spLocks noChangeArrowheads="1"/>
          </p:cNvSpPr>
          <p:nvPr/>
        </p:nvSpPr>
        <p:spPr bwMode="auto">
          <a:xfrm>
            <a:off x="3962400" y="4419600"/>
            <a:ext cx="4572000" cy="2123658"/>
          </a:xfrm>
          <a:prstGeom prst="rect">
            <a:avLst/>
          </a:prstGeom>
          <a:noFill/>
          <a:ln w="9525">
            <a:noFill/>
            <a:miter lim="800000"/>
            <a:headEnd/>
            <a:tailEnd/>
          </a:ln>
          <a:effectLst/>
        </p:spPr>
        <p:txBody>
          <a:bodyPr wrap="square">
            <a:spAutoFit/>
          </a:bodyPr>
          <a:lstStyle/>
          <a:p>
            <a:pPr>
              <a:spcBef>
                <a:spcPct val="50000"/>
              </a:spcBef>
            </a:pPr>
            <a:r>
              <a:rPr lang="en-US" sz="2400" b="1" i="1" dirty="0">
                <a:solidFill>
                  <a:srgbClr val="FF0000"/>
                </a:solidFill>
              </a:rPr>
              <a:t>It’s wonderful!</a:t>
            </a:r>
          </a:p>
          <a:p>
            <a:pPr>
              <a:spcBef>
                <a:spcPct val="50000"/>
              </a:spcBef>
              <a:buFontTx/>
              <a:buChar char="•"/>
            </a:pPr>
            <a:r>
              <a:rPr lang="en-US" sz="2400" dirty="0"/>
              <a:t>  High </a:t>
            </a:r>
            <a:r>
              <a:rPr lang="en-US" sz="2400" dirty="0" smtClean="0"/>
              <a:t>engagement/motivation</a:t>
            </a:r>
            <a:endParaRPr lang="en-US" sz="2400" dirty="0"/>
          </a:p>
          <a:p>
            <a:pPr>
              <a:spcBef>
                <a:spcPct val="50000"/>
              </a:spcBef>
              <a:buFontTx/>
              <a:buChar char="•"/>
            </a:pPr>
            <a:r>
              <a:rPr lang="en-US" sz="2400" dirty="0"/>
              <a:t>  Self-directed </a:t>
            </a:r>
            <a:r>
              <a:rPr lang="en-US" sz="2400" dirty="0" smtClean="0"/>
              <a:t>learning</a:t>
            </a:r>
          </a:p>
          <a:p>
            <a:pPr>
              <a:spcBef>
                <a:spcPct val="50000"/>
              </a:spcBef>
              <a:buFontTx/>
              <a:buChar char="•"/>
            </a:pPr>
            <a:r>
              <a:rPr lang="en-US" sz="2400" dirty="0" smtClean="0"/>
              <a:t>  Stretch learning abilities </a:t>
            </a:r>
            <a:endParaRPr lang="en-US" sz="2400"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a:bodyPr>
          <a:lstStyle/>
          <a:p>
            <a:r>
              <a:rPr lang="en-US" dirty="0" smtClean="0"/>
              <a:t>Questions to be Answered by PBL</a:t>
            </a:r>
            <a:br>
              <a:rPr lang="en-US" dirty="0" smtClean="0"/>
            </a:br>
            <a:r>
              <a:rPr lang="en-US" sz="4000" i="1" dirty="0" smtClean="0">
                <a:solidFill>
                  <a:srgbClr val="C00000"/>
                </a:solidFill>
              </a:rPr>
              <a:t>Inquiry Approach to Instruction</a:t>
            </a:r>
            <a:endParaRPr lang="en-US" sz="4000" i="1" dirty="0">
              <a:solidFill>
                <a:srgbClr val="C00000"/>
              </a:solidFill>
            </a:endParaRPr>
          </a:p>
        </p:txBody>
      </p:sp>
      <p:sp>
        <p:nvSpPr>
          <p:cNvPr id="3" name="Content Placeholder 2"/>
          <p:cNvSpPr>
            <a:spLocks noGrp="1"/>
          </p:cNvSpPr>
          <p:nvPr>
            <p:ph idx="1"/>
          </p:nvPr>
        </p:nvSpPr>
        <p:spPr>
          <a:xfrm>
            <a:off x="0" y="1600200"/>
            <a:ext cx="9144000" cy="5257800"/>
          </a:xfrm>
        </p:spPr>
        <p:txBody>
          <a:bodyPr>
            <a:normAutofit/>
          </a:bodyPr>
          <a:lstStyle/>
          <a:p>
            <a:r>
              <a:rPr lang="en-US" sz="4000" dirty="0" smtClean="0"/>
              <a:t>Teacher and students brainstorm activities that support inquiry:</a:t>
            </a:r>
          </a:p>
          <a:p>
            <a:pPr lvl="1"/>
            <a:r>
              <a:rPr lang="en-US" sz="3600" dirty="0" smtClean="0"/>
              <a:t>“What’s going on?”</a:t>
            </a:r>
          </a:p>
          <a:p>
            <a:pPr lvl="1"/>
            <a:r>
              <a:rPr lang="en-US" sz="3600" dirty="0" smtClean="0"/>
              <a:t>“Why is this happening?”</a:t>
            </a:r>
          </a:p>
          <a:p>
            <a:pPr lvl="1"/>
            <a:r>
              <a:rPr lang="en-US" sz="3600" dirty="0" smtClean="0"/>
              <a:t>“What does this mean?”</a:t>
            </a:r>
          </a:p>
          <a:p>
            <a:pPr lvl="1"/>
            <a:r>
              <a:rPr lang="en-US" sz="3600" dirty="0" smtClean="0"/>
              <a:t>“What will happen in the future?”</a:t>
            </a:r>
            <a:endParaRPr lang="en-US" sz="3600" dirty="0"/>
          </a:p>
        </p:txBody>
      </p:sp>
      <p:pic>
        <p:nvPicPr>
          <p:cNvPr id="4" name="Picture 3" descr="question man.jpg"/>
          <p:cNvPicPr>
            <a:picLocks noChangeAspect="1"/>
          </p:cNvPicPr>
          <p:nvPr/>
        </p:nvPicPr>
        <p:blipFill>
          <a:blip r:embed="rId3" cstate="print"/>
          <a:srcRect/>
          <a:stretch>
            <a:fillRect/>
          </a:stretch>
        </p:blipFill>
        <p:spPr bwMode="auto">
          <a:xfrm>
            <a:off x="6705600" y="5715000"/>
            <a:ext cx="21336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smtClean="0"/>
              <a:t>Examples of PBL</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dirty="0"/>
              <a:t>i</a:t>
            </a:r>
            <a:r>
              <a:rPr lang="en-US" dirty="0" smtClean="0"/>
              <a:t>nterviews: either translated or in English</a:t>
            </a:r>
          </a:p>
          <a:p>
            <a:pPr lvl="0"/>
            <a:r>
              <a:rPr lang="en-US" dirty="0" smtClean="0"/>
              <a:t>a </a:t>
            </a:r>
            <a:r>
              <a:rPr lang="en-US" dirty="0"/>
              <a:t>PowerPoint </a:t>
            </a:r>
            <a:r>
              <a:rPr lang="en-US" dirty="0" smtClean="0"/>
              <a:t>presentation</a:t>
            </a:r>
            <a:endParaRPr lang="en-US" dirty="0"/>
          </a:p>
          <a:p>
            <a:pPr lvl="0"/>
            <a:r>
              <a:rPr lang="en-US" dirty="0"/>
              <a:t>a </a:t>
            </a:r>
            <a:r>
              <a:rPr lang="en-US" dirty="0" smtClean="0"/>
              <a:t>play</a:t>
            </a:r>
            <a:endParaRPr lang="en-US" dirty="0"/>
          </a:p>
          <a:p>
            <a:pPr lvl="0"/>
            <a:r>
              <a:rPr lang="en-US" dirty="0"/>
              <a:t>a </a:t>
            </a:r>
            <a:r>
              <a:rPr lang="en-US" dirty="0" smtClean="0"/>
              <a:t>script</a:t>
            </a:r>
            <a:endParaRPr lang="en-US" dirty="0"/>
          </a:p>
          <a:p>
            <a:pPr lvl="0"/>
            <a:r>
              <a:rPr lang="en-US" dirty="0"/>
              <a:t>a </a:t>
            </a:r>
            <a:r>
              <a:rPr lang="en-US" dirty="0" smtClean="0"/>
              <a:t>simulation</a:t>
            </a:r>
            <a:endParaRPr lang="en-US" dirty="0"/>
          </a:p>
          <a:p>
            <a:pPr lvl="0"/>
            <a:r>
              <a:rPr lang="en-US" dirty="0"/>
              <a:t>a </a:t>
            </a:r>
            <a:r>
              <a:rPr lang="en-US" dirty="0" smtClean="0"/>
              <a:t>cartoon</a:t>
            </a:r>
            <a:endParaRPr lang="en-US" dirty="0"/>
          </a:p>
          <a:p>
            <a:pPr lvl="0"/>
            <a:r>
              <a:rPr lang="en-US" dirty="0" smtClean="0"/>
              <a:t>an </a:t>
            </a:r>
            <a:r>
              <a:rPr lang="en-US" dirty="0"/>
              <a:t>adaptation of a </a:t>
            </a:r>
            <a:endParaRPr lang="en-US" dirty="0" smtClean="0"/>
          </a:p>
          <a:p>
            <a:pPr lvl="0">
              <a:buNone/>
            </a:pPr>
            <a:r>
              <a:rPr lang="en-US" dirty="0" smtClean="0"/>
              <a:t>   previous project</a:t>
            </a:r>
            <a:endParaRPr lang="en-US" dirty="0"/>
          </a:p>
          <a:p>
            <a:pPr lvl="0"/>
            <a:r>
              <a:rPr lang="en-US" dirty="0"/>
              <a:t>a </a:t>
            </a:r>
            <a:r>
              <a:rPr lang="en-US" dirty="0" smtClean="0"/>
              <a:t>video</a:t>
            </a:r>
            <a:endParaRPr lang="en-US" dirty="0"/>
          </a:p>
          <a:p>
            <a:pPr lvl="0"/>
            <a:r>
              <a:rPr lang="en-US" dirty="0"/>
              <a:t>an original </a:t>
            </a:r>
            <a:r>
              <a:rPr lang="en-US" dirty="0" smtClean="0"/>
              <a:t>idea</a:t>
            </a:r>
            <a:endParaRPr lang="en-US" dirty="0"/>
          </a:p>
          <a:p>
            <a:endParaRPr lang="en-US" dirty="0"/>
          </a:p>
        </p:txBody>
      </p:sp>
      <p:pic>
        <p:nvPicPr>
          <p:cNvPr id="4" name="Picture 3" descr="https://encrypted-tbn1.gstatic.com/images?q=tbn:ANd9GcRQKpj7DLn0y5fCoUBDiUSYHCbOr6FAioPX3gQMnxgXfPm-uj_E"/>
          <p:cNvPicPr/>
          <p:nvPr/>
        </p:nvPicPr>
        <p:blipFill>
          <a:blip r:embed="rId3" cstate="print"/>
          <a:srcRect/>
          <a:stretch>
            <a:fillRect/>
          </a:stretch>
        </p:blipFill>
        <p:spPr bwMode="auto">
          <a:xfrm>
            <a:off x="5105400" y="2209800"/>
            <a:ext cx="32766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US" dirty="0" smtClean="0"/>
              <a:t/>
            </a:r>
            <a:br>
              <a:rPr lang="en-US" dirty="0" smtClean="0"/>
            </a:br>
            <a:r>
              <a:rPr lang="en-US" dirty="0" smtClean="0"/>
              <a:t>How Does </a:t>
            </a:r>
            <a:r>
              <a:rPr lang="en-US" dirty="0"/>
              <a:t>R</a:t>
            </a:r>
            <a:r>
              <a:rPr lang="en-US" dirty="0" smtClean="0"/>
              <a:t>esearch </a:t>
            </a:r>
            <a:r>
              <a:rPr lang="en-US" dirty="0"/>
              <a:t>S</a:t>
            </a:r>
            <a:r>
              <a:rPr lang="en-US" dirty="0" smtClean="0"/>
              <a:t>upport PBL?</a:t>
            </a:r>
            <a:br>
              <a:rPr lang="en-US" dirty="0" smtClean="0"/>
            </a:br>
            <a:endParaRPr lang="en-US" dirty="0"/>
          </a:p>
        </p:txBody>
      </p:sp>
      <p:sp>
        <p:nvSpPr>
          <p:cNvPr id="3" name="Content Placeholder 2"/>
          <p:cNvSpPr>
            <a:spLocks noGrp="1"/>
          </p:cNvSpPr>
          <p:nvPr>
            <p:ph idx="1"/>
          </p:nvPr>
        </p:nvSpPr>
        <p:spPr>
          <a:xfrm>
            <a:off x="0" y="685800"/>
            <a:ext cx="9144000" cy="6172200"/>
          </a:xfrm>
        </p:spPr>
        <p:txBody>
          <a:bodyPr>
            <a:noAutofit/>
          </a:bodyPr>
          <a:lstStyle/>
          <a:p>
            <a:pPr>
              <a:buFont typeface="Arial" charset="0"/>
              <a:buChar char="•"/>
            </a:pPr>
            <a:r>
              <a:rPr lang="en-US" sz="3000" dirty="0" smtClean="0">
                <a:solidFill>
                  <a:srgbClr val="C00000"/>
                </a:solidFill>
                <a:cs typeface="Tahoma" pitchFamily="34" charset="0"/>
              </a:rPr>
              <a:t>Increases</a:t>
            </a:r>
            <a:r>
              <a:rPr lang="en-US" sz="3000" dirty="0" smtClean="0">
                <a:cs typeface="Tahoma" pitchFamily="34" charset="0"/>
              </a:rPr>
              <a:t> </a:t>
            </a:r>
            <a:r>
              <a:rPr lang="en-US" sz="3000" b="1" dirty="0" smtClean="0">
                <a:cs typeface="Tahoma" pitchFamily="34" charset="0"/>
              </a:rPr>
              <a:t>student motivation and engagement </a:t>
            </a:r>
            <a:r>
              <a:rPr lang="en-US" sz="3000" dirty="0" smtClean="0">
                <a:cs typeface="Tahoma" pitchFamily="34" charset="0"/>
              </a:rPr>
              <a:t>in learning</a:t>
            </a:r>
          </a:p>
          <a:p>
            <a:pPr>
              <a:buFont typeface="Arial" charset="0"/>
              <a:buChar char="•"/>
            </a:pPr>
            <a:r>
              <a:rPr lang="en-US" sz="3000" dirty="0" smtClean="0">
                <a:cs typeface="Tahoma" pitchFamily="34" charset="0"/>
              </a:rPr>
              <a:t>Is </a:t>
            </a:r>
            <a:r>
              <a:rPr lang="en-US" sz="3000" dirty="0" smtClean="0">
                <a:solidFill>
                  <a:srgbClr val="C00000"/>
                </a:solidFill>
                <a:cs typeface="Tahoma" pitchFamily="34" charset="0"/>
              </a:rPr>
              <a:t>more effective </a:t>
            </a:r>
            <a:r>
              <a:rPr lang="en-US" sz="3000" dirty="0" smtClean="0">
                <a:cs typeface="Tahoma" pitchFamily="34" charset="0"/>
              </a:rPr>
              <a:t>than traditional instruction in </a:t>
            </a:r>
            <a:r>
              <a:rPr lang="en-US" sz="3000" b="1" dirty="0" smtClean="0">
                <a:cs typeface="Tahoma" pitchFamily="34" charset="0"/>
              </a:rPr>
              <a:t>increasing academic achievement</a:t>
            </a:r>
          </a:p>
          <a:p>
            <a:pPr>
              <a:buFont typeface="Arial" charset="0"/>
              <a:buChar char="•"/>
            </a:pPr>
            <a:r>
              <a:rPr lang="en-US" sz="3000" dirty="0" smtClean="0">
                <a:solidFill>
                  <a:srgbClr val="C00000"/>
                </a:solidFill>
                <a:cs typeface="Tahoma" pitchFamily="34" charset="0"/>
              </a:rPr>
              <a:t>Improves</a:t>
            </a:r>
            <a:r>
              <a:rPr lang="en-US" sz="3000" dirty="0" smtClean="0">
                <a:cs typeface="Tahoma" pitchFamily="34" charset="0"/>
              </a:rPr>
              <a:t> student </a:t>
            </a:r>
            <a:r>
              <a:rPr lang="en-US" sz="3000" b="1" dirty="0" smtClean="0">
                <a:cs typeface="Tahoma" pitchFamily="34" charset="0"/>
              </a:rPr>
              <a:t>retention of knowledge </a:t>
            </a:r>
            <a:r>
              <a:rPr lang="en-US" sz="3000" dirty="0" smtClean="0">
                <a:cs typeface="Tahoma" pitchFamily="34" charset="0"/>
              </a:rPr>
              <a:t>over time</a:t>
            </a:r>
          </a:p>
          <a:p>
            <a:pPr>
              <a:buFont typeface="Arial" charset="0"/>
              <a:buChar char="•"/>
            </a:pPr>
            <a:r>
              <a:rPr lang="en-US" sz="3000" dirty="0" smtClean="0">
                <a:cs typeface="Tahoma" pitchFamily="34" charset="0"/>
              </a:rPr>
              <a:t>Is </a:t>
            </a:r>
            <a:r>
              <a:rPr lang="en-US" sz="3000" dirty="0" smtClean="0">
                <a:solidFill>
                  <a:srgbClr val="C00000"/>
                </a:solidFill>
                <a:cs typeface="Tahoma" pitchFamily="34" charset="0"/>
              </a:rPr>
              <a:t>especially effective </a:t>
            </a:r>
            <a:r>
              <a:rPr lang="en-US" sz="3000" dirty="0" smtClean="0">
                <a:cs typeface="Tahoma" pitchFamily="34" charset="0"/>
              </a:rPr>
              <a:t>with </a:t>
            </a:r>
            <a:r>
              <a:rPr lang="en-US" sz="3000" b="1" dirty="0" smtClean="0">
                <a:cs typeface="Tahoma" pitchFamily="34" charset="0"/>
              </a:rPr>
              <a:t>lower-achieving </a:t>
            </a:r>
            <a:r>
              <a:rPr lang="en-US" sz="3000" b="1" dirty="0" smtClean="0">
                <a:cs typeface="Tahoma" pitchFamily="34" charset="0"/>
              </a:rPr>
              <a:t>students </a:t>
            </a:r>
            <a:endParaRPr lang="en-US" sz="3000" b="1" dirty="0" smtClean="0">
              <a:cs typeface="Tahoma" pitchFamily="34" charset="0"/>
            </a:endParaRPr>
          </a:p>
          <a:p>
            <a:pPr>
              <a:buFont typeface="Arial" charset="0"/>
              <a:buChar char="•"/>
            </a:pPr>
            <a:r>
              <a:rPr lang="en-US" sz="3000" dirty="0" smtClean="0">
                <a:solidFill>
                  <a:srgbClr val="C00000"/>
                </a:solidFill>
                <a:cs typeface="Tahoma" pitchFamily="34" charset="0"/>
              </a:rPr>
              <a:t>Improves</a:t>
            </a:r>
            <a:r>
              <a:rPr lang="en-US" sz="3000" dirty="0" smtClean="0">
                <a:cs typeface="Tahoma" pitchFamily="34" charset="0"/>
              </a:rPr>
              <a:t> </a:t>
            </a:r>
            <a:r>
              <a:rPr lang="en-US" sz="3000" b="1" dirty="0" smtClean="0">
                <a:cs typeface="Tahoma" pitchFamily="34" charset="0"/>
              </a:rPr>
              <a:t>mastery of 21</a:t>
            </a:r>
            <a:r>
              <a:rPr lang="en-US" sz="3000" b="1" baseline="30000" dirty="0" smtClean="0">
                <a:cs typeface="Tahoma" pitchFamily="34" charset="0"/>
              </a:rPr>
              <a:t>st</a:t>
            </a:r>
            <a:r>
              <a:rPr lang="en-US" sz="3000" b="1" dirty="0" smtClean="0">
                <a:cs typeface="Tahoma" pitchFamily="34" charset="0"/>
              </a:rPr>
              <a:t> century skills</a:t>
            </a:r>
            <a:endParaRPr lang="en-US" sz="3000" b="1" dirty="0" smtClean="0"/>
          </a:p>
          <a:p>
            <a:pPr lvl="1">
              <a:buFont typeface="Arial" charset="0"/>
              <a:buChar char="•"/>
            </a:pPr>
            <a:endParaRPr lang="en-US" sz="3000" b="1" dirty="0" smtClean="0">
              <a:cs typeface="Tahoma" pitchFamily="34" charset="0"/>
            </a:endParaRPr>
          </a:p>
        </p:txBody>
      </p:sp>
      <p:pic>
        <p:nvPicPr>
          <p:cNvPr id="26626" name="Picture 2" descr="https://encrypted-tbn1.gstatic.com/images?q=tbn:ANd9GcT21VN4p_4VQIk8bQBVajkglh0o1T7VVWVoBnour4md-Qat_mi3"/>
          <p:cNvPicPr>
            <a:picLocks noChangeAspect="1" noChangeArrowheads="1"/>
          </p:cNvPicPr>
          <p:nvPr/>
        </p:nvPicPr>
        <p:blipFill>
          <a:blip r:embed="rId3" cstate="print"/>
          <a:srcRect/>
          <a:stretch>
            <a:fillRect/>
          </a:stretch>
        </p:blipFill>
        <p:spPr bwMode="auto">
          <a:xfrm>
            <a:off x="1371600" y="5257800"/>
            <a:ext cx="6172200" cy="1371600"/>
          </a:xfrm>
          <a:prstGeom prst="rect">
            <a:avLst/>
          </a:prstGeom>
          <a:noFill/>
        </p:spPr>
      </p:pic>
      <p:sp>
        <p:nvSpPr>
          <p:cNvPr id="4" name="AutoShape 2" descr="Image result for thumbs up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4"/>
          <p:cNvPicPr>
            <a:picLocks noChangeAspect="1"/>
          </p:cNvPicPr>
          <p:nvPr/>
        </p:nvPicPr>
        <p:blipFill>
          <a:blip r:embed="rId4"/>
          <a:stretch>
            <a:fillRect/>
          </a:stretch>
        </p:blipFill>
        <p:spPr>
          <a:xfrm>
            <a:off x="2314575" y="4267200"/>
            <a:ext cx="657225" cy="533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fontScale="90000"/>
          </a:bodyPr>
          <a:lstStyle/>
          <a:p>
            <a:r>
              <a:rPr lang="en-US" sz="4000" dirty="0" smtClean="0"/>
              <a:t/>
            </a:r>
            <a:br>
              <a:rPr lang="en-US" sz="4000" dirty="0" smtClean="0"/>
            </a:br>
            <a:r>
              <a:rPr lang="en-US" sz="4000" dirty="0" smtClean="0"/>
              <a:t>The Difference:</a:t>
            </a:r>
            <a:br>
              <a:rPr lang="en-US" sz="4000" dirty="0" smtClean="0"/>
            </a:br>
            <a:r>
              <a:rPr lang="en-US" sz="4000" dirty="0" smtClean="0"/>
              <a:t> PBL and Traditional Projects</a:t>
            </a:r>
            <a:r>
              <a:rPr lang="en-US" dirty="0" smtClean="0"/>
              <a:t/>
            </a:r>
            <a:br>
              <a:rPr lang="en-US" dirty="0" smtClean="0"/>
            </a:br>
            <a:endParaRPr lang="en-US" dirty="0"/>
          </a:p>
        </p:txBody>
      </p:sp>
      <p:pic>
        <p:nvPicPr>
          <p:cNvPr id="4" name="Content Placeholder 3" descr="http://3.bp.blogspot.com/-b2idB-2Vk2s/UUT7P8zdfOI/AAAAAAAAbjQ/W5p4s7IMJgo/s1600/pbl.png"/>
          <p:cNvPicPr>
            <a:picLocks noGrp="1"/>
          </p:cNvPicPr>
          <p:nvPr>
            <p:ph idx="1"/>
          </p:nvPr>
        </p:nvPicPr>
        <p:blipFill>
          <a:blip r:embed="rId3" cstate="print"/>
          <a:srcRect/>
          <a:stretch>
            <a:fillRect/>
          </a:stretch>
        </p:blipFill>
        <p:spPr bwMode="auto">
          <a:xfrm>
            <a:off x="457200" y="1143000"/>
            <a:ext cx="81534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228600"/>
            <a:ext cx="8229600" cy="1143000"/>
          </a:xfrm>
        </p:spPr>
        <p:txBody>
          <a:bodyPr/>
          <a:lstStyle/>
          <a:p>
            <a:pPr eaLnBrk="1" hangingPunct="1">
              <a:defRPr/>
            </a:pPr>
            <a:r>
              <a:rPr lang="en-US" dirty="0" smtClean="0">
                <a:cs typeface="Tahoma" pitchFamily="34" charset="0"/>
              </a:rPr>
              <a:t>The Teacher’s Role</a:t>
            </a:r>
          </a:p>
        </p:txBody>
      </p:sp>
      <p:sp>
        <p:nvSpPr>
          <p:cNvPr id="10243" name="Content Placeholder 2"/>
          <p:cNvSpPr>
            <a:spLocks noGrp="1"/>
          </p:cNvSpPr>
          <p:nvPr>
            <p:ph idx="1"/>
          </p:nvPr>
        </p:nvSpPr>
        <p:spPr>
          <a:xfrm>
            <a:off x="457200" y="1371600"/>
            <a:ext cx="8686800" cy="5486400"/>
          </a:xfrm>
        </p:spPr>
        <p:txBody>
          <a:bodyPr>
            <a:normAutofit/>
          </a:bodyPr>
          <a:lstStyle/>
          <a:p>
            <a:pPr eaLnBrk="1" hangingPunct="1">
              <a:buFont typeface="Arial" charset="0"/>
              <a:buChar char="•"/>
            </a:pPr>
            <a:r>
              <a:rPr lang="en-US" dirty="0" smtClean="0">
                <a:latin typeface="Tahoma" pitchFamily="34" charset="0"/>
                <a:cs typeface="Tahoma" pitchFamily="34" charset="0"/>
              </a:rPr>
              <a:t>Serve as </a:t>
            </a:r>
            <a:r>
              <a:rPr lang="en-US" dirty="0" smtClean="0">
                <a:solidFill>
                  <a:srgbClr val="C00000"/>
                </a:solidFill>
                <a:latin typeface="Tahoma" pitchFamily="34" charset="0"/>
                <a:cs typeface="Tahoma" pitchFamily="34" charset="0"/>
              </a:rPr>
              <a:t>facilitator</a:t>
            </a:r>
          </a:p>
          <a:p>
            <a:pPr eaLnBrk="1" hangingPunct="1">
              <a:buFont typeface="Arial" charset="0"/>
              <a:buChar char="•"/>
            </a:pPr>
            <a:r>
              <a:rPr lang="en-US" dirty="0" smtClean="0">
                <a:solidFill>
                  <a:srgbClr val="C00000"/>
                </a:solidFill>
                <a:latin typeface="Tahoma" pitchFamily="34" charset="0"/>
                <a:cs typeface="Tahoma" pitchFamily="34" charset="0"/>
              </a:rPr>
              <a:t>Model</a:t>
            </a:r>
            <a:r>
              <a:rPr lang="en-US" dirty="0" smtClean="0">
                <a:latin typeface="Tahoma" pitchFamily="34" charset="0"/>
                <a:cs typeface="Tahoma" pitchFamily="34" charset="0"/>
              </a:rPr>
              <a:t> thinking and problem-solving strategies effectively</a:t>
            </a:r>
          </a:p>
          <a:p>
            <a:pPr eaLnBrk="1" hangingPunct="1">
              <a:buFont typeface="Arial" charset="0"/>
              <a:buChar char="•"/>
            </a:pPr>
            <a:r>
              <a:rPr lang="en-US" dirty="0" smtClean="0">
                <a:solidFill>
                  <a:srgbClr val="C00000"/>
                </a:solidFill>
                <a:latin typeface="Tahoma" pitchFamily="34" charset="0"/>
                <a:cs typeface="Tahoma" pitchFamily="34" charset="0"/>
              </a:rPr>
              <a:t>Structure</a:t>
            </a:r>
            <a:r>
              <a:rPr lang="en-US" dirty="0" smtClean="0">
                <a:latin typeface="Tahoma" pitchFamily="34" charset="0"/>
                <a:cs typeface="Tahoma" pitchFamily="34" charset="0"/>
              </a:rPr>
              <a:t> meaningful tasks</a:t>
            </a:r>
          </a:p>
          <a:p>
            <a:pPr eaLnBrk="1" hangingPunct="1">
              <a:buFont typeface="Arial" charset="0"/>
              <a:buChar char="•"/>
            </a:pPr>
            <a:r>
              <a:rPr lang="en-US" dirty="0" smtClean="0">
                <a:solidFill>
                  <a:srgbClr val="C00000"/>
                </a:solidFill>
                <a:latin typeface="Tahoma" pitchFamily="34" charset="0"/>
                <a:cs typeface="Tahoma" pitchFamily="34" charset="0"/>
              </a:rPr>
              <a:t>Work with students </a:t>
            </a:r>
            <a:r>
              <a:rPr lang="en-US" dirty="0" smtClean="0">
                <a:latin typeface="Tahoma" pitchFamily="34" charset="0"/>
                <a:cs typeface="Tahoma" pitchFamily="34" charset="0"/>
              </a:rPr>
              <a:t>to frame worthwhile questions </a:t>
            </a:r>
          </a:p>
          <a:p>
            <a:pPr eaLnBrk="1" hangingPunct="1">
              <a:buFont typeface="Arial" charset="0"/>
              <a:buChar char="•"/>
            </a:pPr>
            <a:r>
              <a:rPr lang="en-US" dirty="0" smtClean="0">
                <a:solidFill>
                  <a:srgbClr val="C00000"/>
                </a:solidFill>
                <a:latin typeface="Tahoma" pitchFamily="34" charset="0"/>
                <a:cs typeface="Tahoma" pitchFamily="34" charset="0"/>
              </a:rPr>
              <a:t>Manage</a:t>
            </a:r>
            <a:r>
              <a:rPr lang="en-US" dirty="0" smtClean="0">
                <a:latin typeface="Tahoma" pitchFamily="34" charset="0"/>
                <a:cs typeface="Tahoma" pitchFamily="34" charset="0"/>
              </a:rPr>
              <a:t> the structure of multiple day-to-day activities to produce high quality outcomes</a:t>
            </a:r>
          </a:p>
          <a:p>
            <a:pPr eaLnBrk="1" hangingPunct="1">
              <a:buFont typeface="Arial" charset="0"/>
              <a:buChar char="•"/>
            </a:pPr>
            <a:r>
              <a:rPr lang="en-US" dirty="0" smtClean="0">
                <a:solidFill>
                  <a:srgbClr val="C00000"/>
                </a:solidFill>
                <a:latin typeface="Tahoma" pitchFamily="34" charset="0"/>
                <a:cs typeface="Tahoma" pitchFamily="34" charset="0"/>
              </a:rPr>
              <a:t>Teach</a:t>
            </a:r>
            <a:r>
              <a:rPr lang="en-US" dirty="0" smtClean="0">
                <a:latin typeface="Tahoma" pitchFamily="34" charset="0"/>
                <a:cs typeface="Tahoma" pitchFamily="34" charset="0"/>
              </a:rPr>
              <a:t> students to set goals</a:t>
            </a:r>
          </a:p>
        </p:txBody>
      </p:sp>
      <p:pic>
        <p:nvPicPr>
          <p:cNvPr id="10244" name="Picture 3" descr="C:\Documents and Settings\Patty Whitney\My Documents\My Pictures\Microsoft Clip Organizer\j0439522.jpg"/>
          <p:cNvPicPr>
            <a:picLocks noChangeAspect="1" noChangeArrowheads="1"/>
          </p:cNvPicPr>
          <p:nvPr/>
        </p:nvPicPr>
        <p:blipFill>
          <a:blip r:embed="rId3" cstate="print"/>
          <a:srcRect/>
          <a:stretch>
            <a:fillRect/>
          </a:stretch>
        </p:blipFill>
        <p:spPr bwMode="auto">
          <a:xfrm>
            <a:off x="7162800" y="0"/>
            <a:ext cx="1981200" cy="213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What is Project-Based Learning?</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sz="2800" dirty="0"/>
              <a:t>PBL focuses on </a:t>
            </a:r>
            <a:r>
              <a:rPr lang="en-US" sz="2800" b="1" i="1" dirty="0"/>
              <a:t>real-world problems </a:t>
            </a:r>
            <a:r>
              <a:rPr lang="en-US" sz="2800" b="1" dirty="0" smtClean="0"/>
              <a:t>(authentic) </a:t>
            </a:r>
            <a:r>
              <a:rPr lang="en-US" sz="2800" dirty="0" smtClean="0"/>
              <a:t>and </a:t>
            </a:r>
            <a:r>
              <a:rPr lang="en-US" sz="2800" dirty="0"/>
              <a:t>encourages students to explore issues outside the </a:t>
            </a:r>
            <a:r>
              <a:rPr lang="en-US" sz="2800" dirty="0" smtClean="0"/>
              <a:t>classroom </a:t>
            </a:r>
          </a:p>
          <a:p>
            <a:r>
              <a:rPr lang="en-US" sz="2800" b="1" dirty="0" smtClean="0"/>
              <a:t>“Learning by doing” </a:t>
            </a:r>
            <a:r>
              <a:rPr lang="en-US" sz="2800" dirty="0"/>
              <a:t>e</a:t>
            </a:r>
            <a:r>
              <a:rPr lang="en-US" sz="2800" dirty="0" smtClean="0"/>
              <a:t>ducational process</a:t>
            </a:r>
          </a:p>
          <a:p>
            <a:r>
              <a:rPr lang="en-US" sz="2800" dirty="0" smtClean="0"/>
              <a:t>Encourages student </a:t>
            </a:r>
            <a:r>
              <a:rPr lang="en-US" sz="2800" b="1" dirty="0"/>
              <a:t>motivation and </a:t>
            </a:r>
            <a:r>
              <a:rPr lang="en-US" sz="2800" b="1" dirty="0" smtClean="0"/>
              <a:t>collaboration</a:t>
            </a:r>
          </a:p>
          <a:p>
            <a:pPr lvl="1"/>
            <a:r>
              <a:rPr lang="en-US" dirty="0"/>
              <a:t>Students </a:t>
            </a:r>
            <a:r>
              <a:rPr lang="en-US" dirty="0" smtClean="0"/>
              <a:t>show </a:t>
            </a:r>
            <a:r>
              <a:rPr lang="en-US" dirty="0"/>
              <a:t>pride </a:t>
            </a:r>
            <a:r>
              <a:rPr lang="en-US" dirty="0" smtClean="0"/>
              <a:t>in </a:t>
            </a:r>
            <a:r>
              <a:rPr lang="en-US" dirty="0"/>
              <a:t>a project they have designed themselves </a:t>
            </a:r>
            <a:r>
              <a:rPr lang="en-US" dirty="0" smtClean="0"/>
              <a:t>and shared with others</a:t>
            </a:r>
            <a:endParaRPr lang="en-US" b="1" dirty="0" smtClean="0"/>
          </a:p>
          <a:p>
            <a:r>
              <a:rPr lang="en-US" sz="2800" dirty="0" smtClean="0"/>
              <a:t>Supports ELLs to </a:t>
            </a:r>
            <a:r>
              <a:rPr lang="en-US" sz="2800" dirty="0"/>
              <a:t>discover </a:t>
            </a:r>
            <a:r>
              <a:rPr lang="en-US" sz="2800" b="1" dirty="0"/>
              <a:t>new vocabulary</a:t>
            </a:r>
            <a:r>
              <a:rPr lang="en-US" sz="2800" dirty="0"/>
              <a:t>, </a:t>
            </a:r>
            <a:r>
              <a:rPr lang="en-US" sz="2800" b="1" dirty="0"/>
              <a:t>actively engage others in non-rehearsed dialogue</a:t>
            </a:r>
            <a:r>
              <a:rPr lang="en-US" sz="2800" dirty="0"/>
              <a:t>, and generally </a:t>
            </a:r>
            <a:r>
              <a:rPr lang="en-US" sz="2800" b="1" dirty="0"/>
              <a:t>improve </a:t>
            </a:r>
            <a:r>
              <a:rPr lang="en-US" sz="2800" b="1" dirty="0">
                <a:solidFill>
                  <a:srgbClr val="C00000"/>
                </a:solidFill>
              </a:rPr>
              <a:t>cognitive </a:t>
            </a:r>
            <a:r>
              <a:rPr lang="en-US" sz="2800" b="1" dirty="0" smtClean="0">
                <a:solidFill>
                  <a:srgbClr val="C00000"/>
                </a:solidFill>
              </a:rPr>
              <a:t>skills</a:t>
            </a:r>
          </a:p>
          <a:p>
            <a:pPr lvl="1"/>
            <a:r>
              <a:rPr lang="en-US" dirty="0">
                <a:solidFill>
                  <a:srgbClr val="7030A0"/>
                </a:solidFill>
              </a:rPr>
              <a:t>p</a:t>
            </a:r>
            <a:r>
              <a:rPr lang="en-US" dirty="0" smtClean="0">
                <a:solidFill>
                  <a:srgbClr val="7030A0"/>
                </a:solidFill>
              </a:rPr>
              <a:t>lan, organize</a:t>
            </a:r>
            <a:r>
              <a:rPr lang="en-US" dirty="0">
                <a:solidFill>
                  <a:srgbClr val="7030A0"/>
                </a:solidFill>
              </a:rPr>
              <a:t>, </a:t>
            </a:r>
            <a:r>
              <a:rPr lang="en-US" dirty="0" smtClean="0">
                <a:solidFill>
                  <a:srgbClr val="7030A0"/>
                </a:solidFill>
              </a:rPr>
              <a:t>summarize, </a:t>
            </a:r>
            <a:r>
              <a:rPr lang="en-US" dirty="0">
                <a:solidFill>
                  <a:srgbClr val="7030A0"/>
                </a:solidFill>
              </a:rPr>
              <a:t>ask </a:t>
            </a:r>
            <a:r>
              <a:rPr lang="en-US" dirty="0" smtClean="0">
                <a:solidFill>
                  <a:srgbClr val="7030A0"/>
                </a:solidFill>
              </a:rPr>
              <a:t>questions, </a:t>
            </a:r>
            <a:r>
              <a:rPr lang="en-US" dirty="0">
                <a:solidFill>
                  <a:srgbClr val="7030A0"/>
                </a:solidFill>
              </a:rPr>
              <a:t>interpret </a:t>
            </a:r>
            <a:r>
              <a:rPr lang="en-US" dirty="0" smtClean="0">
                <a:solidFill>
                  <a:srgbClr val="7030A0"/>
                </a:solidFill>
              </a:rPr>
              <a:t>results</a:t>
            </a:r>
            <a:endParaRPr 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0"/>
            <a:ext cx="9144000" cy="1066800"/>
          </a:xfrm>
        </p:spPr>
        <p:txBody>
          <a:bodyPr/>
          <a:lstStyle/>
          <a:p>
            <a:r>
              <a:rPr lang="en-US" dirty="0" smtClean="0"/>
              <a:t>PBL Questions to be Considered</a:t>
            </a:r>
          </a:p>
        </p:txBody>
      </p:sp>
      <p:sp>
        <p:nvSpPr>
          <p:cNvPr id="44035" name="Content Placeholder 2"/>
          <p:cNvSpPr>
            <a:spLocks noGrp="1"/>
          </p:cNvSpPr>
          <p:nvPr>
            <p:ph idx="1"/>
          </p:nvPr>
        </p:nvSpPr>
        <p:spPr>
          <a:xfrm>
            <a:off x="533400" y="990600"/>
            <a:ext cx="8610600" cy="5867400"/>
          </a:xfrm>
        </p:spPr>
        <p:txBody>
          <a:bodyPr>
            <a:normAutofit/>
          </a:bodyPr>
          <a:lstStyle/>
          <a:p>
            <a:r>
              <a:rPr lang="en-US" dirty="0" smtClean="0"/>
              <a:t>Has the teacher adequately prepared the students (e.g., foundational skills)?</a:t>
            </a:r>
          </a:p>
          <a:p>
            <a:r>
              <a:rPr lang="en-US" dirty="0" smtClean="0"/>
              <a:t>Does </a:t>
            </a:r>
            <a:r>
              <a:rPr lang="en-US" dirty="0" smtClean="0"/>
              <a:t>the teacher solicit student input?</a:t>
            </a:r>
          </a:p>
          <a:p>
            <a:pPr lvl="1"/>
            <a:r>
              <a:rPr lang="en-US" sz="3200" dirty="0" smtClean="0"/>
              <a:t>Do the teacher and student negotiate learning outcomes?</a:t>
            </a:r>
          </a:p>
          <a:p>
            <a:pPr lvl="1"/>
            <a:r>
              <a:rPr lang="en-US" sz="3200" dirty="0" smtClean="0"/>
              <a:t>Who selects the topic?</a:t>
            </a:r>
          </a:p>
          <a:p>
            <a:pPr lvl="1"/>
            <a:r>
              <a:rPr lang="en-US" sz="3200" dirty="0" smtClean="0"/>
              <a:t>Who defines the products and activities?</a:t>
            </a:r>
          </a:p>
          <a:p>
            <a:pPr lvl="1"/>
            <a:r>
              <a:rPr lang="en-US" sz="3200" dirty="0" smtClean="0"/>
              <a:t>Who controls the timeline and pace of the project?</a:t>
            </a:r>
          </a:p>
        </p:txBody>
      </p:sp>
      <p:pic>
        <p:nvPicPr>
          <p:cNvPr id="4" name="Picture 3" descr="https://encrypted-tbn2.gstatic.com/images?q=tbn:ANd9GcQTibEHF3UB9sBlZWdO47416H-FaXbsrZEK35HkoSyJeuS8kNwu1g"/>
          <p:cNvPicPr/>
          <p:nvPr/>
        </p:nvPicPr>
        <p:blipFill>
          <a:blip r:embed="rId3" cstate="print"/>
          <a:srcRect/>
          <a:stretch>
            <a:fillRect/>
          </a:stretch>
        </p:blipFill>
        <p:spPr bwMode="auto">
          <a:xfrm>
            <a:off x="4876800" y="5486400"/>
            <a:ext cx="3352800" cy="12884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9144000" cy="914400"/>
          </a:xfrm>
        </p:spPr>
        <p:txBody>
          <a:bodyPr/>
          <a:lstStyle/>
          <a:p>
            <a:pPr eaLnBrk="1" hangingPunct="1">
              <a:defRPr/>
            </a:pPr>
            <a:r>
              <a:rPr lang="en-US" dirty="0" smtClean="0">
                <a:cs typeface="Tahoma" pitchFamily="34" charset="0"/>
              </a:rPr>
              <a:t>The Student’s Role</a:t>
            </a:r>
          </a:p>
        </p:txBody>
      </p:sp>
      <p:sp>
        <p:nvSpPr>
          <p:cNvPr id="11267" name="Content Placeholder 2"/>
          <p:cNvSpPr>
            <a:spLocks noGrp="1"/>
          </p:cNvSpPr>
          <p:nvPr>
            <p:ph idx="1"/>
          </p:nvPr>
        </p:nvSpPr>
        <p:spPr>
          <a:xfrm>
            <a:off x="457200" y="838200"/>
            <a:ext cx="6019800" cy="6019800"/>
          </a:xfrm>
        </p:spPr>
        <p:txBody>
          <a:bodyPr>
            <a:normAutofit fontScale="92500" lnSpcReduction="10000"/>
          </a:bodyPr>
          <a:lstStyle/>
          <a:p>
            <a:pPr eaLnBrk="1" hangingPunct="1"/>
            <a:r>
              <a:rPr lang="en-US" dirty="0" smtClean="0">
                <a:solidFill>
                  <a:srgbClr val="C00000"/>
                </a:solidFill>
                <a:latin typeface="Tahoma" pitchFamily="34" charset="0"/>
                <a:cs typeface="Tahoma" pitchFamily="34" charset="0"/>
              </a:rPr>
              <a:t>Set</a:t>
            </a:r>
            <a:r>
              <a:rPr lang="en-US" dirty="0" smtClean="0">
                <a:latin typeface="Tahoma" pitchFamily="34" charset="0"/>
                <a:cs typeface="Tahoma" pitchFamily="34" charset="0"/>
              </a:rPr>
              <a:t> </a:t>
            </a:r>
            <a:r>
              <a:rPr lang="en-US" dirty="0" smtClean="0">
                <a:solidFill>
                  <a:srgbClr val="C00000"/>
                </a:solidFill>
                <a:latin typeface="Tahoma" pitchFamily="34" charset="0"/>
                <a:cs typeface="Tahoma" pitchFamily="34" charset="0"/>
              </a:rPr>
              <a:t>goals</a:t>
            </a:r>
          </a:p>
          <a:p>
            <a:pPr lvl="1"/>
            <a:r>
              <a:rPr lang="en-US" dirty="0" smtClean="0"/>
              <a:t>Begin with the end in mind</a:t>
            </a:r>
            <a:endParaRPr lang="en-US" dirty="0" smtClean="0">
              <a:latin typeface="Tahoma" pitchFamily="34" charset="0"/>
              <a:cs typeface="Tahoma" pitchFamily="34" charset="0"/>
            </a:endParaRPr>
          </a:p>
          <a:p>
            <a:pPr eaLnBrk="1" hangingPunct="1">
              <a:buNone/>
            </a:pPr>
            <a:endParaRPr lang="en-US" dirty="0" smtClean="0">
              <a:latin typeface="Tahoma" pitchFamily="34" charset="0"/>
              <a:cs typeface="Tahoma" pitchFamily="34" charset="0"/>
            </a:endParaRPr>
          </a:p>
          <a:p>
            <a:pPr eaLnBrk="1" hangingPunct="1"/>
            <a:r>
              <a:rPr lang="en-US" dirty="0" smtClean="0">
                <a:solidFill>
                  <a:srgbClr val="C00000"/>
                </a:solidFill>
                <a:latin typeface="Tahoma" pitchFamily="34" charset="0"/>
                <a:cs typeface="Tahoma" pitchFamily="34" charset="0"/>
              </a:rPr>
              <a:t>Explore</a:t>
            </a:r>
            <a:r>
              <a:rPr lang="en-US" dirty="0" smtClean="0">
                <a:latin typeface="Tahoma" pitchFamily="34" charset="0"/>
                <a:cs typeface="Tahoma" pitchFamily="34" charset="0"/>
              </a:rPr>
              <a:t> and </a:t>
            </a:r>
            <a:r>
              <a:rPr lang="en-US" dirty="0" smtClean="0">
                <a:solidFill>
                  <a:srgbClr val="C00000"/>
                </a:solidFill>
                <a:latin typeface="Tahoma" pitchFamily="34" charset="0"/>
                <a:cs typeface="Tahoma" pitchFamily="34" charset="0"/>
              </a:rPr>
              <a:t>ask</a:t>
            </a:r>
            <a:r>
              <a:rPr lang="en-US" dirty="0" smtClean="0">
                <a:latin typeface="Tahoma" pitchFamily="34" charset="0"/>
                <a:cs typeface="Tahoma" pitchFamily="34" charset="0"/>
              </a:rPr>
              <a:t> questions</a:t>
            </a:r>
          </a:p>
          <a:p>
            <a:pPr lvl="1"/>
            <a:r>
              <a:rPr lang="en-US" dirty="0" smtClean="0"/>
              <a:t>In order to answer </a:t>
            </a:r>
          </a:p>
          <a:p>
            <a:pPr lvl="1">
              <a:buNone/>
            </a:pPr>
            <a:r>
              <a:rPr lang="en-US" dirty="0" smtClean="0"/>
              <a:t>   </a:t>
            </a:r>
            <a:r>
              <a:rPr lang="en-US" i="1" dirty="0" smtClean="0"/>
              <a:t>Essential Questions</a:t>
            </a:r>
            <a:endParaRPr lang="en-US" i="1" dirty="0" smtClean="0">
              <a:latin typeface="Tahoma" pitchFamily="34" charset="0"/>
              <a:cs typeface="Tahoma" pitchFamily="34" charset="0"/>
            </a:endParaRPr>
          </a:p>
          <a:p>
            <a:pPr lvl="1">
              <a:buNone/>
            </a:pPr>
            <a:endParaRPr lang="en-US" dirty="0" smtClean="0">
              <a:latin typeface="Tahoma" pitchFamily="34" charset="0"/>
              <a:cs typeface="Tahoma" pitchFamily="34" charset="0"/>
            </a:endParaRPr>
          </a:p>
          <a:p>
            <a:pPr eaLnBrk="1" hangingPunct="1"/>
            <a:r>
              <a:rPr lang="en-US" dirty="0" smtClean="0">
                <a:solidFill>
                  <a:srgbClr val="C00000"/>
                </a:solidFill>
                <a:latin typeface="Tahoma" pitchFamily="34" charset="0"/>
                <a:cs typeface="Tahoma" pitchFamily="34" charset="0"/>
              </a:rPr>
              <a:t>Work</a:t>
            </a:r>
            <a:r>
              <a:rPr lang="en-US" dirty="0" smtClean="0">
                <a:latin typeface="Tahoma" pitchFamily="34" charset="0"/>
                <a:cs typeface="Tahoma" pitchFamily="34" charset="0"/>
              </a:rPr>
              <a:t> well with </a:t>
            </a:r>
            <a:r>
              <a:rPr lang="en-US" dirty="0" smtClean="0">
                <a:solidFill>
                  <a:srgbClr val="C00000"/>
                </a:solidFill>
                <a:latin typeface="Tahoma" pitchFamily="34" charset="0"/>
                <a:cs typeface="Tahoma" pitchFamily="34" charset="0"/>
              </a:rPr>
              <a:t>peers</a:t>
            </a:r>
          </a:p>
          <a:p>
            <a:pPr eaLnBrk="1" hangingPunct="1">
              <a:buNone/>
            </a:pPr>
            <a:endParaRPr lang="en-US" dirty="0" smtClean="0">
              <a:latin typeface="Tahoma" pitchFamily="34" charset="0"/>
              <a:cs typeface="Tahoma" pitchFamily="34" charset="0"/>
            </a:endParaRPr>
          </a:p>
          <a:p>
            <a:pPr eaLnBrk="1" hangingPunct="1"/>
            <a:r>
              <a:rPr lang="en-US" dirty="0" smtClean="0">
                <a:latin typeface="Tahoma" pitchFamily="34" charset="0"/>
                <a:cs typeface="Tahoma" pitchFamily="34" charset="0"/>
              </a:rPr>
              <a:t>Stay </a:t>
            </a:r>
            <a:r>
              <a:rPr lang="en-US" dirty="0" smtClean="0">
                <a:solidFill>
                  <a:srgbClr val="C00000"/>
                </a:solidFill>
                <a:latin typeface="Tahoma" pitchFamily="34" charset="0"/>
                <a:cs typeface="Tahoma" pitchFamily="34" charset="0"/>
              </a:rPr>
              <a:t>accountable</a:t>
            </a:r>
            <a:r>
              <a:rPr lang="en-US" dirty="0" smtClean="0">
                <a:latin typeface="Tahoma" pitchFamily="34" charset="0"/>
                <a:cs typeface="Tahoma" pitchFamily="34" charset="0"/>
              </a:rPr>
              <a:t> to self, peers, and teacher for </a:t>
            </a:r>
            <a:r>
              <a:rPr lang="en-US" dirty="0" smtClean="0">
                <a:solidFill>
                  <a:srgbClr val="C00000"/>
                </a:solidFill>
                <a:latin typeface="Tahoma" pitchFamily="34" charset="0"/>
                <a:cs typeface="Tahoma" pitchFamily="34" charset="0"/>
              </a:rPr>
              <a:t>project outcomes</a:t>
            </a:r>
          </a:p>
          <a:p>
            <a:pPr eaLnBrk="1" hangingPunct="1"/>
            <a:endParaRPr lang="en-US" dirty="0" smtClean="0"/>
          </a:p>
        </p:txBody>
      </p:sp>
      <p:pic>
        <p:nvPicPr>
          <p:cNvPr id="11268" name="Picture 3" descr="Macintosh HD:Users:christyrhodes:Library:Application Support:Microsoft:Office:Clipart:Personal:j0409047.jpg"/>
          <p:cNvPicPr>
            <a:picLocks noChangeAspect="1" noChangeArrowheads="1"/>
          </p:cNvPicPr>
          <p:nvPr/>
        </p:nvPicPr>
        <p:blipFill>
          <a:blip r:embed="rId3" cstate="print"/>
          <a:srcRect/>
          <a:stretch>
            <a:fillRect/>
          </a:stretch>
        </p:blipFill>
        <p:spPr bwMode="auto">
          <a:xfrm>
            <a:off x="6629400" y="1600200"/>
            <a:ext cx="2133600"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0" y="0"/>
            <a:ext cx="9144000" cy="1143000"/>
          </a:xfrm>
        </p:spPr>
        <p:txBody>
          <a:bodyPr/>
          <a:lstStyle/>
          <a:p>
            <a:r>
              <a:rPr lang="en-US" dirty="0" smtClean="0"/>
              <a:t>Developing </a:t>
            </a:r>
            <a:r>
              <a:rPr lang="en-US" i="1" dirty="0" smtClean="0"/>
              <a:t>Essential Questions</a:t>
            </a:r>
          </a:p>
        </p:txBody>
      </p:sp>
      <p:sp>
        <p:nvSpPr>
          <p:cNvPr id="3" name="Content Placeholder 2"/>
          <p:cNvSpPr>
            <a:spLocks noGrp="1"/>
          </p:cNvSpPr>
          <p:nvPr>
            <p:ph idx="1"/>
          </p:nvPr>
        </p:nvSpPr>
        <p:spPr>
          <a:xfrm>
            <a:off x="304800" y="1219200"/>
            <a:ext cx="8839200" cy="5638800"/>
          </a:xfrm>
        </p:spPr>
        <p:txBody>
          <a:bodyPr>
            <a:normAutofit/>
          </a:bodyPr>
          <a:lstStyle/>
          <a:p>
            <a:pPr>
              <a:buFontTx/>
              <a:buNone/>
              <a:defRPr/>
            </a:pPr>
            <a:r>
              <a:rPr lang="en-US" b="1" dirty="0" smtClean="0"/>
              <a:t>Essential  Questions are…</a:t>
            </a:r>
          </a:p>
          <a:p>
            <a:pPr>
              <a:defRPr/>
            </a:pPr>
            <a:r>
              <a:rPr lang="en-US" dirty="0" smtClean="0"/>
              <a:t>stimulating.</a:t>
            </a:r>
          </a:p>
          <a:p>
            <a:pPr>
              <a:defRPr/>
            </a:pPr>
            <a:r>
              <a:rPr lang="en-US" dirty="0" smtClean="0"/>
              <a:t>open-ended.</a:t>
            </a:r>
          </a:p>
          <a:p>
            <a:pPr>
              <a:defRPr/>
            </a:pPr>
            <a:r>
              <a:rPr lang="en-US" dirty="0" smtClean="0"/>
              <a:t>aligned to the project topic.</a:t>
            </a:r>
          </a:p>
          <a:p>
            <a:pPr>
              <a:defRPr/>
            </a:pPr>
            <a:r>
              <a:rPr lang="en-US" dirty="0" smtClean="0"/>
              <a:t>challenging.</a:t>
            </a:r>
          </a:p>
          <a:p>
            <a:pPr>
              <a:defRPr/>
            </a:pPr>
            <a:endParaRPr lang="en-US" sz="2800" dirty="0" smtClean="0"/>
          </a:p>
          <a:p>
            <a:pPr>
              <a:defRPr/>
            </a:pPr>
            <a:r>
              <a:rPr lang="en-US" i="1" dirty="0" smtClean="0"/>
              <a:t>Essential Questions </a:t>
            </a:r>
            <a:r>
              <a:rPr lang="en-US" dirty="0" smtClean="0"/>
              <a:t>should relate to </a:t>
            </a:r>
          </a:p>
          <a:p>
            <a:pPr>
              <a:buNone/>
              <a:defRPr/>
            </a:pPr>
            <a:r>
              <a:rPr lang="en-US" dirty="0" smtClean="0"/>
              <a:t>	real-world (authentic) situations that </a:t>
            </a:r>
          </a:p>
          <a:p>
            <a:pPr>
              <a:buNone/>
              <a:defRPr/>
            </a:pPr>
            <a:r>
              <a:rPr lang="en-US" dirty="0" smtClean="0"/>
              <a:t>	students find interesting.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eaLnBrk="1" hangingPunct="1">
              <a:defRPr/>
            </a:pPr>
            <a:r>
              <a:rPr lang="en-US" dirty="0" smtClean="0"/>
              <a:t>Students Develop Needed Skills</a:t>
            </a:r>
            <a:endParaRPr lang="en-US" dirty="0"/>
          </a:p>
        </p:txBody>
      </p:sp>
      <p:sp>
        <p:nvSpPr>
          <p:cNvPr id="3" name="Content Placeholder 2"/>
          <p:cNvSpPr>
            <a:spLocks noGrp="1"/>
          </p:cNvSpPr>
          <p:nvPr>
            <p:ph idx="1"/>
          </p:nvPr>
        </p:nvSpPr>
        <p:spPr>
          <a:xfrm>
            <a:off x="0" y="1143000"/>
            <a:ext cx="9144000" cy="5715000"/>
          </a:xfrm>
        </p:spPr>
        <p:txBody>
          <a:bodyPr/>
          <a:lstStyle/>
          <a:p>
            <a:pPr eaLnBrk="1" hangingPunct="1">
              <a:buNone/>
              <a:defRPr/>
            </a:pPr>
            <a:endParaRPr lang="en-US" dirty="0" smtClean="0"/>
          </a:p>
          <a:p>
            <a:pPr>
              <a:defRPr/>
            </a:pPr>
            <a:r>
              <a:rPr lang="en-US" dirty="0" smtClean="0">
                <a:latin typeface="Arial" pitchFamily="34" charset="0"/>
                <a:cs typeface="Arial" pitchFamily="34" charset="0"/>
              </a:rPr>
              <a:t>Information Searching &amp; Researching</a:t>
            </a:r>
          </a:p>
          <a:p>
            <a:pPr>
              <a:defRPr/>
            </a:pPr>
            <a:r>
              <a:rPr lang="en-US" dirty="0" smtClean="0">
                <a:latin typeface="Arial" pitchFamily="34" charset="0"/>
                <a:cs typeface="Arial" pitchFamily="34" charset="0"/>
              </a:rPr>
              <a:t>Critical Analysis</a:t>
            </a:r>
          </a:p>
          <a:p>
            <a:pPr>
              <a:defRPr/>
            </a:pPr>
            <a:r>
              <a:rPr lang="en-US" dirty="0" smtClean="0">
                <a:latin typeface="Arial" pitchFamily="34" charset="0"/>
                <a:cs typeface="Arial" pitchFamily="34" charset="0"/>
              </a:rPr>
              <a:t>Summarizing and Synthesizing</a:t>
            </a:r>
          </a:p>
          <a:p>
            <a:pPr>
              <a:defRPr/>
            </a:pPr>
            <a:r>
              <a:rPr lang="en-US" dirty="0" smtClean="0">
                <a:latin typeface="Arial" pitchFamily="34" charset="0"/>
                <a:cs typeface="Arial" pitchFamily="34" charset="0"/>
              </a:rPr>
              <a:t>Inquiry, Questioning and Exploratory Investigations</a:t>
            </a:r>
          </a:p>
          <a:p>
            <a:pPr>
              <a:defRPr/>
            </a:pPr>
            <a:r>
              <a:rPr lang="en-US" dirty="0" smtClean="0">
                <a:latin typeface="Arial" pitchFamily="34" charset="0"/>
                <a:cs typeface="Arial" pitchFamily="34" charset="0"/>
              </a:rPr>
              <a:t>Design and Problem-solving</a:t>
            </a:r>
            <a:endParaRPr lang="en-US" dirty="0">
              <a:latin typeface="Arial" pitchFamily="34" charset="0"/>
              <a:cs typeface="Arial" pitchFamily="34" charset="0"/>
            </a:endParaRPr>
          </a:p>
        </p:txBody>
      </p:sp>
      <p:pic>
        <p:nvPicPr>
          <p:cNvPr id="4" name="Picture 3" descr="https://encrypted-tbn0.gstatic.com/images?q=tbn:ANd9GcSW73DVYkPIrdYWnxVpgIT-PgJaU4kNRCMC4dMlAJvv5jJK26Pl"/>
          <p:cNvPicPr/>
          <p:nvPr/>
        </p:nvPicPr>
        <p:blipFill>
          <a:blip r:embed="rId3" cstate="print"/>
          <a:srcRect/>
          <a:stretch>
            <a:fillRect/>
          </a:stretch>
        </p:blipFill>
        <p:spPr bwMode="auto">
          <a:xfrm>
            <a:off x="6172200" y="4724400"/>
            <a:ext cx="2466975" cy="1849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sz="4900" b="1" dirty="0" smtClean="0"/>
              <a:t/>
            </a:r>
            <a:br>
              <a:rPr lang="en-US" sz="4900" b="1" dirty="0" smtClean="0"/>
            </a:br>
            <a:r>
              <a:rPr lang="en-US" sz="4900" dirty="0" smtClean="0"/>
              <a:t>Student Planning Phase</a:t>
            </a:r>
            <a:r>
              <a:rPr lang="en-US" dirty="0" smtClean="0"/>
              <a:t/>
            </a:r>
            <a:br>
              <a:rPr lang="en-US" dirty="0" smtClean="0"/>
            </a:br>
            <a:endParaRPr lang="en-US" dirty="0"/>
          </a:p>
        </p:txBody>
      </p:sp>
      <p:sp>
        <p:nvSpPr>
          <p:cNvPr id="3" name="Content Placeholder 2"/>
          <p:cNvSpPr>
            <a:spLocks noGrp="1"/>
          </p:cNvSpPr>
          <p:nvPr>
            <p:ph idx="1"/>
          </p:nvPr>
        </p:nvSpPr>
        <p:spPr>
          <a:xfrm>
            <a:off x="0" y="1447800"/>
            <a:ext cx="9144000" cy="5410200"/>
          </a:xfrm>
        </p:spPr>
        <p:txBody>
          <a:bodyPr>
            <a:normAutofit/>
          </a:bodyPr>
          <a:lstStyle/>
          <a:p>
            <a:r>
              <a:rPr lang="en-US" sz="4000" dirty="0" smtClean="0"/>
              <a:t>Identify a topic</a:t>
            </a:r>
          </a:p>
          <a:p>
            <a:pPr lvl="0"/>
            <a:r>
              <a:rPr lang="en-US" sz="4000" dirty="0" smtClean="0"/>
              <a:t>Work </a:t>
            </a:r>
            <a:r>
              <a:rPr lang="en-US" sz="4000" dirty="0"/>
              <a:t>on </a:t>
            </a:r>
            <a:r>
              <a:rPr lang="en-US" sz="4000" dirty="0" smtClean="0"/>
              <a:t>project</a:t>
            </a:r>
            <a:endParaRPr lang="en-US" sz="4000" dirty="0"/>
          </a:p>
          <a:p>
            <a:pPr lvl="0"/>
            <a:r>
              <a:rPr lang="en-US" sz="4000" dirty="0" smtClean="0"/>
              <a:t>Ask </a:t>
            </a:r>
            <a:r>
              <a:rPr lang="en-US" sz="4000" dirty="0"/>
              <a:t>questions that </a:t>
            </a:r>
            <a:r>
              <a:rPr lang="en-US" sz="4000" dirty="0" smtClean="0"/>
              <a:t>clarify topic</a:t>
            </a:r>
            <a:endParaRPr lang="en-US" sz="4000" dirty="0"/>
          </a:p>
          <a:p>
            <a:pPr lvl="0"/>
            <a:r>
              <a:rPr lang="en-US" sz="4000" dirty="0"/>
              <a:t>Respond to </a:t>
            </a:r>
            <a:r>
              <a:rPr lang="en-US" sz="4000" dirty="0" smtClean="0"/>
              <a:t>questions </a:t>
            </a:r>
            <a:r>
              <a:rPr lang="en-US" sz="4000" dirty="0"/>
              <a:t>raised</a:t>
            </a:r>
          </a:p>
        </p:txBody>
      </p:sp>
      <p:pic>
        <p:nvPicPr>
          <p:cNvPr id="7170" name="Picture 2" descr="C:\Documents and Settings\Rob\Local Settings\Temporary Internet Files\Content.IE5\9NUWUFIB\MC900156993[1].wmf"/>
          <p:cNvPicPr>
            <a:picLocks noChangeAspect="1" noChangeArrowheads="1"/>
          </p:cNvPicPr>
          <p:nvPr/>
        </p:nvPicPr>
        <p:blipFill>
          <a:blip r:embed="rId3" cstate="print"/>
          <a:srcRect/>
          <a:stretch>
            <a:fillRect/>
          </a:stretch>
        </p:blipFill>
        <p:spPr bwMode="auto">
          <a:xfrm>
            <a:off x="2743200" y="4648200"/>
            <a:ext cx="3556254" cy="175839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smtClean="0"/>
              <a:t>EFL Project </a:t>
            </a:r>
            <a:r>
              <a:rPr lang="en-US" dirty="0"/>
              <a:t>Examples</a:t>
            </a:r>
          </a:p>
        </p:txBody>
      </p:sp>
      <p:sp>
        <p:nvSpPr>
          <p:cNvPr id="3" name="Content Placeholder 2"/>
          <p:cNvSpPr>
            <a:spLocks noGrp="1"/>
          </p:cNvSpPr>
          <p:nvPr>
            <p:ph idx="1"/>
          </p:nvPr>
        </p:nvSpPr>
        <p:spPr>
          <a:xfrm>
            <a:off x="0" y="914400"/>
            <a:ext cx="9144000" cy="5943600"/>
          </a:xfrm>
        </p:spPr>
        <p:txBody>
          <a:bodyPr>
            <a:normAutofit fontScale="62500" lnSpcReduction="20000"/>
          </a:bodyPr>
          <a:lstStyle/>
          <a:p>
            <a:r>
              <a:rPr lang="en-US" b="1" dirty="0"/>
              <a:t>Are Cell Phones Dangerous?</a:t>
            </a:r>
            <a:r>
              <a:rPr lang="en-US" dirty="0"/>
              <a:t> </a:t>
            </a:r>
            <a:br>
              <a:rPr lang="en-US" dirty="0"/>
            </a:br>
            <a:r>
              <a:rPr lang="en-US" dirty="0"/>
              <a:t>(</a:t>
            </a:r>
            <a:r>
              <a:rPr lang="en-US" i="1" dirty="0"/>
              <a:t>Introduction to Non-Fiction</a:t>
            </a:r>
            <a:r>
              <a:rPr lang="en-US" dirty="0"/>
              <a:t>) (intermediate high)</a:t>
            </a:r>
            <a:br>
              <a:rPr lang="en-US" dirty="0"/>
            </a:br>
            <a:r>
              <a:rPr lang="en-US" dirty="0"/>
              <a:t>The student designed a survey, conducted interviews among friends and strangers, examined research on the topic, and prepared a 12-page paper. In the paper, the student compared available data from cell phone use and research in the United States and Russia; she also summarized the results of the survey she conducted and showed video on the topic. </a:t>
            </a:r>
          </a:p>
          <a:p>
            <a:r>
              <a:rPr lang="en-US" b="1" dirty="0"/>
              <a:t>Mind Playground: A Mad Podcast</a:t>
            </a:r>
            <a:r>
              <a:rPr lang="en-US" dirty="0"/>
              <a:t> </a:t>
            </a:r>
            <a:br>
              <a:rPr lang="en-US" dirty="0"/>
            </a:br>
            <a:r>
              <a:rPr lang="en-US" dirty="0"/>
              <a:t>(</a:t>
            </a:r>
            <a:r>
              <a:rPr lang="en-US" i="1" dirty="0"/>
              <a:t>Introduction to Fiction</a:t>
            </a:r>
            <a:r>
              <a:rPr lang="en-US" dirty="0"/>
              <a:t>) (intermediate high)</a:t>
            </a:r>
            <a:br>
              <a:rPr lang="en-US" dirty="0"/>
            </a:br>
            <a:r>
              <a:rPr lang="en-US" dirty="0"/>
              <a:t>The student designed a series of interviews and profiles using different electronic voices based on characters from the novels and short stories read during the course. One of the questions asked by the student was, “how can technology be integrated into the study of fiction and English for nonnative speakers?” </a:t>
            </a:r>
          </a:p>
          <a:p>
            <a:r>
              <a:rPr lang="en-US" b="1" dirty="0"/>
              <a:t>The USA and the USSR: The Truth in the Arts and Cinema of the Sixties</a:t>
            </a:r>
            <a:r>
              <a:rPr lang="en-US" dirty="0"/>
              <a:t> </a:t>
            </a:r>
            <a:br>
              <a:rPr lang="en-US" dirty="0"/>
            </a:br>
            <a:r>
              <a:rPr lang="en-US" dirty="0"/>
              <a:t>(</a:t>
            </a:r>
            <a:r>
              <a:rPr lang="en-US" i="1" dirty="0"/>
              <a:t>The Sixties: a Decade of Change</a:t>
            </a:r>
            <a:r>
              <a:rPr lang="en-US" dirty="0"/>
              <a:t>) (advanced level)</a:t>
            </a:r>
            <a:br>
              <a:rPr lang="en-US" dirty="0"/>
            </a:br>
            <a:r>
              <a:rPr lang="en-US" dirty="0"/>
              <a:t>The student doing this project asked questions about U.S. and Soviet relations at a dark period in their history. The project contained original video footage from the two countries, a survey of people who lived during the time as well as some humorous anecdotes and movie footage connected to the topic.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noAutofit/>
          </a:bodyPr>
          <a:lstStyle/>
          <a:p>
            <a:r>
              <a:rPr lang="en-US" dirty="0" smtClean="0"/>
              <a:t/>
            </a:r>
            <a:br>
              <a:rPr lang="en-US" dirty="0" smtClean="0"/>
            </a:br>
            <a:r>
              <a:rPr lang="en-US" dirty="0" smtClean="0"/>
              <a:t>How are PBL Units </a:t>
            </a:r>
            <a:r>
              <a:rPr lang="en-US" dirty="0"/>
              <a:t>D</a:t>
            </a:r>
            <a:r>
              <a:rPr lang="en-US" dirty="0" smtClean="0"/>
              <a:t>esigned?</a:t>
            </a:r>
            <a:br>
              <a:rPr lang="en-US" dirty="0" smtClean="0"/>
            </a:br>
            <a:r>
              <a:rPr lang="en-US" i="1" dirty="0" smtClean="0"/>
              <a:t>PBL</a:t>
            </a:r>
            <a:r>
              <a:rPr lang="en-US" dirty="0" smtClean="0"/>
              <a:t> </a:t>
            </a:r>
            <a:r>
              <a:rPr lang="en-US" sz="4000" i="1" dirty="0" smtClean="0"/>
              <a:t>Planning Template</a:t>
            </a:r>
            <a:r>
              <a:rPr lang="en-US" dirty="0" smtClean="0"/>
              <a:t/>
            </a:r>
            <a:br>
              <a:rPr lang="en-US" dirty="0" smtClean="0"/>
            </a:br>
            <a:endParaRPr lang="en-US" dirty="0"/>
          </a:p>
        </p:txBody>
      </p:sp>
      <p:pic>
        <p:nvPicPr>
          <p:cNvPr id="4" name="Picture 4"/>
          <p:cNvPicPr>
            <a:picLocks noGrp="1" noChangeAspect="1" noChangeArrowheads="1"/>
          </p:cNvPicPr>
          <p:nvPr>
            <p:ph idx="1"/>
          </p:nvPr>
        </p:nvPicPr>
        <p:blipFill>
          <a:blip r:embed="rId3" cstate="print"/>
          <a:srcRect l="15089" t="21887" r="13634" b="7401"/>
          <a:stretch>
            <a:fillRect/>
          </a:stretch>
        </p:blipFill>
        <p:spPr>
          <a:xfrm>
            <a:off x="0" y="1371600"/>
            <a:ext cx="9143999" cy="5486400"/>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dirty="0" smtClean="0"/>
              <a:t>PBL Planning Template 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3" cstate="print"/>
          <a:srcRect/>
          <a:stretch>
            <a:fillRect/>
          </a:stretch>
        </p:blipFill>
        <p:spPr bwMode="auto">
          <a:xfrm>
            <a:off x="304800" y="990600"/>
            <a:ext cx="8534400" cy="55626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PBL Planning Log</a:t>
            </a:r>
            <a:endParaRPr 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0" y="838200"/>
            <a:ext cx="9143999"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PBL Assessment</a:t>
            </a:r>
            <a:endParaRPr lang="en-US" dirty="0"/>
          </a:p>
        </p:txBody>
      </p:sp>
      <p:pic>
        <p:nvPicPr>
          <p:cNvPr id="4" name="Content Placeholder 3" descr="https://encrypted-tbn1.gstatic.com/images?q=tbn:ANd9GcTI9JxDDFzWp_5DzkFwIHcT2gz-JbGewQlDSfen9nAoKIX4wtcb"/>
          <p:cNvPicPr>
            <a:picLocks noGrp="1"/>
          </p:cNvPicPr>
          <p:nvPr>
            <p:ph idx="1"/>
          </p:nvPr>
        </p:nvPicPr>
        <p:blipFill>
          <a:blip r:embed="rId3" cstate="print"/>
          <a:srcRect/>
          <a:stretch>
            <a:fillRect/>
          </a:stretch>
        </p:blipFill>
        <p:spPr bwMode="auto">
          <a:xfrm>
            <a:off x="228600" y="1981200"/>
            <a:ext cx="8458200" cy="2667000"/>
          </a:xfrm>
          <a:prstGeom prst="rect">
            <a:avLst/>
          </a:prstGeom>
          <a:noFill/>
          <a:ln w="9525">
            <a:noFill/>
            <a:miter lim="800000"/>
            <a:headEnd/>
            <a:tailEnd/>
          </a:ln>
        </p:spPr>
      </p:pic>
      <p:sp>
        <p:nvSpPr>
          <p:cNvPr id="5" name="TextBox 4"/>
          <p:cNvSpPr txBox="1"/>
          <p:nvPr/>
        </p:nvSpPr>
        <p:spPr>
          <a:xfrm>
            <a:off x="228600" y="631150"/>
            <a:ext cx="8915400" cy="1446550"/>
          </a:xfrm>
          <a:prstGeom prst="rect">
            <a:avLst/>
          </a:prstGeom>
          <a:noFill/>
        </p:spPr>
        <p:txBody>
          <a:bodyPr wrap="square" rtlCol="0">
            <a:spAutoFit/>
          </a:bodyPr>
          <a:lstStyle/>
          <a:p>
            <a:r>
              <a:rPr lang="en-US" sz="2200" b="1" dirty="0"/>
              <a:t>One way of </a:t>
            </a:r>
            <a:r>
              <a:rPr lang="en-US" sz="2200" b="1" dirty="0" smtClean="0"/>
              <a:t>creating proficiency </a:t>
            </a:r>
            <a:r>
              <a:rPr lang="en-US" sz="2200" b="1" dirty="0"/>
              <a:t>levels </a:t>
            </a:r>
            <a:r>
              <a:rPr lang="en-US" sz="2200" b="1" dirty="0" smtClean="0"/>
              <a:t>for </a:t>
            </a:r>
            <a:r>
              <a:rPr lang="en-US" sz="2200" b="1" dirty="0"/>
              <a:t>PBL is to use </a:t>
            </a:r>
            <a:r>
              <a:rPr lang="en-US" sz="2200" b="1" dirty="0">
                <a:solidFill>
                  <a:srgbClr val="C00000"/>
                </a:solidFill>
              </a:rPr>
              <a:t>Bloom’s Taxonomy</a:t>
            </a:r>
            <a:r>
              <a:rPr lang="en-US" sz="2200" b="1" dirty="0"/>
              <a:t>, which consists of six levels, from </a:t>
            </a:r>
            <a:r>
              <a:rPr lang="en-US" sz="2200" b="1" u="sng" dirty="0">
                <a:solidFill>
                  <a:srgbClr val="C00000"/>
                </a:solidFill>
              </a:rPr>
              <a:t>lowest to highest</a:t>
            </a:r>
            <a:r>
              <a:rPr lang="en-US" sz="2200" b="1" dirty="0">
                <a:solidFill>
                  <a:srgbClr val="C00000"/>
                </a:solidFill>
              </a:rPr>
              <a:t>: </a:t>
            </a:r>
            <a:r>
              <a:rPr lang="en-US" sz="2200" b="1" i="1" dirty="0">
                <a:solidFill>
                  <a:srgbClr val="C00000"/>
                </a:solidFill>
              </a:rPr>
              <a:t>knowledge, comprehension, application, analysis, synthesis,</a:t>
            </a:r>
            <a:r>
              <a:rPr lang="en-US" sz="2200" b="1" dirty="0">
                <a:solidFill>
                  <a:srgbClr val="C00000"/>
                </a:solidFill>
              </a:rPr>
              <a:t> and </a:t>
            </a:r>
            <a:r>
              <a:rPr lang="en-US" sz="2200" b="1" i="1" dirty="0" smtClean="0">
                <a:solidFill>
                  <a:srgbClr val="C00000"/>
                </a:solidFill>
              </a:rPr>
              <a:t>evaluation</a:t>
            </a:r>
            <a:r>
              <a:rPr lang="en-US" sz="2200" b="1" dirty="0" smtClean="0"/>
              <a:t>.</a:t>
            </a:r>
            <a:endParaRPr lang="en-US" sz="2200" b="1" dirty="0">
              <a:solidFill>
                <a:srgbClr val="C00000"/>
              </a:solidFill>
            </a:endParaRPr>
          </a:p>
        </p:txBody>
      </p:sp>
      <p:sp>
        <p:nvSpPr>
          <p:cNvPr id="7" name="TextBox 6"/>
          <p:cNvSpPr txBox="1"/>
          <p:nvPr/>
        </p:nvSpPr>
        <p:spPr>
          <a:xfrm>
            <a:off x="76200" y="4648200"/>
            <a:ext cx="9067800" cy="2462213"/>
          </a:xfrm>
          <a:prstGeom prst="rect">
            <a:avLst/>
          </a:prstGeom>
          <a:noFill/>
        </p:spPr>
        <p:txBody>
          <a:bodyPr wrap="square" rtlCol="0">
            <a:spAutoFit/>
          </a:bodyPr>
          <a:lstStyle/>
          <a:p>
            <a:r>
              <a:rPr lang="en-US" sz="2200" b="1" dirty="0"/>
              <a:t>The </a:t>
            </a:r>
            <a:r>
              <a:rPr lang="en-US" sz="2200" b="1" u="sng" dirty="0" smtClean="0">
                <a:solidFill>
                  <a:srgbClr val="C00000"/>
                </a:solidFill>
              </a:rPr>
              <a:t>lower </a:t>
            </a:r>
            <a:r>
              <a:rPr lang="en-US" sz="2200" b="1" u="sng" dirty="0">
                <a:solidFill>
                  <a:srgbClr val="C00000"/>
                </a:solidFill>
              </a:rPr>
              <a:t>level</a:t>
            </a:r>
            <a:r>
              <a:rPr lang="en-US" sz="2200" b="1" dirty="0">
                <a:solidFill>
                  <a:srgbClr val="C00000"/>
                </a:solidFill>
              </a:rPr>
              <a:t> </a:t>
            </a:r>
            <a:r>
              <a:rPr lang="en-US" sz="2200" b="1" dirty="0"/>
              <a:t>involves </a:t>
            </a:r>
            <a:r>
              <a:rPr lang="en-US" sz="2200" b="1" dirty="0">
                <a:solidFill>
                  <a:srgbClr val="C00000"/>
                </a:solidFill>
              </a:rPr>
              <a:t>rote </a:t>
            </a:r>
            <a:r>
              <a:rPr lang="en-US" sz="2200" b="1" dirty="0" smtClean="0">
                <a:solidFill>
                  <a:srgbClr val="C00000"/>
                </a:solidFill>
              </a:rPr>
              <a:t>memorization</a:t>
            </a:r>
            <a:r>
              <a:rPr lang="en-US" sz="2200" b="1" dirty="0"/>
              <a:t>.</a:t>
            </a:r>
            <a:r>
              <a:rPr lang="en-US" sz="2200" b="1" dirty="0" smtClean="0"/>
              <a:t> At </a:t>
            </a:r>
            <a:r>
              <a:rPr lang="en-US" sz="2200" b="1" dirty="0"/>
              <a:t>this level, students might develop a </a:t>
            </a:r>
            <a:r>
              <a:rPr lang="en-US" sz="2200" b="1" dirty="0">
                <a:solidFill>
                  <a:srgbClr val="C00000"/>
                </a:solidFill>
              </a:rPr>
              <a:t>poster or PowerPoint presentation with </a:t>
            </a:r>
            <a:r>
              <a:rPr lang="en-US" sz="2200" b="1" dirty="0" smtClean="0">
                <a:solidFill>
                  <a:srgbClr val="C00000"/>
                </a:solidFill>
              </a:rPr>
              <a:t>facts</a:t>
            </a:r>
            <a:r>
              <a:rPr lang="en-US" sz="2200" b="1" dirty="0" smtClean="0"/>
              <a:t>. </a:t>
            </a:r>
            <a:r>
              <a:rPr lang="en-US" sz="2200" b="1" dirty="0"/>
              <a:t>At the </a:t>
            </a:r>
            <a:r>
              <a:rPr lang="en-US" sz="2200" b="1" u="sng" dirty="0">
                <a:solidFill>
                  <a:srgbClr val="C00000"/>
                </a:solidFill>
              </a:rPr>
              <a:t>higher </a:t>
            </a:r>
            <a:r>
              <a:rPr lang="en-US" sz="2200" b="1" u="sng" dirty="0" smtClean="0">
                <a:solidFill>
                  <a:srgbClr val="C00000"/>
                </a:solidFill>
              </a:rPr>
              <a:t>levels</a:t>
            </a:r>
            <a:r>
              <a:rPr lang="en-US" sz="2200" b="1" dirty="0" smtClean="0"/>
              <a:t>, </a:t>
            </a:r>
            <a:r>
              <a:rPr lang="en-US" sz="2200" b="1" dirty="0"/>
              <a:t>students are encouraged </a:t>
            </a:r>
            <a:r>
              <a:rPr lang="en-US" sz="2200" b="1" dirty="0">
                <a:solidFill>
                  <a:srgbClr val="C00000"/>
                </a:solidFill>
              </a:rPr>
              <a:t>to produce more complicated </a:t>
            </a:r>
            <a:r>
              <a:rPr lang="en-US" sz="2200" b="1" dirty="0" smtClean="0">
                <a:solidFill>
                  <a:srgbClr val="C00000"/>
                </a:solidFill>
              </a:rPr>
              <a:t>projects </a:t>
            </a:r>
            <a:r>
              <a:rPr lang="en-US" sz="2200" b="1" dirty="0" smtClean="0">
                <a:solidFill>
                  <a:srgbClr val="C00000"/>
                </a:solidFill>
              </a:rPr>
              <a:t>(</a:t>
            </a:r>
            <a:r>
              <a:rPr lang="en-US" sz="2200" b="1" dirty="0" smtClean="0">
                <a:solidFill>
                  <a:srgbClr val="C00000"/>
                </a:solidFill>
              </a:rPr>
              <a:t>i</a:t>
            </a:r>
            <a:r>
              <a:rPr lang="en-US" sz="2200" b="1" dirty="0" smtClean="0">
                <a:solidFill>
                  <a:srgbClr val="C00000"/>
                </a:solidFill>
              </a:rPr>
              <a:t>.e., community-based)</a:t>
            </a:r>
            <a:r>
              <a:rPr lang="en-US" sz="2200" b="1" dirty="0" smtClean="0"/>
              <a:t>. </a:t>
            </a:r>
            <a:r>
              <a:rPr lang="en-US" sz="2200" b="1" u="sng" dirty="0" smtClean="0">
                <a:solidFill>
                  <a:srgbClr val="0070C0"/>
                </a:solidFill>
              </a:rPr>
              <a:t>This can promote differentiation of instruction based on students’ abilities and needs.</a:t>
            </a:r>
          </a:p>
          <a:p>
            <a:endParaRPr lang="en-US" sz="2200"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eaLnBrk="1" hangingPunct="1">
              <a:defRPr/>
            </a:pPr>
            <a:r>
              <a:rPr lang="en-US" dirty="0" smtClean="0"/>
              <a:t>PBL is Skill-Based</a:t>
            </a:r>
            <a:endParaRPr lang="en-US" dirty="0"/>
          </a:p>
        </p:txBody>
      </p:sp>
      <p:sp>
        <p:nvSpPr>
          <p:cNvPr id="25603" name="Content Placeholder 2"/>
          <p:cNvSpPr>
            <a:spLocks noGrp="1"/>
          </p:cNvSpPr>
          <p:nvPr>
            <p:ph idx="1"/>
          </p:nvPr>
        </p:nvSpPr>
        <p:spPr>
          <a:xfrm>
            <a:off x="304800" y="1219200"/>
            <a:ext cx="8458200" cy="5334000"/>
          </a:xfrm>
        </p:spPr>
        <p:txBody>
          <a:bodyPr>
            <a:normAutofit/>
          </a:bodyPr>
          <a:lstStyle/>
          <a:p>
            <a:pPr eaLnBrk="1" hangingPunct="1">
              <a:buFontTx/>
              <a:buNone/>
            </a:pPr>
            <a:r>
              <a:rPr lang="en-US" sz="3600" dirty="0" smtClean="0"/>
              <a:t>To learn </a:t>
            </a:r>
            <a:r>
              <a:rPr lang="en-US" sz="3600" dirty="0" smtClean="0">
                <a:solidFill>
                  <a:srgbClr val="C00000"/>
                </a:solidFill>
              </a:rPr>
              <a:t>collaboration</a:t>
            </a:r>
            <a:r>
              <a:rPr lang="en-US" sz="3600" dirty="0" smtClean="0"/>
              <a:t> –</a:t>
            </a:r>
          </a:p>
          <a:p>
            <a:pPr eaLnBrk="1" hangingPunct="1">
              <a:buFontTx/>
              <a:buNone/>
            </a:pPr>
            <a:r>
              <a:rPr lang="en-US" b="1" dirty="0" smtClean="0"/>
              <a:t>						work in teams</a:t>
            </a:r>
          </a:p>
          <a:p>
            <a:pPr eaLnBrk="1" hangingPunct="1">
              <a:buFontTx/>
              <a:buNone/>
            </a:pPr>
            <a:r>
              <a:rPr lang="en-US" sz="3600" dirty="0" smtClean="0"/>
              <a:t>To learn </a:t>
            </a:r>
            <a:r>
              <a:rPr lang="en-US" sz="3600" dirty="0" smtClean="0">
                <a:solidFill>
                  <a:srgbClr val="C00000"/>
                </a:solidFill>
              </a:rPr>
              <a:t>critical thinking </a:t>
            </a:r>
            <a:r>
              <a:rPr lang="en-US" sz="3600" dirty="0" smtClean="0"/>
              <a:t>–</a:t>
            </a:r>
          </a:p>
          <a:p>
            <a:pPr algn="r" eaLnBrk="1" hangingPunct="1">
              <a:buFontTx/>
              <a:buNone/>
            </a:pPr>
            <a:r>
              <a:rPr lang="en-US" sz="2800" dirty="0" smtClean="0"/>
              <a:t>			</a:t>
            </a:r>
            <a:r>
              <a:rPr lang="en-US" b="1" dirty="0" smtClean="0"/>
              <a:t>take on complex problems</a:t>
            </a:r>
            <a:endParaRPr lang="en-US" sz="2800" b="1" dirty="0" smtClean="0"/>
          </a:p>
          <a:p>
            <a:pPr eaLnBrk="1" hangingPunct="1">
              <a:buFontTx/>
              <a:buNone/>
            </a:pPr>
            <a:r>
              <a:rPr lang="en-US" sz="3600" dirty="0" smtClean="0"/>
              <a:t>To learn </a:t>
            </a:r>
            <a:r>
              <a:rPr lang="en-US" sz="3600" dirty="0" smtClean="0">
                <a:solidFill>
                  <a:srgbClr val="C00000"/>
                </a:solidFill>
              </a:rPr>
              <a:t>oral communication </a:t>
            </a:r>
            <a:r>
              <a:rPr lang="en-US" sz="3600" dirty="0" smtClean="0"/>
              <a:t>–</a:t>
            </a:r>
            <a:endParaRPr lang="en-US" sz="3600" b="1" dirty="0" smtClean="0"/>
          </a:p>
          <a:p>
            <a:pPr eaLnBrk="1" hangingPunct="1">
              <a:buFontTx/>
              <a:buNone/>
            </a:pPr>
            <a:r>
              <a:rPr lang="en-US" sz="2800" b="1" dirty="0" smtClean="0"/>
              <a:t>						</a:t>
            </a:r>
            <a:r>
              <a:rPr lang="en-US" b="1" dirty="0" smtClean="0"/>
              <a:t>present ideas</a:t>
            </a:r>
          </a:p>
          <a:p>
            <a:pPr eaLnBrk="1" hangingPunct="1">
              <a:buFontTx/>
              <a:buNone/>
            </a:pPr>
            <a:r>
              <a:rPr lang="en-US" sz="3600" dirty="0" smtClean="0"/>
              <a:t>To learn </a:t>
            </a:r>
            <a:r>
              <a:rPr lang="en-US" sz="3600" dirty="0" smtClean="0">
                <a:solidFill>
                  <a:srgbClr val="C00000"/>
                </a:solidFill>
              </a:rPr>
              <a:t>written communication </a:t>
            </a:r>
            <a:r>
              <a:rPr lang="en-US" sz="3600" dirty="0" smtClean="0"/>
              <a:t>– </a:t>
            </a:r>
          </a:p>
          <a:p>
            <a:pPr eaLnBrk="1" hangingPunct="1">
              <a:buFontTx/>
              <a:buNone/>
            </a:pPr>
            <a:r>
              <a:rPr lang="en-US" sz="2800" b="1" dirty="0" smtClean="0"/>
              <a:t>						</a:t>
            </a:r>
            <a:r>
              <a:rPr lang="en-US" b="1" dirty="0" smtClean="0"/>
              <a:t>reflective</a:t>
            </a:r>
            <a:r>
              <a:rPr lang="en-US" sz="2800" b="1" dirty="0" smtClean="0"/>
              <a:t> </a:t>
            </a:r>
            <a:r>
              <a:rPr lang="en-US" b="1" dirty="0" smtClean="0"/>
              <a:t>writing</a:t>
            </a:r>
            <a:endParaRPr lang="en-US" sz="2800" dirty="0" smtClean="0"/>
          </a:p>
          <a:p>
            <a:pPr eaLnBrk="1" hangingPunct="1">
              <a:buFontTx/>
              <a:buNone/>
            </a:pPr>
            <a:endParaRPr 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0"/>
            <a:ext cx="9144000" cy="1066800"/>
          </a:xfrm>
        </p:spPr>
        <p:txBody>
          <a:bodyPr/>
          <a:lstStyle/>
          <a:p>
            <a:r>
              <a:rPr lang="en-US" dirty="0" smtClean="0"/>
              <a:t>Project Evaluative Measures </a:t>
            </a:r>
          </a:p>
        </p:txBody>
      </p:sp>
      <p:sp>
        <p:nvSpPr>
          <p:cNvPr id="3" name="Content Placeholder 2"/>
          <p:cNvSpPr>
            <a:spLocks noGrp="1"/>
          </p:cNvSpPr>
          <p:nvPr>
            <p:ph idx="1"/>
          </p:nvPr>
        </p:nvSpPr>
        <p:spPr>
          <a:xfrm>
            <a:off x="228600" y="1066800"/>
            <a:ext cx="8915400" cy="5791200"/>
          </a:xfrm>
        </p:spPr>
        <p:txBody>
          <a:bodyPr>
            <a:normAutofit/>
          </a:bodyPr>
          <a:lstStyle/>
          <a:p>
            <a:pPr>
              <a:buFontTx/>
              <a:buNone/>
              <a:defRPr/>
            </a:pPr>
            <a:r>
              <a:rPr lang="en-US" sz="3600" b="1" dirty="0" smtClean="0"/>
              <a:t>Does the project</a:t>
            </a:r>
          </a:p>
          <a:p>
            <a:pPr>
              <a:defRPr/>
            </a:pPr>
            <a:r>
              <a:rPr lang="en-US" sz="3000" dirty="0" smtClean="0"/>
              <a:t>Meet standards?</a:t>
            </a:r>
          </a:p>
          <a:p>
            <a:pPr>
              <a:defRPr/>
            </a:pPr>
            <a:r>
              <a:rPr lang="en-US" sz="3000" dirty="0" smtClean="0"/>
              <a:t>Engage students?</a:t>
            </a:r>
          </a:p>
          <a:p>
            <a:pPr>
              <a:defRPr/>
            </a:pPr>
            <a:r>
              <a:rPr lang="en-US" sz="3000" dirty="0" smtClean="0"/>
              <a:t>Focus on essential understanding?</a:t>
            </a:r>
          </a:p>
          <a:p>
            <a:pPr>
              <a:defRPr/>
            </a:pPr>
            <a:r>
              <a:rPr lang="en-US" sz="3000" dirty="0" smtClean="0"/>
              <a:t>Encourage higher-level thinking?</a:t>
            </a:r>
          </a:p>
          <a:p>
            <a:pPr>
              <a:defRPr/>
            </a:pPr>
            <a:r>
              <a:rPr lang="en-US" sz="3000" dirty="0" smtClean="0"/>
              <a:t>Teach literacy and reinforce basic skills?</a:t>
            </a:r>
          </a:p>
          <a:p>
            <a:pPr>
              <a:defRPr/>
            </a:pPr>
            <a:r>
              <a:rPr lang="en-US" sz="3000" dirty="0" smtClean="0"/>
              <a:t>Allow all students to succeed?</a:t>
            </a:r>
          </a:p>
          <a:p>
            <a:pPr>
              <a:defRPr/>
            </a:pPr>
            <a:r>
              <a:rPr lang="en-US" sz="3000" dirty="0" smtClean="0"/>
              <a:t>Use clear, precise assessments?</a:t>
            </a:r>
          </a:p>
          <a:p>
            <a:pPr>
              <a:defRPr/>
            </a:pPr>
            <a:r>
              <a:rPr lang="en-US" sz="3000" dirty="0" smtClean="0"/>
              <a:t>Require the sensible use of technology?</a:t>
            </a:r>
          </a:p>
          <a:p>
            <a:pPr>
              <a:defRPr/>
            </a:pPr>
            <a:r>
              <a:rPr lang="en-US" sz="3000" dirty="0" smtClean="0"/>
              <a:t>Address “authentic” issues?</a:t>
            </a:r>
            <a:endParaRPr lang="en-US" sz="3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1066800"/>
          </a:xfrm>
        </p:spPr>
        <p:txBody>
          <a:bodyPr>
            <a:noAutofit/>
          </a:bodyPr>
          <a:lstStyle/>
          <a:p>
            <a:r>
              <a:rPr lang="en-US" sz="3700" dirty="0" smtClean="0"/>
              <a:t>Project </a:t>
            </a:r>
            <a:r>
              <a:rPr lang="en-US" sz="3700" dirty="0" smtClean="0"/>
              <a:t>Evaluation</a:t>
            </a:r>
            <a:br>
              <a:rPr lang="en-US" sz="3700" dirty="0" smtClean="0"/>
            </a:br>
            <a:r>
              <a:rPr lang="en-US" sz="3700" dirty="0" smtClean="0"/>
              <a:t>(</a:t>
            </a:r>
            <a:r>
              <a:rPr lang="en-US" sz="3700" dirty="0" smtClean="0">
                <a:solidFill>
                  <a:schemeClr val="accent2">
                    <a:lumMod val="50000"/>
                  </a:schemeClr>
                </a:solidFill>
              </a:rPr>
              <a:t>Self and Peer Assessment</a:t>
            </a:r>
            <a:r>
              <a:rPr lang="en-US" sz="3700" dirty="0" smtClean="0"/>
              <a:t>)</a:t>
            </a:r>
            <a:endParaRPr lang="en-US" sz="3700" dirty="0"/>
          </a:p>
        </p:txBody>
      </p:sp>
      <p:sp>
        <p:nvSpPr>
          <p:cNvPr id="26627" name="Rectangle 3"/>
          <p:cNvSpPr>
            <a:spLocks noGrp="1" noChangeArrowheads="1"/>
          </p:cNvSpPr>
          <p:nvPr>
            <p:ph type="body" idx="1"/>
          </p:nvPr>
        </p:nvSpPr>
        <p:spPr>
          <a:xfrm>
            <a:off x="0" y="1066800"/>
            <a:ext cx="9144000" cy="5791199"/>
          </a:xfrm>
        </p:spPr>
        <p:txBody>
          <a:bodyPr>
            <a:normAutofit/>
          </a:bodyPr>
          <a:lstStyle/>
          <a:p>
            <a:r>
              <a:rPr lang="en-US" dirty="0"/>
              <a:t>Take time to </a:t>
            </a:r>
            <a:r>
              <a:rPr lang="en-US" dirty="0" smtClean="0"/>
              <a:t>reflect </a:t>
            </a:r>
            <a:r>
              <a:rPr lang="en-US" dirty="0"/>
              <a:t>individually and as a </a:t>
            </a:r>
            <a:r>
              <a:rPr lang="en-US" dirty="0" smtClean="0"/>
              <a:t>group</a:t>
            </a:r>
            <a:endParaRPr lang="en-US" dirty="0"/>
          </a:p>
          <a:p>
            <a:pPr>
              <a:lnSpc>
                <a:spcPct val="90000"/>
              </a:lnSpc>
              <a:buFont typeface="Wingdings" pitchFamily="1" charset="2"/>
              <a:buNone/>
            </a:pPr>
            <a:endParaRPr lang="en-US" dirty="0"/>
          </a:p>
          <a:p>
            <a:pPr>
              <a:lnSpc>
                <a:spcPct val="90000"/>
              </a:lnSpc>
            </a:pPr>
            <a:r>
              <a:rPr lang="en-US" dirty="0"/>
              <a:t>Share feelings and </a:t>
            </a:r>
            <a:r>
              <a:rPr lang="en-US" dirty="0" smtClean="0"/>
              <a:t>experiences</a:t>
            </a:r>
            <a:endParaRPr lang="en-US" dirty="0"/>
          </a:p>
          <a:p>
            <a:pPr>
              <a:lnSpc>
                <a:spcPct val="90000"/>
              </a:lnSpc>
              <a:buFont typeface="Wingdings" pitchFamily="1" charset="2"/>
              <a:buNone/>
            </a:pPr>
            <a:endParaRPr lang="en-US" dirty="0"/>
          </a:p>
          <a:p>
            <a:pPr>
              <a:lnSpc>
                <a:spcPct val="90000"/>
              </a:lnSpc>
            </a:pPr>
            <a:r>
              <a:rPr lang="en-US" dirty="0"/>
              <a:t>Discuss what worked </a:t>
            </a:r>
            <a:r>
              <a:rPr lang="en-US" dirty="0" smtClean="0"/>
              <a:t>well</a:t>
            </a:r>
            <a:endParaRPr lang="en-US" dirty="0"/>
          </a:p>
          <a:p>
            <a:pPr>
              <a:lnSpc>
                <a:spcPct val="90000"/>
              </a:lnSpc>
              <a:buFont typeface="Wingdings" pitchFamily="1" charset="2"/>
              <a:buNone/>
            </a:pPr>
            <a:endParaRPr lang="en-US" dirty="0"/>
          </a:p>
          <a:p>
            <a:pPr>
              <a:lnSpc>
                <a:spcPct val="90000"/>
              </a:lnSpc>
            </a:pPr>
            <a:r>
              <a:rPr lang="en-US" dirty="0"/>
              <a:t>Discuss what needs </a:t>
            </a:r>
            <a:r>
              <a:rPr lang="en-US" dirty="0" smtClean="0"/>
              <a:t>to be changed/revised</a:t>
            </a:r>
            <a:endParaRPr lang="en-US" dirty="0"/>
          </a:p>
          <a:p>
            <a:pPr>
              <a:lnSpc>
                <a:spcPct val="90000"/>
              </a:lnSpc>
              <a:buFont typeface="Wingdings" pitchFamily="1" charset="2"/>
              <a:buNone/>
            </a:pPr>
            <a:endParaRPr lang="en-US" dirty="0"/>
          </a:p>
          <a:p>
            <a:r>
              <a:rPr lang="en-US" dirty="0"/>
              <a:t>Share ideas that will lead to new </a:t>
            </a:r>
            <a:r>
              <a:rPr lang="en-US" dirty="0" smtClean="0"/>
              <a:t>inquiries and projects</a:t>
            </a:r>
            <a:endParaRPr lang="en-US" dirty="0"/>
          </a:p>
        </p:txBody>
      </p:sp>
      <p:pic>
        <p:nvPicPr>
          <p:cNvPr id="4" name="Picture 3" descr="https://encrypted-tbn1.gstatic.com/images?q=tbn:ANd9GcT_FoV5aUkGC5qTQidlldItKvWdsk3gi-DufvEF1xfTN3QxGzIJAw"/>
          <p:cNvPicPr/>
          <p:nvPr/>
        </p:nvPicPr>
        <p:blipFill>
          <a:blip r:embed="rId3" cstate="print"/>
          <a:srcRect/>
          <a:stretch>
            <a:fillRect/>
          </a:stretch>
        </p:blipFill>
        <p:spPr bwMode="auto">
          <a:xfrm>
            <a:off x="6096000" y="2438400"/>
            <a:ext cx="2615565" cy="17437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0" y="0"/>
            <a:ext cx="9144000" cy="1066800"/>
          </a:xfrm>
        </p:spPr>
        <p:txBody>
          <a:bodyPr/>
          <a:lstStyle/>
          <a:p>
            <a:r>
              <a:rPr lang="en-US" dirty="0" smtClean="0"/>
              <a:t>Reflective Evaluation</a:t>
            </a:r>
          </a:p>
        </p:txBody>
      </p:sp>
      <p:sp>
        <p:nvSpPr>
          <p:cNvPr id="115715" name="Content Placeholder 2"/>
          <p:cNvSpPr>
            <a:spLocks noGrp="1"/>
          </p:cNvSpPr>
          <p:nvPr>
            <p:ph idx="1"/>
          </p:nvPr>
        </p:nvSpPr>
        <p:spPr>
          <a:xfrm>
            <a:off x="0" y="1066800"/>
            <a:ext cx="9144000" cy="5791200"/>
          </a:xfrm>
        </p:spPr>
        <p:txBody>
          <a:bodyPr>
            <a:normAutofit/>
          </a:bodyPr>
          <a:lstStyle/>
          <a:p>
            <a:r>
              <a:rPr lang="en-US" sz="4000" dirty="0" smtClean="0"/>
              <a:t>What did I/we learn?</a:t>
            </a:r>
          </a:p>
          <a:p>
            <a:r>
              <a:rPr lang="en-US" sz="4000" dirty="0" smtClean="0"/>
              <a:t>Did I/we collaborate effectively?</a:t>
            </a:r>
          </a:p>
          <a:p>
            <a:r>
              <a:rPr lang="en-US" sz="4000" dirty="0" smtClean="0"/>
              <a:t>What skills did I/we learn?</a:t>
            </a:r>
          </a:p>
          <a:p>
            <a:r>
              <a:rPr lang="en-US" sz="4000" dirty="0" smtClean="0"/>
              <a:t>What skills do I/we need to practice?</a:t>
            </a:r>
          </a:p>
          <a:p>
            <a:r>
              <a:rPr lang="en-US" sz="4000" dirty="0" smtClean="0"/>
              <a:t>What was the quality of my/our work?</a:t>
            </a:r>
          </a:p>
          <a:p>
            <a:r>
              <a:rPr lang="en-US" sz="4000" dirty="0" smtClean="0"/>
              <a:t>Where can I/we improve?</a:t>
            </a:r>
          </a:p>
        </p:txBody>
      </p:sp>
      <p:pic>
        <p:nvPicPr>
          <p:cNvPr id="50178" name="Picture 2" descr="C:\Documents and Settings\Rob\Local Settings\Temporary Internet Files\Content.IE5\E4TLM6BI\MC900078751[1].wmf"/>
          <p:cNvPicPr>
            <a:picLocks noChangeAspect="1" noChangeArrowheads="1"/>
          </p:cNvPicPr>
          <p:nvPr/>
        </p:nvPicPr>
        <p:blipFill>
          <a:blip r:embed="rId3" cstate="print"/>
          <a:srcRect/>
          <a:stretch>
            <a:fillRect/>
          </a:stretch>
        </p:blipFill>
        <p:spPr bwMode="auto">
          <a:xfrm>
            <a:off x="6553200" y="4724400"/>
            <a:ext cx="1996970" cy="19050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PBL Rubric</a:t>
            </a:r>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0" y="762000"/>
            <a:ext cx="91440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fontScale="90000"/>
          </a:bodyPr>
          <a:lstStyle/>
          <a:p>
            <a:r>
              <a:rPr lang="en-US" b="1" dirty="0" smtClean="0"/>
              <a:t>PBL In Action (3:50)</a:t>
            </a:r>
            <a:br>
              <a:rPr lang="en-US" b="1" dirty="0" smtClean="0"/>
            </a:br>
            <a:r>
              <a:rPr lang="en-US" sz="2700" b="1" dirty="0" smtClean="0">
                <a:hlinkClick r:id="rId5"/>
              </a:rPr>
              <a:t>http://www.youtube.com/watch?feature=player_embedded&amp;v=LMCZvGesRz8</a:t>
            </a:r>
            <a:r>
              <a:rPr lang="en-US" sz="2700" b="1" dirty="0" smtClean="0"/>
              <a:t> </a:t>
            </a:r>
            <a:endParaRPr lang="en-US" sz="2700" b="1" dirty="0"/>
          </a:p>
        </p:txBody>
      </p:sp>
      <p:sp>
        <p:nvSpPr>
          <p:cNvPr id="3" name="Content Placeholder 2"/>
          <p:cNvSpPr>
            <a:spLocks noGrp="1"/>
          </p:cNvSpPr>
          <p:nvPr>
            <p:ph idx="1"/>
          </p:nvPr>
        </p:nvSpPr>
        <p:spPr>
          <a:xfrm>
            <a:off x="0" y="1600200"/>
            <a:ext cx="9144000" cy="5257800"/>
          </a:xfrm>
        </p:spPr>
        <p:txBody>
          <a:bodyPr/>
          <a:lstStyle/>
          <a:p>
            <a:pPr>
              <a:buNone/>
            </a:pPr>
            <a:endParaRPr lang="en-US" dirty="0" smtClean="0">
              <a:latin typeface="Tahoma" pitchFamily="34" charset="0"/>
              <a:cs typeface="Tahoma" pitchFamily="34" charset="0"/>
            </a:endParaRPr>
          </a:p>
          <a:p>
            <a:endParaRPr lang="en-US" dirty="0"/>
          </a:p>
        </p:txBody>
      </p:sp>
    </p:spTree>
    <p:controls>
      <mc:AlternateContent xmlns:mc="http://schemas.openxmlformats.org/markup-compatibility/2006">
        <mc:Choice xmlns:v="urn:schemas-microsoft-com:vml" Requires="v">
          <p:control spid="3109" name="ShockwaveFlash1" r:id="rId2" imgW="9144000" imgH="5410080"/>
        </mc:Choice>
        <mc:Fallback>
          <p:control name="ShockwaveFlash1" r:id="rId2" imgW="9144000" imgH="5410080">
            <p:pic>
              <p:nvPicPr>
                <p:cNvPr id="4" name="ShockwaveFlash1"/>
                <p:cNvPicPr preferRelativeResize="0">
                  <a:picLocks noChangeArrowheads="1" noChangeShapeType="1"/>
                </p:cNvPicPr>
                <p:nvPr/>
              </p:nvPicPr>
              <p:blipFill>
                <a:blip r:embed="rId6"/>
                <a:srcRect/>
                <a:stretch>
                  <a:fillRect/>
                </a:stretch>
              </p:blipFill>
              <p:spPr bwMode="auto">
                <a:xfrm>
                  <a:off x="0" y="1447800"/>
                  <a:ext cx="9144000" cy="54102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PBL: Think/Pair/Share</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What ideas do you have for a project? </a:t>
            </a:r>
          </a:p>
          <a:p>
            <a:pPr>
              <a:buNone/>
            </a:pPr>
            <a:endParaRPr lang="en-US" sz="1050" dirty="0" smtClean="0"/>
          </a:p>
          <a:p>
            <a:r>
              <a:rPr lang="en-US" dirty="0" smtClean="0"/>
              <a:t>What question will you ask your students?</a:t>
            </a:r>
          </a:p>
          <a:p>
            <a:pPr>
              <a:buNone/>
            </a:pPr>
            <a:endParaRPr lang="en-US" sz="1050" dirty="0" smtClean="0"/>
          </a:p>
          <a:p>
            <a:r>
              <a:rPr lang="en-US" dirty="0" smtClean="0"/>
              <a:t>Write down possible questions that will “launch” a project-based learning activity.</a:t>
            </a:r>
          </a:p>
          <a:p>
            <a:pPr>
              <a:buNone/>
            </a:pPr>
            <a:endParaRPr lang="en-US" sz="1050" dirty="0" smtClean="0"/>
          </a:p>
          <a:p>
            <a:r>
              <a:rPr lang="en-US" dirty="0" smtClean="0"/>
              <a:t>Choose one of your questions. Brainstorm with your colleague sitting next to you. Take notes (concept map).</a:t>
            </a:r>
          </a:p>
          <a:p>
            <a:pPr>
              <a:buNone/>
            </a:pPr>
            <a:endParaRPr lang="en-US" sz="1050" dirty="0" smtClean="0"/>
          </a:p>
          <a:p>
            <a:r>
              <a:rPr lang="en-US" dirty="0" smtClean="0"/>
              <a:t>What subjects can be “woven” into this PBL activity? </a:t>
            </a:r>
          </a:p>
          <a:p>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9144000" cy="838200"/>
          </a:xfrm>
        </p:spPr>
        <p:txBody>
          <a:bodyPr>
            <a:normAutofit/>
          </a:bodyPr>
          <a:lstStyle/>
          <a:p>
            <a:pPr eaLnBrk="1" hangingPunct="1">
              <a:defRPr/>
            </a:pPr>
            <a:r>
              <a:rPr lang="en-US" sz="4000" dirty="0" smtClean="0">
                <a:cs typeface="Tahoma" pitchFamily="34" charset="0"/>
              </a:rPr>
              <a:t>Project-Based Learning Resources</a:t>
            </a:r>
          </a:p>
        </p:txBody>
      </p:sp>
      <p:sp>
        <p:nvSpPr>
          <p:cNvPr id="21507" name="Content Placeholder 2"/>
          <p:cNvSpPr>
            <a:spLocks noGrp="1"/>
          </p:cNvSpPr>
          <p:nvPr>
            <p:ph idx="1"/>
          </p:nvPr>
        </p:nvSpPr>
        <p:spPr>
          <a:xfrm>
            <a:off x="228600" y="762000"/>
            <a:ext cx="8915400" cy="6096000"/>
          </a:xfrm>
        </p:spPr>
        <p:txBody>
          <a:bodyPr>
            <a:normAutofit/>
          </a:bodyPr>
          <a:lstStyle/>
          <a:p>
            <a:r>
              <a:rPr lang="en-US" dirty="0">
                <a:hlinkClick r:id="rId3"/>
              </a:rPr>
              <a:t>http://www.bie.org/</a:t>
            </a:r>
            <a:r>
              <a:rPr lang="en-US" dirty="0"/>
              <a:t> </a:t>
            </a:r>
            <a:endParaRPr lang="en-US" dirty="0" smtClean="0"/>
          </a:p>
          <a:p>
            <a:r>
              <a:rPr lang="en-US" dirty="0">
                <a:hlinkClick r:id="rId4"/>
              </a:rPr>
              <a:t>http://pbl-online.org/</a:t>
            </a:r>
            <a:r>
              <a:rPr lang="en-US" dirty="0"/>
              <a:t> </a:t>
            </a:r>
            <a:r>
              <a:rPr lang="en-US" dirty="0" smtClean="0"/>
              <a:t>(BIE sponsored)</a:t>
            </a:r>
            <a:endParaRPr lang="en-US" dirty="0" smtClean="0">
              <a:solidFill>
                <a:srgbClr val="000000"/>
              </a:solidFill>
              <a:latin typeface="Lucida Grande" charset="0"/>
              <a:hlinkClick r:id="rId5"/>
            </a:endParaRPr>
          </a:p>
          <a:p>
            <a:r>
              <a:rPr lang="en-US" dirty="0" smtClean="0">
                <a:hlinkClick r:id="rId6"/>
              </a:rPr>
              <a:t>https</a:t>
            </a:r>
            <a:r>
              <a:rPr lang="en-US" dirty="0">
                <a:hlinkClick r:id="rId6"/>
              </a:rPr>
              <a:t>://</a:t>
            </a:r>
            <a:r>
              <a:rPr lang="en-US" dirty="0" smtClean="0">
                <a:hlinkClick r:id="rId6"/>
              </a:rPr>
              <a:t>www.edutopia.org/article/planning-pbl-implementation</a:t>
            </a:r>
            <a:endParaRPr lang="en-US" dirty="0" smtClean="0"/>
          </a:p>
          <a:p>
            <a:r>
              <a:rPr lang="en-US" u="sng" dirty="0" smtClean="0">
                <a:hlinkClick r:id="rId7"/>
              </a:rPr>
              <a:t>http</a:t>
            </a:r>
            <a:r>
              <a:rPr lang="en-US" u="sng" dirty="0" smtClean="0">
                <a:hlinkClick r:id="rId7"/>
              </a:rPr>
              <a:t>://21centuryedtech.wordpress.com/2010/01/16/free-project-based-learning-resources-that-will-place-students-at-the-center-of-learning/</a:t>
            </a:r>
            <a:r>
              <a:rPr lang="en-US" u="sng" dirty="0" smtClean="0"/>
              <a:t> </a:t>
            </a:r>
            <a:endParaRPr lang="en-US" u="sng" dirty="0" smtClean="0"/>
          </a:p>
          <a:p>
            <a:r>
              <a:rPr lang="en-US" dirty="0">
                <a:solidFill>
                  <a:srgbClr val="000000"/>
                </a:solidFill>
                <a:latin typeface="Lucida Grande" charset="0"/>
                <a:hlinkClick r:id="rId5"/>
              </a:rPr>
              <a:t>http://www.lullah.com/pblwebquest/</a:t>
            </a:r>
            <a:endParaRPr lang="en-US" dirty="0">
              <a:solidFill>
                <a:srgbClr val="000000"/>
              </a:solidFill>
              <a:latin typeface="Lucida Grande" charset="0"/>
            </a:endParaRPr>
          </a:p>
          <a:p>
            <a:pPr>
              <a:buNone/>
            </a:pPr>
            <a:r>
              <a:rPr lang="en-US" dirty="0"/>
              <a:t>    </a:t>
            </a:r>
            <a:r>
              <a:rPr lang="en-US" dirty="0" smtClean="0"/>
              <a:t>(PBL teacher training </a:t>
            </a:r>
            <a:r>
              <a:rPr lang="en-US" dirty="0"/>
              <a:t>WebQuest</a:t>
            </a:r>
            <a:r>
              <a:rPr lang="en-US" dirty="0"/>
              <a:t>)</a:t>
            </a:r>
            <a:endParaRPr lang="en-US" dirty="0">
              <a:hlinkClick r:id="rId8"/>
            </a:endParaRPr>
          </a:p>
          <a:p>
            <a:pPr marL="0" indent="0">
              <a:buNone/>
            </a:pPr>
            <a:endParaRPr lang="en-US" u="sng"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525000" cy="1447800"/>
          </a:xfrm>
        </p:spPr>
        <p:txBody>
          <a:bodyPr>
            <a:normAutofit/>
          </a:bodyPr>
          <a:lstStyle/>
          <a:p>
            <a:r>
              <a:rPr lang="en-US" dirty="0"/>
              <a:t>Let’s </a:t>
            </a:r>
            <a:r>
              <a:rPr lang="en-US" dirty="0" smtClean="0"/>
              <a:t>Begin PBL!</a:t>
            </a:r>
            <a:endParaRPr lang="en-US" dirty="0">
              <a:solidFill>
                <a:srgbClr val="000000"/>
              </a:solidFill>
              <a:latin typeface="Times" pitchFamily="1" charset="0"/>
            </a:endParaRPr>
          </a:p>
        </p:txBody>
      </p:sp>
      <p:grpSp>
        <p:nvGrpSpPr>
          <p:cNvPr id="2" name="Group 22"/>
          <p:cNvGrpSpPr>
            <a:grpSpLocks/>
          </p:cNvGrpSpPr>
          <p:nvPr/>
        </p:nvGrpSpPr>
        <p:grpSpPr bwMode="auto">
          <a:xfrm>
            <a:off x="304800" y="1524000"/>
            <a:ext cx="8458200" cy="4572000"/>
            <a:chOff x="624" y="1152"/>
            <a:chExt cx="4848" cy="2976"/>
          </a:xfrm>
        </p:grpSpPr>
        <p:pic>
          <p:nvPicPr>
            <p:cNvPr id="25617" name="Picture 17"/>
            <p:cNvPicPr>
              <a:picLocks noChangeAspect="1" noChangeArrowheads="1"/>
            </p:cNvPicPr>
            <p:nvPr/>
          </p:nvPicPr>
          <p:blipFill>
            <a:blip r:embed="rId3" cstate="print"/>
            <a:srcRect/>
            <a:stretch>
              <a:fillRect/>
            </a:stretch>
          </p:blipFill>
          <p:spPr bwMode="auto">
            <a:xfrm>
              <a:off x="624" y="1152"/>
              <a:ext cx="4848" cy="2976"/>
            </a:xfrm>
            <a:prstGeom prst="rect">
              <a:avLst/>
            </a:prstGeom>
            <a:noFill/>
          </p:spPr>
        </p:pic>
        <p:pic>
          <p:nvPicPr>
            <p:cNvPr id="25605" name="Picture 5"/>
            <p:cNvPicPr>
              <a:picLocks noChangeAspect="1" noChangeArrowheads="1"/>
            </p:cNvPicPr>
            <p:nvPr/>
          </p:nvPicPr>
          <p:blipFill>
            <a:blip r:embed="rId4" cstate="print"/>
            <a:srcRect/>
            <a:stretch>
              <a:fillRect/>
            </a:stretch>
          </p:blipFill>
          <p:spPr bwMode="auto">
            <a:xfrm>
              <a:off x="1008" y="2951"/>
              <a:ext cx="1200" cy="889"/>
            </a:xfrm>
            <a:prstGeom prst="rect">
              <a:avLst/>
            </a:prstGeom>
            <a:noFill/>
          </p:spPr>
        </p:pic>
        <p:pic>
          <p:nvPicPr>
            <p:cNvPr id="25608" name="Picture 8"/>
            <p:cNvPicPr>
              <a:picLocks noChangeAspect="1" noChangeArrowheads="1"/>
            </p:cNvPicPr>
            <p:nvPr/>
          </p:nvPicPr>
          <p:blipFill>
            <a:blip r:embed="rId5" cstate="print"/>
            <a:srcRect/>
            <a:stretch>
              <a:fillRect/>
            </a:stretch>
          </p:blipFill>
          <p:spPr bwMode="auto">
            <a:xfrm>
              <a:off x="2064" y="1344"/>
              <a:ext cx="1280" cy="960"/>
            </a:xfrm>
            <a:prstGeom prst="rect">
              <a:avLst/>
            </a:prstGeom>
            <a:noFill/>
          </p:spPr>
        </p:pic>
        <p:pic>
          <p:nvPicPr>
            <p:cNvPr id="25604" name="Picture 4"/>
            <p:cNvPicPr>
              <a:picLocks noChangeAspect="1" noChangeArrowheads="1"/>
            </p:cNvPicPr>
            <p:nvPr/>
          </p:nvPicPr>
          <p:blipFill>
            <a:blip r:embed="rId6" cstate="print"/>
            <a:srcRect/>
            <a:stretch>
              <a:fillRect/>
            </a:stretch>
          </p:blipFill>
          <p:spPr bwMode="auto">
            <a:xfrm>
              <a:off x="3984" y="2880"/>
              <a:ext cx="1152" cy="907"/>
            </a:xfrm>
            <a:prstGeom prst="rect">
              <a:avLst/>
            </a:prstGeom>
            <a:noFill/>
          </p:spPr>
        </p:pic>
        <p:pic>
          <p:nvPicPr>
            <p:cNvPr id="25616" name="Picture 16"/>
            <p:cNvPicPr>
              <a:picLocks noChangeAspect="1" noChangeArrowheads="1"/>
            </p:cNvPicPr>
            <p:nvPr/>
          </p:nvPicPr>
          <p:blipFill>
            <a:blip r:embed="rId7" cstate="print"/>
            <a:srcRect/>
            <a:stretch>
              <a:fillRect/>
            </a:stretch>
          </p:blipFill>
          <p:spPr bwMode="auto">
            <a:xfrm>
              <a:off x="3915" y="1522"/>
              <a:ext cx="1125" cy="734"/>
            </a:xfrm>
            <a:prstGeom prst="rect">
              <a:avLst/>
            </a:prstGeom>
            <a:noFill/>
          </p:spPr>
        </p:pic>
        <p:pic>
          <p:nvPicPr>
            <p:cNvPr id="25606" name="Picture 6"/>
            <p:cNvPicPr>
              <a:picLocks noChangeAspect="1" noChangeArrowheads="1"/>
            </p:cNvPicPr>
            <p:nvPr/>
          </p:nvPicPr>
          <p:blipFill>
            <a:blip r:embed="rId8" cstate="print"/>
            <a:srcRect/>
            <a:stretch>
              <a:fillRect/>
            </a:stretch>
          </p:blipFill>
          <p:spPr bwMode="auto">
            <a:xfrm>
              <a:off x="2368" y="3120"/>
              <a:ext cx="1232" cy="832"/>
            </a:xfrm>
            <a:prstGeom prst="rect">
              <a:avLst/>
            </a:prstGeom>
            <a:noFill/>
          </p:spPr>
        </p:pic>
        <p:sp>
          <p:nvSpPr>
            <p:cNvPr id="25618" name="Text Box 18"/>
            <p:cNvSpPr txBox="1">
              <a:spLocks noChangeArrowheads="1"/>
            </p:cNvSpPr>
            <p:nvPr/>
          </p:nvSpPr>
          <p:spPr bwMode="auto">
            <a:xfrm>
              <a:off x="960" y="1436"/>
              <a:ext cx="1008" cy="596"/>
            </a:xfrm>
            <a:prstGeom prst="rect">
              <a:avLst/>
            </a:prstGeom>
            <a:solidFill>
              <a:srgbClr val="FFFF66"/>
            </a:solidFill>
            <a:ln w="9525">
              <a:noFill/>
              <a:miter lim="800000"/>
              <a:headEnd/>
              <a:tailEnd/>
            </a:ln>
            <a:effectLst/>
          </p:spPr>
          <p:txBody>
            <a:bodyPr>
              <a:spAutoFit/>
            </a:bodyPr>
            <a:lstStyle/>
            <a:p>
              <a:pPr algn="ctr">
                <a:spcBef>
                  <a:spcPct val="50000"/>
                </a:spcBef>
              </a:pPr>
              <a:r>
                <a:rPr lang="en-US" sz="2800" dirty="0">
                  <a:solidFill>
                    <a:srgbClr val="800000"/>
                  </a:solidFill>
                  <a:latin typeface="Lucida Handwriting" pitchFamily="1" charset="0"/>
                </a:rPr>
                <a:t>Think BIG!</a:t>
              </a:r>
              <a:endParaRPr lang="en-US" dirty="0">
                <a:solidFill>
                  <a:srgbClr val="800000"/>
                </a:solidFill>
              </a:endParaRPr>
            </a:p>
          </p:txBody>
        </p:sp>
        <p:sp>
          <p:nvSpPr>
            <p:cNvPr id="25621" name="Text Box 21"/>
            <p:cNvSpPr txBox="1">
              <a:spLocks noChangeArrowheads="1"/>
            </p:cNvSpPr>
            <p:nvPr/>
          </p:nvSpPr>
          <p:spPr bwMode="auto">
            <a:xfrm>
              <a:off x="2032" y="2304"/>
              <a:ext cx="864" cy="750"/>
            </a:xfrm>
            <a:prstGeom prst="rect">
              <a:avLst/>
            </a:prstGeom>
            <a:solidFill>
              <a:srgbClr val="FFFF66"/>
            </a:solidFill>
            <a:ln w="9525">
              <a:noFill/>
              <a:miter lim="800000"/>
              <a:headEnd/>
              <a:tailEnd/>
            </a:ln>
            <a:effectLst/>
          </p:spPr>
          <p:txBody>
            <a:bodyPr>
              <a:spAutoFit/>
            </a:bodyPr>
            <a:lstStyle/>
            <a:p>
              <a:pPr algn="ctr">
                <a:spcBef>
                  <a:spcPct val="50000"/>
                </a:spcBef>
              </a:pPr>
              <a:r>
                <a:rPr lang="en-US" sz="1800" dirty="0">
                  <a:latin typeface="Lucida Handwriting" pitchFamily="1" charset="0"/>
                </a:rPr>
                <a:t>The </a:t>
              </a:r>
              <a:r>
                <a:rPr lang="en-US" sz="1800" dirty="0">
                  <a:solidFill>
                    <a:srgbClr val="800000"/>
                  </a:solidFill>
                  <a:latin typeface="Lucida Handwriting" pitchFamily="1" charset="0"/>
                </a:rPr>
                <a:t>Question </a:t>
              </a:r>
              <a:r>
                <a:rPr lang="en-US" sz="1800" dirty="0">
                  <a:latin typeface="Lucida Handwriting" pitchFamily="1" charset="0"/>
                </a:rPr>
                <a:t>is the </a:t>
              </a:r>
              <a:r>
                <a:rPr lang="en-US" sz="1800" dirty="0">
                  <a:solidFill>
                    <a:srgbClr val="800000"/>
                  </a:solidFill>
                  <a:latin typeface="Lucida Handwriting" pitchFamily="1" charset="0"/>
                </a:rPr>
                <a:t>Answer!</a:t>
              </a:r>
              <a:endParaRPr lang="en-US" sz="1800" dirty="0"/>
            </a:p>
          </p:txBody>
        </p:sp>
        <p:sp>
          <p:nvSpPr>
            <p:cNvPr id="25619" name="Text Box 19"/>
            <p:cNvSpPr txBox="1">
              <a:spLocks noChangeArrowheads="1"/>
            </p:cNvSpPr>
            <p:nvPr/>
          </p:nvSpPr>
          <p:spPr bwMode="auto">
            <a:xfrm>
              <a:off x="4176" y="2225"/>
              <a:ext cx="960" cy="577"/>
            </a:xfrm>
            <a:prstGeom prst="rect">
              <a:avLst/>
            </a:prstGeom>
            <a:solidFill>
              <a:srgbClr val="FFFF66"/>
            </a:solidFill>
            <a:ln w="9525">
              <a:noFill/>
              <a:miter lim="800000"/>
              <a:headEnd/>
              <a:tailEnd/>
            </a:ln>
            <a:effectLst/>
          </p:spPr>
          <p:txBody>
            <a:bodyPr>
              <a:spAutoFit/>
            </a:bodyPr>
            <a:lstStyle/>
            <a:p>
              <a:pPr algn="ctr">
                <a:spcBef>
                  <a:spcPct val="50000"/>
                </a:spcBef>
              </a:pPr>
              <a:r>
                <a:rPr lang="en-US" sz="1800" dirty="0">
                  <a:latin typeface="Lucida Handwriting" pitchFamily="1" charset="0"/>
                </a:rPr>
                <a:t>What is the Question?</a:t>
              </a:r>
              <a:endParaRPr lang="en-US" sz="1800" dirty="0"/>
            </a:p>
          </p:txBody>
        </p:sp>
        <p:pic>
          <p:nvPicPr>
            <p:cNvPr id="25607" name="Picture 7"/>
            <p:cNvPicPr>
              <a:picLocks noChangeAspect="1" noChangeArrowheads="1"/>
            </p:cNvPicPr>
            <p:nvPr/>
          </p:nvPicPr>
          <p:blipFill>
            <a:blip r:embed="rId9" cstate="print"/>
            <a:srcRect/>
            <a:stretch>
              <a:fillRect/>
            </a:stretch>
          </p:blipFill>
          <p:spPr bwMode="auto">
            <a:xfrm>
              <a:off x="912" y="2144"/>
              <a:ext cx="1184" cy="784"/>
            </a:xfrm>
            <a:prstGeom prst="rect">
              <a:avLst/>
            </a:prstGeom>
            <a:noFill/>
          </p:spPr>
        </p:pic>
        <p:pic>
          <p:nvPicPr>
            <p:cNvPr id="25611" name="Picture 11"/>
            <p:cNvPicPr>
              <a:picLocks noChangeAspect="1" noChangeArrowheads="1"/>
            </p:cNvPicPr>
            <p:nvPr/>
          </p:nvPicPr>
          <p:blipFill>
            <a:blip r:embed="rId10" cstate="print"/>
            <a:srcRect/>
            <a:stretch>
              <a:fillRect/>
            </a:stretch>
          </p:blipFill>
          <p:spPr bwMode="auto">
            <a:xfrm>
              <a:off x="2896" y="2208"/>
              <a:ext cx="1280" cy="960"/>
            </a:xfrm>
            <a:prstGeom prst="rect">
              <a:avLst/>
            </a:prstGeom>
            <a:noFill/>
          </p:spPr>
        </p:pic>
      </p:grpSp>
      <p:sp>
        <p:nvSpPr>
          <p:cNvPr id="15" name="TextBox 14"/>
          <p:cNvSpPr txBox="1"/>
          <p:nvPr/>
        </p:nvSpPr>
        <p:spPr>
          <a:xfrm>
            <a:off x="2286000" y="5638800"/>
            <a:ext cx="6858000" cy="954107"/>
          </a:xfrm>
          <a:prstGeom prst="rect">
            <a:avLst/>
          </a:prstGeom>
          <a:noFill/>
        </p:spPr>
        <p:txBody>
          <a:bodyPr wrap="square" rtlCol="0">
            <a:spAutoFit/>
          </a:bodyPr>
          <a:lstStyle/>
          <a:p>
            <a:pPr algn="r"/>
            <a:r>
              <a:rPr lang="en-US" sz="2800" b="1" dirty="0" smtClean="0"/>
              <a:t>                                       </a:t>
            </a:r>
          </a:p>
          <a:p>
            <a:pPr algn="ctr"/>
            <a:r>
              <a:rPr lang="en-US" sz="2800" b="1" dirty="0" smtClean="0"/>
              <a:t>                        </a:t>
            </a:r>
            <a:r>
              <a:rPr lang="en-US" sz="2400" b="1" dirty="0" smtClean="0">
                <a:hlinkClick r:id="rId11"/>
              </a:rPr>
              <a:t>www.robdanin.com</a:t>
            </a:r>
            <a:r>
              <a:rPr lang="en-US" sz="2400" b="1" dirty="0" smtClean="0"/>
              <a:t> </a:t>
            </a:r>
            <a:r>
              <a:rPr lang="en-US" sz="2800" b="1" dirty="0" smtClean="0"/>
              <a:t> </a:t>
            </a:r>
            <a:endParaRPr lang="en-US" sz="2800"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228600"/>
            <a:ext cx="9144000" cy="1143000"/>
          </a:xfrm>
        </p:spPr>
        <p:txBody>
          <a:bodyPr>
            <a:normAutofit/>
          </a:bodyPr>
          <a:lstStyle/>
          <a:p>
            <a:r>
              <a:rPr lang="en-US" dirty="0" smtClean="0"/>
              <a:t>Important </a:t>
            </a:r>
            <a:r>
              <a:rPr lang="en-US" dirty="0"/>
              <a:t>Elements of </a:t>
            </a:r>
            <a:r>
              <a:rPr lang="en-US" dirty="0" smtClean="0"/>
              <a:t>PBL</a:t>
            </a:r>
            <a:endParaRPr lang="en-US" dirty="0"/>
          </a:p>
        </p:txBody>
      </p:sp>
      <p:sp>
        <p:nvSpPr>
          <p:cNvPr id="30723" name="Rectangle 3"/>
          <p:cNvSpPr>
            <a:spLocks noGrp="1" noChangeArrowheads="1"/>
          </p:cNvSpPr>
          <p:nvPr>
            <p:ph type="body" sz="half" idx="1"/>
          </p:nvPr>
        </p:nvSpPr>
        <p:spPr>
          <a:xfrm>
            <a:off x="328613" y="1371600"/>
            <a:ext cx="5462588" cy="5181599"/>
          </a:xfrm>
        </p:spPr>
        <p:txBody>
          <a:bodyPr>
            <a:noAutofit/>
          </a:bodyPr>
          <a:lstStyle/>
          <a:p>
            <a:r>
              <a:rPr lang="en-US" sz="3600" dirty="0"/>
              <a:t>Standards Based</a:t>
            </a:r>
          </a:p>
          <a:p>
            <a:r>
              <a:rPr lang="en-US" sz="3600" dirty="0"/>
              <a:t>Assessment</a:t>
            </a:r>
          </a:p>
          <a:p>
            <a:r>
              <a:rPr lang="en-US" sz="3600" dirty="0"/>
              <a:t>Student Centered</a:t>
            </a:r>
          </a:p>
          <a:p>
            <a:r>
              <a:rPr lang="en-US" sz="3600" dirty="0"/>
              <a:t>Collaboration</a:t>
            </a:r>
          </a:p>
          <a:p>
            <a:r>
              <a:rPr lang="en-US" sz="3600" dirty="0"/>
              <a:t>Real World Connection</a:t>
            </a:r>
          </a:p>
          <a:p>
            <a:r>
              <a:rPr lang="en-US" sz="3600" dirty="0"/>
              <a:t>Extended Time Frame</a:t>
            </a:r>
          </a:p>
          <a:p>
            <a:r>
              <a:rPr lang="en-US" sz="3600" dirty="0"/>
              <a:t>Multimedia</a:t>
            </a:r>
          </a:p>
        </p:txBody>
      </p:sp>
      <p:pic>
        <p:nvPicPr>
          <p:cNvPr id="52226" name="Picture 2" descr="https://encrypted-tbn0.gstatic.com/images?q=tbn:ANd9GcQDdaLtQNSqPXLymJJdjsDlSCL9Nmuv40ImORmtvIWAh1XPJdqKFQ"/>
          <p:cNvPicPr>
            <a:picLocks noChangeAspect="1" noChangeArrowheads="1"/>
          </p:cNvPicPr>
          <p:nvPr/>
        </p:nvPicPr>
        <p:blipFill>
          <a:blip r:embed="rId3" cstate="print"/>
          <a:srcRect/>
          <a:stretch>
            <a:fillRect/>
          </a:stretch>
        </p:blipFill>
        <p:spPr bwMode="auto">
          <a:xfrm>
            <a:off x="6019800" y="1828800"/>
            <a:ext cx="2628900" cy="3505200"/>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685800" y="1752600"/>
            <a:ext cx="7772400" cy="3962400"/>
          </a:xfrm>
        </p:spPr>
        <p:txBody>
          <a:bodyPr>
            <a:normAutofit/>
          </a:bodyPr>
          <a:lstStyle/>
          <a:p>
            <a:pPr>
              <a:buFontTx/>
              <a:buNone/>
            </a:pPr>
            <a:r>
              <a:rPr lang="en-US" dirty="0">
                <a:latin typeface="Century Gothic" pitchFamily="1" charset="0"/>
              </a:rPr>
              <a:t>	</a:t>
            </a:r>
            <a:r>
              <a:rPr lang="en-US" sz="3600" dirty="0">
                <a:latin typeface="Century Gothic" pitchFamily="1" charset="0"/>
              </a:rPr>
              <a:t>A</a:t>
            </a:r>
            <a:r>
              <a:rPr lang="en-US" sz="3600" dirty="0"/>
              <a:t> systematic teaching </a:t>
            </a:r>
            <a:r>
              <a:rPr lang="en-US" sz="3600" dirty="0" smtClean="0"/>
              <a:t>method</a:t>
            </a:r>
            <a:endParaRPr lang="en-US" sz="2800" dirty="0"/>
          </a:p>
        </p:txBody>
      </p:sp>
      <p:sp>
        <p:nvSpPr>
          <p:cNvPr id="91140" name="Rectangle 4"/>
          <p:cNvSpPr>
            <a:spLocks noChangeArrowheads="1"/>
          </p:cNvSpPr>
          <p:nvPr/>
        </p:nvSpPr>
        <p:spPr bwMode="auto">
          <a:xfrm>
            <a:off x="0" y="152400"/>
            <a:ext cx="9144000" cy="1371600"/>
          </a:xfrm>
          <a:prstGeom prst="rect">
            <a:avLst/>
          </a:prstGeom>
          <a:noFill/>
          <a:ln w="9525">
            <a:noFill/>
            <a:miter lim="800000"/>
            <a:headEnd/>
            <a:tailEnd/>
          </a:ln>
        </p:spPr>
        <p:txBody>
          <a:bodyPr anchor="ctr"/>
          <a:lstStyle/>
          <a:p>
            <a:pPr algn="ctr" eaLnBrk="1" hangingPunct="1"/>
            <a:r>
              <a:rPr lang="en-US" sz="4400" dirty="0" smtClean="0">
                <a:latin typeface="Century Gothic" pitchFamily="1" charset="0"/>
              </a:rPr>
              <a:t>Therefore, Project </a:t>
            </a:r>
            <a:r>
              <a:rPr lang="en-US" sz="4400" dirty="0">
                <a:latin typeface="Century Gothic" pitchFamily="1" charset="0"/>
              </a:rPr>
              <a:t>Based </a:t>
            </a:r>
            <a:r>
              <a:rPr lang="en-US" sz="4400" dirty="0" smtClean="0">
                <a:latin typeface="Century Gothic" pitchFamily="1" charset="0"/>
              </a:rPr>
              <a:t>Learning is</a:t>
            </a:r>
            <a:endParaRPr 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0" y="1752600"/>
            <a:ext cx="9144000" cy="3962400"/>
          </a:xfrm>
        </p:spPr>
        <p:txBody>
          <a:bodyPr>
            <a:normAutofit/>
          </a:bodyPr>
          <a:lstStyle/>
          <a:p>
            <a:pPr>
              <a:buFontTx/>
              <a:buNone/>
            </a:pPr>
            <a:r>
              <a:rPr lang="en-US" dirty="0">
                <a:solidFill>
                  <a:srgbClr val="45FFF9"/>
                </a:solidFill>
                <a:latin typeface="Century Gothic" pitchFamily="1" charset="0"/>
              </a:rPr>
              <a:t>	</a:t>
            </a:r>
            <a:r>
              <a:rPr lang="en-US" sz="3600" dirty="0" smtClean="0"/>
              <a:t>that</a:t>
            </a:r>
            <a:r>
              <a:rPr lang="en-US" dirty="0" smtClean="0"/>
              <a:t> </a:t>
            </a:r>
            <a:r>
              <a:rPr lang="en-US" sz="3600" dirty="0" smtClean="0"/>
              <a:t>engages</a:t>
            </a:r>
            <a:r>
              <a:rPr lang="en-US" sz="3600" dirty="0" smtClean="0">
                <a:latin typeface="Helvetica" pitchFamily="1" charset="0"/>
              </a:rPr>
              <a:t> </a:t>
            </a:r>
            <a:r>
              <a:rPr lang="en-US" sz="3600" dirty="0"/>
              <a:t>learners in acquiring knowledge and </a:t>
            </a:r>
            <a:r>
              <a:rPr lang="en-US" sz="3600" dirty="0" smtClean="0"/>
              <a:t>skills</a:t>
            </a:r>
            <a:endParaRPr lang="en-US" sz="2800" dirty="0"/>
          </a:p>
        </p:txBody>
      </p:sp>
      <p:sp>
        <p:nvSpPr>
          <p:cNvPr id="93188" name="Rectangle 4"/>
          <p:cNvSpPr>
            <a:spLocks noChangeArrowheads="1"/>
          </p:cNvSpPr>
          <p:nvPr/>
        </p:nvSpPr>
        <p:spPr bwMode="auto">
          <a:xfrm>
            <a:off x="0" y="0"/>
            <a:ext cx="9144000" cy="1524000"/>
          </a:xfrm>
          <a:prstGeom prst="rect">
            <a:avLst/>
          </a:prstGeom>
          <a:noFill/>
          <a:ln w="9525">
            <a:noFill/>
            <a:miter lim="800000"/>
            <a:headEnd/>
            <a:tailEnd/>
          </a:ln>
        </p:spPr>
        <p:txBody>
          <a:bodyPr anchor="ctr"/>
          <a:lstStyle/>
          <a:p>
            <a:pPr algn="ctr"/>
            <a:r>
              <a:rPr lang="en-US" sz="4400" dirty="0" smtClean="0">
                <a:latin typeface="Century Gothic" pitchFamily="1" charset="0"/>
              </a:rPr>
              <a:t>Therefore, Project Based Learning is</a:t>
            </a:r>
            <a:endParaRPr lang="en-US" sz="4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0" y="1752600"/>
            <a:ext cx="9144000" cy="3962400"/>
          </a:xfrm>
        </p:spPr>
        <p:txBody>
          <a:bodyPr>
            <a:normAutofit/>
          </a:bodyPr>
          <a:lstStyle/>
          <a:p>
            <a:pPr>
              <a:buFontTx/>
              <a:buNone/>
            </a:pPr>
            <a:r>
              <a:rPr lang="en-US" dirty="0">
                <a:latin typeface="Century Gothic" pitchFamily="1" charset="0"/>
              </a:rPr>
              <a:t>	</a:t>
            </a:r>
            <a:r>
              <a:rPr lang="en-US" sz="3600" dirty="0" smtClean="0"/>
              <a:t>extended </a:t>
            </a:r>
            <a:r>
              <a:rPr lang="en-US" sz="3600" dirty="0"/>
              <a:t>inquiry </a:t>
            </a:r>
            <a:r>
              <a:rPr lang="en-US" sz="3600" dirty="0" smtClean="0"/>
              <a:t>process</a:t>
            </a:r>
            <a:endParaRPr lang="en-US" sz="2800" dirty="0"/>
          </a:p>
        </p:txBody>
      </p:sp>
      <p:sp>
        <p:nvSpPr>
          <p:cNvPr id="95236" name="Rectangle 4"/>
          <p:cNvSpPr>
            <a:spLocks noChangeArrowheads="1"/>
          </p:cNvSpPr>
          <p:nvPr/>
        </p:nvSpPr>
        <p:spPr bwMode="auto">
          <a:xfrm>
            <a:off x="0" y="228600"/>
            <a:ext cx="9144000" cy="1295400"/>
          </a:xfrm>
          <a:prstGeom prst="rect">
            <a:avLst/>
          </a:prstGeom>
          <a:noFill/>
          <a:ln w="9525">
            <a:noFill/>
            <a:miter lim="800000"/>
            <a:headEnd/>
            <a:tailEnd/>
          </a:ln>
        </p:spPr>
        <p:txBody>
          <a:bodyPr anchor="ctr"/>
          <a:lstStyle/>
          <a:p>
            <a:pPr algn="ctr"/>
            <a:r>
              <a:rPr lang="en-US" sz="4400" dirty="0" smtClean="0">
                <a:latin typeface="Century Gothic" pitchFamily="1" charset="0"/>
              </a:rPr>
              <a:t>Therefore, Project Based Learning is</a:t>
            </a:r>
            <a:endParaRPr lang="en-US"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0" y="1752600"/>
            <a:ext cx="9144000" cy="3962400"/>
          </a:xfrm>
        </p:spPr>
        <p:txBody>
          <a:bodyPr>
            <a:normAutofit/>
          </a:bodyPr>
          <a:lstStyle/>
          <a:p>
            <a:pPr>
              <a:buFontTx/>
              <a:buNone/>
            </a:pPr>
            <a:r>
              <a:rPr lang="en-US" dirty="0">
                <a:latin typeface="Century Gothic" pitchFamily="1" charset="0"/>
              </a:rPr>
              <a:t>	</a:t>
            </a:r>
            <a:r>
              <a:rPr lang="en-US" sz="3600" dirty="0" smtClean="0"/>
              <a:t>structured </a:t>
            </a:r>
            <a:r>
              <a:rPr lang="en-US" sz="3600" dirty="0"/>
              <a:t>around complex, relevant </a:t>
            </a:r>
            <a:r>
              <a:rPr lang="en-US" sz="3600" dirty="0" smtClean="0"/>
              <a:t>questions</a:t>
            </a:r>
            <a:endParaRPr lang="en-US" sz="2800" dirty="0"/>
          </a:p>
        </p:txBody>
      </p:sp>
      <p:sp>
        <p:nvSpPr>
          <p:cNvPr id="97284" name="Rectangle 4"/>
          <p:cNvSpPr>
            <a:spLocks noChangeArrowheads="1"/>
          </p:cNvSpPr>
          <p:nvPr/>
        </p:nvSpPr>
        <p:spPr bwMode="auto">
          <a:xfrm>
            <a:off x="0" y="304800"/>
            <a:ext cx="9144000" cy="1295400"/>
          </a:xfrm>
          <a:prstGeom prst="rect">
            <a:avLst/>
          </a:prstGeom>
          <a:noFill/>
          <a:ln w="9525">
            <a:noFill/>
            <a:miter lim="800000"/>
            <a:headEnd/>
            <a:tailEnd/>
          </a:ln>
        </p:spPr>
        <p:txBody>
          <a:bodyPr anchor="ctr"/>
          <a:lstStyle/>
          <a:p>
            <a:pPr algn="ctr"/>
            <a:r>
              <a:rPr lang="en-US" sz="4400" dirty="0" smtClean="0">
                <a:latin typeface="Century Gothic" pitchFamily="1" charset="0"/>
              </a:rPr>
              <a:t>Therefore, Project Based Learning is</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0" y="1752600"/>
            <a:ext cx="9144000" cy="3962400"/>
          </a:xfrm>
        </p:spPr>
        <p:txBody>
          <a:bodyPr>
            <a:normAutofit/>
          </a:bodyPr>
          <a:lstStyle/>
          <a:p>
            <a:pPr>
              <a:buFontTx/>
              <a:buNone/>
            </a:pPr>
            <a:r>
              <a:rPr lang="en-US" dirty="0">
                <a:latin typeface="Century Gothic" pitchFamily="1" charset="0"/>
              </a:rPr>
              <a:t>	</a:t>
            </a:r>
            <a:r>
              <a:rPr lang="en-US" sz="3600" dirty="0" smtClean="0"/>
              <a:t>structured </a:t>
            </a:r>
            <a:r>
              <a:rPr lang="en-US" sz="3600" dirty="0"/>
              <a:t>around </a:t>
            </a:r>
            <a:r>
              <a:rPr lang="en-US" sz="3600" dirty="0" smtClean="0"/>
              <a:t>carefully </a:t>
            </a:r>
            <a:r>
              <a:rPr lang="en-US" sz="3600" dirty="0"/>
              <a:t>designed </a:t>
            </a:r>
            <a:r>
              <a:rPr lang="en-US" sz="3600" dirty="0" smtClean="0"/>
              <a:t>products</a:t>
            </a:r>
            <a:endParaRPr lang="en-US" sz="2800" dirty="0"/>
          </a:p>
        </p:txBody>
      </p:sp>
      <p:sp>
        <p:nvSpPr>
          <p:cNvPr id="99332" name="Rectangle 4"/>
          <p:cNvSpPr>
            <a:spLocks noChangeArrowheads="1"/>
          </p:cNvSpPr>
          <p:nvPr/>
        </p:nvSpPr>
        <p:spPr bwMode="auto">
          <a:xfrm>
            <a:off x="0" y="304800"/>
            <a:ext cx="9144000" cy="1143000"/>
          </a:xfrm>
          <a:prstGeom prst="rect">
            <a:avLst/>
          </a:prstGeom>
          <a:noFill/>
          <a:ln w="9525">
            <a:noFill/>
            <a:miter lim="800000"/>
            <a:headEnd/>
            <a:tailEnd/>
          </a:ln>
        </p:spPr>
        <p:txBody>
          <a:bodyPr anchor="ctr"/>
          <a:lstStyle/>
          <a:p>
            <a:pPr algn="ctr"/>
            <a:r>
              <a:rPr lang="en-US" sz="4400" dirty="0" smtClean="0">
                <a:latin typeface="Century Gothic" pitchFamily="1" charset="0"/>
              </a:rPr>
              <a:t>Therefore, Project Based Learning is</a:t>
            </a:r>
            <a:endParaRPr lang="en-US" sz="4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1821</TotalTime>
  <Words>1475</Words>
  <Application>Microsoft Office PowerPoint</Application>
  <PresentationFormat>On-screen Show (4:3)</PresentationFormat>
  <Paragraphs>281</Paragraphs>
  <Slides>37</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Century Gothic</vt:lpstr>
      <vt:lpstr>Georgia</vt:lpstr>
      <vt:lpstr>Helvetica</vt:lpstr>
      <vt:lpstr>Lucida Grande</vt:lpstr>
      <vt:lpstr>Lucida Handwriting</vt:lpstr>
      <vt:lpstr>Tahoma</vt:lpstr>
      <vt:lpstr>Times</vt:lpstr>
      <vt:lpstr>Times New Roman</vt:lpstr>
      <vt:lpstr>Trebuchet MS</vt:lpstr>
      <vt:lpstr>Wingdings</vt:lpstr>
      <vt:lpstr>Office Theme</vt:lpstr>
      <vt:lpstr>PowerPoint Presentation</vt:lpstr>
      <vt:lpstr>What is Project-Based Learning?</vt:lpstr>
      <vt:lpstr>PBL is Skill-Based</vt:lpstr>
      <vt:lpstr>Important Elements of PBL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PBL is NOT New</vt:lpstr>
      <vt:lpstr>PowerPoint Presentation</vt:lpstr>
      <vt:lpstr>PowerPoint Presentation</vt:lpstr>
      <vt:lpstr>Questions to be Answered by PBL Inquiry Approach to Instruction</vt:lpstr>
      <vt:lpstr>Examples of PBL</vt:lpstr>
      <vt:lpstr> How Does Research Support PBL? </vt:lpstr>
      <vt:lpstr> The Difference:  PBL and Traditional Projects </vt:lpstr>
      <vt:lpstr>The Teacher’s Role</vt:lpstr>
      <vt:lpstr>PBL Questions to be Considered</vt:lpstr>
      <vt:lpstr>The Student’s Role</vt:lpstr>
      <vt:lpstr>Developing Essential Questions</vt:lpstr>
      <vt:lpstr>Students Develop Needed Skills</vt:lpstr>
      <vt:lpstr> Student Planning Phase </vt:lpstr>
      <vt:lpstr>EFL Project Examples</vt:lpstr>
      <vt:lpstr> How are PBL Units Designed? PBL Planning Template </vt:lpstr>
      <vt:lpstr>PBL Planning Template Example</vt:lpstr>
      <vt:lpstr>PBL Planning Log</vt:lpstr>
      <vt:lpstr>PBL Assessment</vt:lpstr>
      <vt:lpstr>Project Evaluative Measures </vt:lpstr>
      <vt:lpstr>Project Evaluation (Self and Peer Assessment)</vt:lpstr>
      <vt:lpstr>Reflective Evaluation</vt:lpstr>
      <vt:lpstr>PBL Rubric</vt:lpstr>
      <vt:lpstr>PBL In Action (3:50) http://www.youtube.com/watch?feature=player_embedded&amp;v=LMCZvGesRz8 </vt:lpstr>
      <vt:lpstr>PBL: Think/Pair/Share</vt:lpstr>
      <vt:lpstr>Project-Based Learning Resources</vt:lpstr>
      <vt:lpstr>Let’s Begin PBL!</vt:lpstr>
    </vt:vector>
  </TitlesOfParts>
  <Company>Acer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Rob Danin</cp:lastModifiedBy>
  <cp:revision>195</cp:revision>
  <dcterms:created xsi:type="dcterms:W3CDTF">2013-10-28T04:49:11Z</dcterms:created>
  <dcterms:modified xsi:type="dcterms:W3CDTF">2018-01-21T22:32:42Z</dcterms:modified>
</cp:coreProperties>
</file>