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30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6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90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100" d="100"/>
          <a:sy n="100" d="100"/>
        </p:scale>
        <p:origin x="6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FE422-A346-4C99-BA8F-11E69386E7AD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C7AF0-21DA-4D45-8B5D-30DCE8773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7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08C5F-72BB-494A-BF6B-0759A4D15A2F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DC5F4-417D-49FD-BB78-C102EB5D2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8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8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6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4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97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8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3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83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48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4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2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3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3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6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6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7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29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0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4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6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7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C5F4-417D-49FD-BB78-C102EB5D2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23CD-4C44-448D-AFEE-5F6E08EB9031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5F6D-CA96-4111-9022-D1033E54FB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hyperlink" Target="http://www.youtube.com/watch?v=c0KYU2j0TM4" TargetMode="Externa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obdanin.wix.com/elfello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hyperlink" Target="http://www.robdanin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hyperlink" Target="http://www.youtube.com/watch?v=8oXskcnb4RA" TargetMode="Externa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hyperlink" Target="http://www.youtube.com/watch?feature=endscreen&amp;v=e8gSIcSyypk&amp;NR=1" TargetMode="Externa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76399"/>
          </a:xfrm>
        </p:spPr>
        <p:txBody>
          <a:bodyPr/>
          <a:lstStyle/>
          <a:p>
            <a:r>
              <a:rPr lang="en-US" dirty="0" smtClean="0"/>
              <a:t>“Reciprocal Teaching (RT)” Reading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486400"/>
            <a:ext cx="47244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Rob Danin</a:t>
            </a:r>
          </a:p>
          <a:p>
            <a:r>
              <a:rPr lang="en-US" sz="2400" dirty="0" smtClean="0"/>
              <a:t>English </a:t>
            </a:r>
            <a:r>
              <a:rPr lang="en-US" sz="2400" smtClean="0"/>
              <a:t>Language </a:t>
            </a:r>
            <a:r>
              <a:rPr lang="en-US" sz="2400" smtClean="0"/>
              <a:t>Specialist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www.robdanin.com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1031" name="Picture 7" descr="C:\Documents and Settings\Rob\Local Settings\Temporary Internet Files\Content.IE5\FZIFRPR9\MP900439545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24000"/>
            <a:ext cx="6400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Expected </a:t>
            </a:r>
            <a:r>
              <a:rPr lang="en-US" sz="4900" b="1" dirty="0" smtClean="0"/>
              <a:t>Outcomes: 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3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Upon completion of </a:t>
            </a:r>
            <a:r>
              <a:rPr lang="en-US" sz="2400" dirty="0" smtClean="0"/>
              <a:t>the RT </a:t>
            </a:r>
            <a:r>
              <a:rPr lang="en-US" sz="2400" dirty="0"/>
              <a:t>lesson the students will have a greater level of </a:t>
            </a:r>
            <a:r>
              <a:rPr lang="en-US" sz="2400" b="1" dirty="0"/>
              <a:t>understanding</a:t>
            </a:r>
            <a:r>
              <a:rPr lang="en-US" sz="2400" dirty="0"/>
              <a:t> and </a:t>
            </a:r>
            <a:r>
              <a:rPr lang="en-US" sz="2400" b="1" dirty="0"/>
              <a:t>retention</a:t>
            </a:r>
            <a:r>
              <a:rPr lang="en-US" sz="2400" dirty="0"/>
              <a:t> of the materials taught through classroom instruction and reading. </a:t>
            </a:r>
            <a:endParaRPr lang="en-US" sz="2400" dirty="0" smtClean="0"/>
          </a:p>
          <a:p>
            <a:r>
              <a:rPr lang="en-US" sz="2400" dirty="0"/>
              <a:t>All members of the group have a </a:t>
            </a:r>
            <a:r>
              <a:rPr lang="en-US" sz="2400" b="1" dirty="0"/>
              <a:t>shared responsibility</a:t>
            </a:r>
            <a:r>
              <a:rPr lang="en-US" sz="2400" dirty="0"/>
              <a:t> for leading and taking part in communicating their thoughts during this structured learning experience (</a:t>
            </a:r>
            <a:r>
              <a:rPr lang="en-US" sz="2400" b="1" dirty="0"/>
              <a:t>leadership skills</a:t>
            </a:r>
            <a:r>
              <a:rPr lang="en-US" sz="2400" dirty="0"/>
              <a:t>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7174" name="Picture 6" descr="C:\Documents and Settings\Rob\Local Settings\Temporary Internet Files\Content.IE5\1S7L0WBN\MP90043941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81400"/>
            <a:ext cx="64008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Instructional Materials: 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Lesson plan</a:t>
            </a:r>
          </a:p>
          <a:p>
            <a:r>
              <a:rPr lang="en-US" sz="2400" dirty="0" smtClean="0"/>
              <a:t>Rubric</a:t>
            </a:r>
          </a:p>
          <a:p>
            <a:r>
              <a:rPr lang="en-US" sz="2400" dirty="0" smtClean="0"/>
              <a:t>KWL chart</a:t>
            </a:r>
          </a:p>
          <a:p>
            <a:pPr lvl="0"/>
            <a:r>
              <a:rPr lang="en-US" sz="2400" dirty="0" smtClean="0"/>
              <a:t>Copies </a:t>
            </a:r>
            <a:r>
              <a:rPr lang="en-US" sz="2400" dirty="0"/>
              <a:t>of reading passage</a:t>
            </a:r>
          </a:p>
          <a:p>
            <a:pPr lvl="0"/>
            <a:r>
              <a:rPr lang="en-US" sz="2400" dirty="0"/>
              <a:t>Written “Teacher” prompts</a:t>
            </a:r>
          </a:p>
          <a:p>
            <a:endParaRPr lang="en-US" sz="2400" dirty="0"/>
          </a:p>
        </p:txBody>
      </p:sp>
      <p:pic>
        <p:nvPicPr>
          <p:cNvPr id="9218" name="Picture 2" descr="http://www.teacherfiles.com/clipart/language_arts_clip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28449">
            <a:off x="397882" y="3947529"/>
            <a:ext cx="5160539" cy="2158605"/>
          </a:xfrm>
          <a:prstGeom prst="rect">
            <a:avLst/>
          </a:prstGeom>
          <a:noFill/>
        </p:spPr>
      </p:pic>
      <p:pic>
        <p:nvPicPr>
          <p:cNvPr id="9220" name="Picture 4" descr="bookworms.gif (14993 bytes)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1" y="5029200"/>
            <a:ext cx="303847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u="sng" dirty="0" smtClean="0"/>
              <a:t>Instructional </a:t>
            </a:r>
            <a:r>
              <a:rPr lang="en-US" sz="3800" b="1" u="sng" dirty="0"/>
              <a:t>Procedures</a:t>
            </a:r>
            <a:endParaRPr lang="en-US" sz="3800" dirty="0"/>
          </a:p>
          <a:p>
            <a:pPr lvl="0"/>
            <a:r>
              <a:rPr lang="en-US" sz="3800" dirty="0"/>
              <a:t>The </a:t>
            </a:r>
            <a:r>
              <a:rPr lang="en-US" sz="3800" dirty="0">
                <a:solidFill>
                  <a:srgbClr val="C00000"/>
                </a:solidFill>
              </a:rPr>
              <a:t>classroom teacher will</a:t>
            </a:r>
            <a:r>
              <a:rPr lang="en-US" sz="3800" dirty="0"/>
              <a:t>:</a:t>
            </a: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review</a:t>
            </a:r>
            <a:r>
              <a:rPr lang="en-US" sz="3800" dirty="0"/>
              <a:t> the goals and objectives of the </a:t>
            </a:r>
            <a:r>
              <a:rPr lang="en-US" sz="3800" dirty="0" smtClean="0"/>
              <a:t>lesson</a:t>
            </a:r>
          </a:p>
          <a:p>
            <a:pPr lvl="2"/>
            <a:r>
              <a:rPr lang="en-US" sz="3400" dirty="0" smtClean="0"/>
              <a:t>Use of </a:t>
            </a:r>
            <a:r>
              <a:rPr lang="en-US" sz="3400" dirty="0" smtClean="0">
                <a:solidFill>
                  <a:srgbClr val="C00000"/>
                </a:solidFill>
              </a:rPr>
              <a:t>KWL chart </a:t>
            </a:r>
            <a:r>
              <a:rPr lang="en-US" sz="3400" dirty="0" smtClean="0"/>
              <a:t>(the “K” section)</a:t>
            </a:r>
            <a:endParaRPr lang="en-US" sz="3400" dirty="0">
              <a:solidFill>
                <a:srgbClr val="C00000"/>
              </a:solidFill>
            </a:endParaRP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explain</a:t>
            </a:r>
            <a:r>
              <a:rPr lang="en-US" sz="3800" dirty="0"/>
              <a:t> the nature and scope of the RT process</a:t>
            </a: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explain</a:t>
            </a:r>
            <a:r>
              <a:rPr lang="en-US" sz="3800" dirty="0"/>
              <a:t> the specific </a:t>
            </a:r>
            <a:r>
              <a:rPr lang="en-US" sz="3800" dirty="0">
                <a:solidFill>
                  <a:srgbClr val="C00000"/>
                </a:solidFill>
              </a:rPr>
              <a:t>“Teacher” responsibilities</a:t>
            </a:r>
            <a:r>
              <a:rPr lang="en-US" sz="3800" dirty="0"/>
              <a:t> </a:t>
            </a:r>
            <a:r>
              <a:rPr lang="en-US" sz="3800" dirty="0" smtClean="0"/>
              <a:t>(</a:t>
            </a:r>
            <a:r>
              <a:rPr lang="en-US" sz="3800" dirty="0" smtClean="0">
                <a:solidFill>
                  <a:srgbClr val="C00000"/>
                </a:solidFill>
              </a:rPr>
              <a:t>Prompts</a:t>
            </a:r>
            <a:r>
              <a:rPr lang="en-US" sz="3800" dirty="0" smtClean="0"/>
              <a:t>)</a:t>
            </a:r>
            <a:r>
              <a:rPr lang="en-US" sz="3800" dirty="0" smtClean="0">
                <a:solidFill>
                  <a:srgbClr val="C00000"/>
                </a:solidFill>
              </a:rPr>
              <a:t> </a:t>
            </a:r>
            <a:r>
              <a:rPr lang="en-US" sz="3800" dirty="0" smtClean="0"/>
              <a:t>for </a:t>
            </a:r>
            <a:r>
              <a:rPr lang="en-US" sz="3800" dirty="0"/>
              <a:t>each small group participant</a:t>
            </a:r>
          </a:p>
          <a:p>
            <a:pPr lvl="1"/>
            <a:r>
              <a:rPr lang="en-US" sz="3800" dirty="0">
                <a:solidFill>
                  <a:srgbClr val="C00000"/>
                </a:solidFill>
              </a:rPr>
              <a:t>model</a:t>
            </a:r>
            <a:r>
              <a:rPr lang="en-US" sz="3800" dirty="0"/>
              <a:t> the RT process</a:t>
            </a:r>
          </a:p>
          <a:p>
            <a:pPr lvl="2"/>
            <a:r>
              <a:rPr lang="en-US" sz="3800" dirty="0"/>
              <a:t>The teacher models the role of the RT “Teacher” to </a:t>
            </a:r>
            <a:r>
              <a:rPr lang="en-US" sz="3800" dirty="0">
                <a:solidFill>
                  <a:srgbClr val="C00000"/>
                </a:solidFill>
              </a:rPr>
              <a:t>clarify the RT process </a:t>
            </a:r>
            <a:r>
              <a:rPr lang="en-US" sz="3800" dirty="0"/>
              <a:t>and to encourage participation</a:t>
            </a:r>
          </a:p>
          <a:p>
            <a:pPr lvl="2"/>
            <a:r>
              <a:rPr lang="en-US" sz="3800" dirty="0"/>
              <a:t>The “Teacher” role should be </a:t>
            </a:r>
            <a:r>
              <a:rPr lang="en-US" sz="3800" dirty="0">
                <a:solidFill>
                  <a:srgbClr val="C00000"/>
                </a:solidFill>
              </a:rPr>
              <a:t>role-played</a:t>
            </a:r>
            <a:r>
              <a:rPr lang="en-US" sz="3800" dirty="0"/>
              <a:t> with a volunteer from the small group</a:t>
            </a:r>
          </a:p>
          <a:p>
            <a:pPr lvl="3"/>
            <a:r>
              <a:rPr lang="en-US" sz="3800" dirty="0"/>
              <a:t>Example statement by the RT “Teacher”: </a:t>
            </a:r>
            <a:r>
              <a:rPr lang="en-US" sz="3800" i="1" dirty="0"/>
              <a:t>I am going to ask you to summarize what you are learning.  Who can tell me what you remember about what we have just read?”</a:t>
            </a:r>
            <a:endParaRPr lang="en-US" sz="3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review and clarify the rubric </a:t>
            </a:r>
            <a:r>
              <a:rPr lang="en-US" sz="2400" dirty="0" smtClean="0"/>
              <a:t>as the student assessment for this activity (will be assessed on both group and individual basis)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The teacher will observe and individually assess </a:t>
            </a:r>
            <a:r>
              <a:rPr lang="en-US" dirty="0" smtClean="0"/>
              <a:t>via a rubric each “Teacher” during the RT process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The teacher will individually conference </a:t>
            </a:r>
            <a:r>
              <a:rPr lang="en-US" dirty="0" smtClean="0"/>
              <a:t>with each student in review of their rubric assessment (at a time as close as possible to the completion of this lesson)</a:t>
            </a:r>
            <a:endParaRPr lang="en-US" sz="2400" dirty="0" smtClean="0"/>
          </a:p>
          <a:p>
            <a:pPr lvl="0"/>
            <a:r>
              <a:rPr lang="en-US" sz="2400" dirty="0" smtClean="0">
                <a:solidFill>
                  <a:srgbClr val="C00000"/>
                </a:solidFill>
              </a:rPr>
              <a:t>Prepare the students </a:t>
            </a:r>
            <a:r>
              <a:rPr lang="en-US" sz="2400" dirty="0" smtClean="0"/>
              <a:t>to participate in reciprocal teaching by previewing the passage to be read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Distribute and briefly review the reading passage </a:t>
            </a:r>
            <a:r>
              <a:rPr lang="en-US" sz="2400" dirty="0" smtClean="0"/>
              <a:t>with the students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Discuss</a:t>
            </a:r>
            <a:r>
              <a:rPr lang="en-US" dirty="0" smtClean="0"/>
              <a:t> important </a:t>
            </a:r>
            <a:r>
              <a:rPr lang="en-US" dirty="0" smtClean="0">
                <a:solidFill>
                  <a:srgbClr val="C00000"/>
                </a:solidFill>
              </a:rPr>
              <a:t>vocabulary and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Tell the students that they will be individually reading the selected passage </a:t>
            </a:r>
          </a:p>
          <a:p>
            <a:pPr lvl="1"/>
            <a:r>
              <a:rPr lang="en-US" sz="2400" dirty="0" smtClean="0"/>
              <a:t>The students become the subsequent leaders with assistance from the teacher</a:t>
            </a:r>
          </a:p>
          <a:p>
            <a:pPr lvl="1"/>
            <a:r>
              <a:rPr lang="en-US" sz="2400" dirty="0" smtClean="0"/>
              <a:t>Each “Teacher” will then take turns participating in their particular role (“Predictor, “Questioner” “Clarifier” and “Summarizer”)</a:t>
            </a:r>
          </a:p>
          <a:p>
            <a:pPr lvl="2"/>
            <a:r>
              <a:rPr lang="en-US" dirty="0" smtClean="0"/>
              <a:t>Distribute and review RT “Teacher” prompts with the students</a:t>
            </a:r>
          </a:p>
          <a:p>
            <a:pPr lvl="0"/>
            <a:r>
              <a:rPr lang="en-US" sz="2400" dirty="0" smtClean="0"/>
              <a:t>Small Group “Teacher” Discussions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199"/>
          </a:xfrm>
        </p:spPr>
        <p:txBody>
          <a:bodyPr>
            <a:normAutofit/>
          </a:bodyPr>
          <a:lstStyle/>
          <a:p>
            <a:endParaRPr lang="en-US" sz="54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5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199"/>
          </a:xfrm>
        </p:spPr>
        <p:txBody>
          <a:bodyPr>
            <a:normAutofit/>
          </a:bodyPr>
          <a:lstStyle/>
          <a:p>
            <a:endParaRPr lang="en-US" sz="54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5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128713"/>
            <a:ext cx="9144000" cy="57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pic>
        <p:nvPicPr>
          <p:cNvPr id="6553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Plan: RT</a:t>
            </a:r>
            <a:endParaRPr lang="en-US" dirty="0"/>
          </a:p>
        </p:txBody>
      </p:sp>
      <p:pic>
        <p:nvPicPr>
          <p:cNvPr id="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authentic </a:t>
            </a:r>
            <a:r>
              <a:rPr lang="en-US" sz="2400" dirty="0" smtClean="0"/>
              <a:t>approach </a:t>
            </a:r>
            <a:r>
              <a:rPr lang="en-US" sz="2400" dirty="0"/>
              <a:t>to </a:t>
            </a:r>
            <a:r>
              <a:rPr lang="en-US" sz="2400" dirty="0" smtClean="0"/>
              <a:t>assessing</a:t>
            </a:r>
          </a:p>
          <a:p>
            <a:r>
              <a:rPr lang="en-US" sz="2400" dirty="0"/>
              <a:t>“Real world” means of listening and speaking (typical conversational practice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Stresses observable and integrative </a:t>
            </a:r>
            <a:r>
              <a:rPr lang="en-US" sz="2400" dirty="0" smtClean="0"/>
              <a:t>skills</a:t>
            </a:r>
          </a:p>
          <a:p>
            <a:r>
              <a:rPr lang="en-US" sz="2400" dirty="0"/>
              <a:t>Discuss expectations and accompanying rubric elements prior to instruction (part of “expected outcomes</a:t>
            </a:r>
            <a:r>
              <a:rPr lang="en-US" sz="2400" dirty="0" smtClean="0"/>
              <a:t>”)</a:t>
            </a:r>
          </a:p>
          <a:p>
            <a:r>
              <a:rPr lang="en-US" sz="2400" dirty="0" smtClean="0"/>
              <a:t>Immediate </a:t>
            </a:r>
            <a:r>
              <a:rPr lang="en-US" sz="2400" dirty="0"/>
              <a:t>feedback after </a:t>
            </a:r>
            <a:r>
              <a:rPr lang="en-US" sz="2400" dirty="0" smtClean="0"/>
              <a:t>lesson</a:t>
            </a:r>
          </a:p>
          <a:p>
            <a:pPr lvl="1"/>
            <a:r>
              <a:rPr lang="en-US" sz="2400" dirty="0"/>
              <a:t>would still be relevant and provide the greatest amount of “washback” for the </a:t>
            </a:r>
            <a:r>
              <a:rPr lang="en-US" sz="2400" dirty="0" smtClean="0"/>
              <a:t>students</a:t>
            </a:r>
          </a:p>
          <a:p>
            <a:r>
              <a:rPr lang="en-US" sz="2400" smtClean="0"/>
              <a:t>A </a:t>
            </a:r>
            <a:r>
              <a:rPr lang="en-US" sz="2400" b="1" smtClean="0"/>
              <a:t>subjective </a:t>
            </a:r>
            <a:r>
              <a:rPr lang="en-US" sz="2400" b="1" dirty="0"/>
              <a:t>assessment</a:t>
            </a:r>
            <a:r>
              <a:rPr lang="en-US" sz="2400" dirty="0"/>
              <a:t> </a:t>
            </a:r>
            <a:r>
              <a:rPr lang="en-US" sz="2400" dirty="0" smtClean="0"/>
              <a:t>(e.g., performance-based) can be more </a:t>
            </a:r>
            <a:r>
              <a:rPr lang="en-US" sz="2400" dirty="0"/>
              <a:t>difficult </a:t>
            </a:r>
            <a:r>
              <a:rPr lang="en-US" sz="2400" dirty="0" smtClean="0"/>
              <a:t>to grade than an objective assessment (e.g., written test)</a:t>
            </a:r>
          </a:p>
          <a:p>
            <a:r>
              <a:rPr lang="en-US" sz="2400" b="1" dirty="0"/>
              <a:t>Peer evaluation</a:t>
            </a:r>
            <a:r>
              <a:rPr lang="en-US" sz="2400" dirty="0"/>
              <a:t> </a:t>
            </a:r>
            <a:r>
              <a:rPr lang="en-US" sz="2400" dirty="0" smtClean="0"/>
              <a:t>fosters </a:t>
            </a:r>
            <a:r>
              <a:rPr lang="en-US" sz="2400" dirty="0"/>
              <a:t>their confidence and intrinsic motivation (Otoshi &amp; Heffernen, 2008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has positive implications for developing a reflective and critical sense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9600" i="1" dirty="0" smtClean="0">
                <a:solidFill>
                  <a:srgbClr val="C00000"/>
                </a:solidFill>
              </a:rPr>
              <a:t>Reciprocal Teaching</a:t>
            </a:r>
            <a:r>
              <a:rPr lang="en-US" sz="9600" dirty="0" smtClean="0"/>
              <a:t>-an instructional technique in which the teacher and students take turns leading discussion, guided by four cognitive strategies: predicting, question generating, clarifying and summarizing.</a:t>
            </a:r>
          </a:p>
          <a:p>
            <a:r>
              <a:rPr lang="en-US" sz="9600" i="1" dirty="0" smtClean="0">
                <a:solidFill>
                  <a:srgbClr val="C00000"/>
                </a:solidFill>
              </a:rPr>
              <a:t>Meta-Cognition</a:t>
            </a:r>
            <a:r>
              <a:rPr lang="en-US" sz="9600" dirty="0" smtClean="0"/>
              <a:t>-awareness or analysis of one's own learning or thinking processes.</a:t>
            </a:r>
          </a:p>
          <a:p>
            <a:r>
              <a:rPr lang="en-US" sz="9600" i="1" dirty="0" smtClean="0">
                <a:solidFill>
                  <a:srgbClr val="C00000"/>
                </a:solidFill>
              </a:rPr>
              <a:t>Oral Communication</a:t>
            </a:r>
            <a:r>
              <a:rPr lang="en-US" sz="9600" i="1" dirty="0" smtClean="0"/>
              <a:t>-</a:t>
            </a:r>
            <a:r>
              <a:rPr lang="en-US" sz="9600" dirty="0" smtClean="0"/>
              <a:t>communication by word of mouth.</a:t>
            </a:r>
          </a:p>
          <a:p>
            <a:r>
              <a:rPr lang="en-US" sz="9600" i="1" dirty="0" smtClean="0">
                <a:solidFill>
                  <a:srgbClr val="C00000"/>
                </a:solidFill>
              </a:rPr>
              <a:t>Speaking/Listening Skills</a:t>
            </a:r>
            <a:r>
              <a:rPr lang="en-US" sz="9600" dirty="0" smtClean="0"/>
              <a:t>-effective speaking and listening are highly valued communication skills.</a:t>
            </a:r>
          </a:p>
          <a:p>
            <a:r>
              <a:rPr lang="en-US" sz="9600" i="1" dirty="0" smtClean="0">
                <a:solidFill>
                  <a:srgbClr val="C00000"/>
                </a:solidFill>
              </a:rPr>
              <a:t>Receptive Language</a:t>
            </a:r>
            <a:r>
              <a:rPr lang="en-US" sz="9600" i="1" dirty="0" smtClean="0"/>
              <a:t>-</a:t>
            </a:r>
            <a:r>
              <a:rPr lang="en-US" sz="9600" dirty="0" smtClean="0"/>
              <a:t>the comprehension of language - listening and understanding what is communicated (e.g., reading and communication).</a:t>
            </a:r>
          </a:p>
          <a:p>
            <a:r>
              <a:rPr lang="en-US" sz="9600" i="1" dirty="0" smtClean="0">
                <a:solidFill>
                  <a:srgbClr val="C00000"/>
                </a:solidFill>
              </a:rPr>
              <a:t>Interactive Lesson</a:t>
            </a:r>
            <a:r>
              <a:rPr lang="en-US" sz="9600" dirty="0" smtClean="0"/>
              <a:t>-a </a:t>
            </a:r>
            <a:r>
              <a:rPr lang="en-US" sz="9600" dirty="0"/>
              <a:t>two-way</a:t>
            </a:r>
            <a:r>
              <a:rPr lang="en-US" sz="9600" dirty="0" smtClean="0"/>
              <a:t> </a:t>
            </a:r>
            <a:r>
              <a:rPr lang="en-US" sz="9600" dirty="0"/>
              <a:t>system</a:t>
            </a:r>
            <a:r>
              <a:rPr lang="en-US" sz="9600" dirty="0" smtClean="0"/>
              <a:t> of instruction which individuals can learn from one another.</a:t>
            </a:r>
          </a:p>
          <a:p>
            <a:endParaRPr lang="en-US" sz="36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Acrobat Document" r:id="rId4" imgW="5829300" imgH="7543800" progId="AcroExch.Document.11">
                  <p:embed/>
                </p:oleObj>
              </mc:Choice>
              <mc:Fallback>
                <p:oleObj name="Acrobat Document" r:id="rId4" imgW="5829300" imgH="754380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eading Passage: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“The History of Dogs”</a:t>
            </a:r>
            <a:endParaRPr lang="en-US" dirty="0"/>
          </a:p>
          <a:p>
            <a:pPr>
              <a:buNone/>
            </a:pPr>
            <a:r>
              <a:rPr lang="en-US" dirty="0" smtClean="0"/>
              <a:t>    Many </a:t>
            </a:r>
            <a:r>
              <a:rPr lang="en-US" dirty="0"/>
              <a:t>years ago, in the days when people </a:t>
            </a:r>
            <a:r>
              <a:rPr lang="en-US" dirty="0" smtClean="0"/>
              <a:t>lived outdoors </a:t>
            </a:r>
            <a:r>
              <a:rPr lang="en-US" dirty="0"/>
              <a:t>or in caves, there were no </a:t>
            </a:r>
            <a:r>
              <a:rPr lang="en-US" b="1" u="sng" dirty="0"/>
              <a:t>tame</a:t>
            </a:r>
            <a:r>
              <a:rPr lang="en-US" dirty="0"/>
              <a:t> dogs. In fact, all the animals of the world were </a:t>
            </a:r>
            <a:r>
              <a:rPr lang="en-US" b="1" u="sng" dirty="0"/>
              <a:t>wild</a:t>
            </a:r>
            <a:r>
              <a:rPr lang="en-US" dirty="0"/>
              <a:t>. One of those wild animals was the wolf. Wolves </a:t>
            </a:r>
            <a:r>
              <a:rPr lang="en-US" b="1" u="sng" dirty="0"/>
              <a:t>roamed</a:t>
            </a:r>
            <a:r>
              <a:rPr lang="en-US" dirty="0"/>
              <a:t> through the fields and forests </a:t>
            </a:r>
            <a:r>
              <a:rPr lang="en-US" b="1" u="sng" dirty="0"/>
              <a:t>shy</a:t>
            </a:r>
            <a:r>
              <a:rPr lang="en-US" dirty="0"/>
              <a:t> and </a:t>
            </a:r>
            <a:r>
              <a:rPr lang="en-US" b="1" u="sng" dirty="0"/>
              <a:t>suspicious</a:t>
            </a:r>
            <a:r>
              <a:rPr lang="en-US" dirty="0"/>
              <a:t> of humans. Yet from these wild wolves have come all the different dogs that are pets today.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“Teacher” Prompts: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b="1" u="sng" dirty="0" smtClean="0"/>
              <a:t>Predictor</a:t>
            </a:r>
            <a:r>
              <a:rPr lang="en-US" sz="3300" dirty="0"/>
              <a:t>: </a:t>
            </a:r>
            <a:r>
              <a:rPr lang="en-US" sz="3300" i="1" dirty="0"/>
              <a:t>What do you think we will be reading about today?   What evidence suggests that we will be reading about that?</a:t>
            </a:r>
            <a:endParaRPr lang="en-US" sz="3300" dirty="0"/>
          </a:p>
          <a:p>
            <a:pPr>
              <a:buNone/>
            </a:pPr>
            <a:r>
              <a:rPr lang="en-US" sz="3300" b="1" u="sng" dirty="0" smtClean="0"/>
              <a:t>Questioner</a:t>
            </a:r>
            <a:r>
              <a:rPr lang="en-US" sz="3300" dirty="0"/>
              <a:t>:  Have the student use the “W” from the </a:t>
            </a:r>
            <a:r>
              <a:rPr lang="en-US" sz="3300" dirty="0">
                <a:solidFill>
                  <a:srgbClr val="C00000"/>
                </a:solidFill>
              </a:rPr>
              <a:t>KWL chart </a:t>
            </a:r>
            <a:r>
              <a:rPr lang="en-US" sz="3300" dirty="0"/>
              <a:t>to ask the group: </a:t>
            </a:r>
            <a:r>
              <a:rPr lang="en-US" sz="3300" i="1" u="sng" dirty="0"/>
              <a:t>What</a:t>
            </a:r>
            <a:r>
              <a:rPr lang="en-US" sz="3300" i="1" dirty="0"/>
              <a:t> do you want to know from this reading passage?</a:t>
            </a:r>
            <a:r>
              <a:rPr lang="en-US" sz="3300" dirty="0"/>
              <a:t>  Have the Questioner write these statements on the </a:t>
            </a:r>
            <a:r>
              <a:rPr lang="en-US" sz="3300" dirty="0" smtClean="0"/>
              <a:t>board</a:t>
            </a:r>
          </a:p>
          <a:p>
            <a:pPr>
              <a:buNone/>
            </a:pPr>
            <a:r>
              <a:rPr lang="en-US" sz="3300" b="1" u="sng" dirty="0" smtClean="0"/>
              <a:t>Clarifier</a:t>
            </a:r>
            <a:r>
              <a:rPr lang="en-US" sz="3300" dirty="0"/>
              <a:t>: </a:t>
            </a:r>
            <a:r>
              <a:rPr lang="en-US" sz="3300" i="1" dirty="0"/>
              <a:t>Is there anything that you’d like to clarify?  Any words or anything else you’re not sure about?</a:t>
            </a:r>
            <a:endParaRPr lang="en-US" sz="3300" dirty="0"/>
          </a:p>
          <a:p>
            <a:pPr>
              <a:buNone/>
            </a:pPr>
            <a:r>
              <a:rPr lang="en-US" sz="3300" b="1" u="sng" dirty="0" smtClean="0"/>
              <a:t>Summarizer</a:t>
            </a:r>
            <a:r>
              <a:rPr lang="en-US" sz="3300" b="1" dirty="0"/>
              <a:t>: </a:t>
            </a:r>
            <a:r>
              <a:rPr lang="en-US" sz="3300" i="1" dirty="0"/>
              <a:t>I will try and summarize what we have just read and discussed.  Does anyone have anything to add to my summary?</a:t>
            </a:r>
            <a:endParaRPr lang="en-US" sz="3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KWL Chart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12954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Closure: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At </a:t>
            </a:r>
            <a:r>
              <a:rPr lang="en-US" sz="2600" dirty="0"/>
              <a:t>the end of the lesson, revisit their predictions to see how close they were to the actual </a:t>
            </a:r>
            <a:r>
              <a:rPr lang="en-US" sz="2600" dirty="0" smtClean="0"/>
              <a:t>text (“K”).</a:t>
            </a:r>
          </a:p>
          <a:p>
            <a:pPr lvl="0"/>
            <a:r>
              <a:rPr lang="en-US" sz="2600" dirty="0" smtClean="0"/>
              <a:t>Clarify </a:t>
            </a:r>
            <a:r>
              <a:rPr lang="en-US" sz="2600" dirty="0"/>
              <a:t>with the students if their questions (“W”) were answered.  If not, try to answer these questions as a group (if there is not adequate time to </a:t>
            </a:r>
            <a:r>
              <a:rPr lang="en-US" sz="2600" dirty="0" smtClean="0"/>
              <a:t>currently complete </a:t>
            </a:r>
            <a:r>
              <a:rPr lang="en-US" sz="2600" dirty="0"/>
              <a:t>this, use as a </a:t>
            </a:r>
            <a:r>
              <a:rPr lang="en-US" sz="2600" dirty="0">
                <a:solidFill>
                  <a:srgbClr val="C00000"/>
                </a:solidFill>
              </a:rPr>
              <a:t>“springboard” activity </a:t>
            </a:r>
            <a:r>
              <a:rPr lang="en-US" sz="2600" dirty="0"/>
              <a:t>for a follow-up lesson</a:t>
            </a:r>
            <a:r>
              <a:rPr lang="en-US" sz="2600" dirty="0" smtClean="0"/>
              <a:t>).</a:t>
            </a:r>
          </a:p>
          <a:p>
            <a:r>
              <a:rPr lang="en-US" sz="2600" dirty="0" smtClean="0"/>
              <a:t>To close out the lesson, fill in the What I’ve Learned section of the KWL chart (“L”).</a:t>
            </a:r>
            <a:endParaRPr lang="en-US" sz="2600" dirty="0"/>
          </a:p>
          <a:p>
            <a:pPr lvl="0"/>
            <a:r>
              <a:rPr lang="en-US" sz="2600" dirty="0" smtClean="0"/>
              <a:t>Ask if </a:t>
            </a:r>
            <a:r>
              <a:rPr lang="en-US" sz="2600" dirty="0"/>
              <a:t>the students </a:t>
            </a:r>
            <a:r>
              <a:rPr lang="en-US" sz="2600" dirty="0" smtClean="0"/>
              <a:t>have any </a:t>
            </a:r>
            <a:r>
              <a:rPr lang="en-US" sz="2600" dirty="0"/>
              <a:t>final questions or </a:t>
            </a:r>
            <a:r>
              <a:rPr lang="en-US" sz="2600" dirty="0" smtClean="0"/>
              <a:t>comments.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of </a:t>
            </a:r>
            <a:r>
              <a:rPr lang="en-US" b="1" dirty="0" smtClean="0"/>
              <a:t>Caution</a:t>
            </a:r>
            <a:r>
              <a:rPr lang="en-US" b="1" dirty="0"/>
              <a:t>: </a:t>
            </a:r>
            <a:r>
              <a:rPr lang="en-US" b="1" dirty="0" smtClean="0"/>
              <a:t>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the RT method can be difficult to implement by certain teachers, such as those not philosophically inclined to this approach to instruction and those teachers who teach a single subject content area.</a:t>
            </a:r>
          </a:p>
          <a:p>
            <a:r>
              <a:rPr lang="en-US" sz="2400" dirty="0" smtClean="0"/>
              <a:t>Novice teachers that should not take on this complex teaching methodology. </a:t>
            </a:r>
          </a:p>
          <a:p>
            <a:pPr lvl="1"/>
            <a:r>
              <a:rPr lang="en-US" sz="2000" dirty="0" smtClean="0"/>
              <a:t>Should be placed on the “back burner”.</a:t>
            </a:r>
          </a:p>
          <a:p>
            <a:r>
              <a:rPr lang="en-US" sz="2400" dirty="0" smtClean="0"/>
              <a:t>The introverted student: </a:t>
            </a:r>
            <a:r>
              <a:rPr lang="en-US" sz="2400" i="1" dirty="0" smtClean="0"/>
              <a:t>“They listen more than they talk, think before they speak, and often feel as if they express themselves better in writing than in conversation.” </a:t>
            </a:r>
            <a:endParaRPr lang="en-US" sz="2400" dirty="0" smtClean="0"/>
          </a:p>
          <a:p>
            <a:pPr lvl="1">
              <a:buNone/>
            </a:pPr>
            <a:r>
              <a:rPr lang="en-US" sz="2000" b="1" dirty="0" smtClean="0"/>
              <a:t>Quiet: The Power of Introverts in a World That Can't Stop Talking  </a:t>
            </a:r>
          </a:p>
          <a:p>
            <a:pPr lvl="1">
              <a:buNone/>
            </a:pPr>
            <a:r>
              <a:rPr lang="en-US" sz="2000" b="1" dirty="0" smtClean="0"/>
              <a:t>      </a:t>
            </a:r>
            <a:r>
              <a:rPr lang="en-US" sz="2000" dirty="0" smtClean="0"/>
              <a:t>by Susan Cain (2012)</a:t>
            </a:r>
          </a:p>
          <a:p>
            <a:pPr lvl="1"/>
            <a:r>
              <a:rPr lang="en-US" sz="2400" dirty="0" smtClean="0"/>
              <a:t>	These students can have a harder time working in groups</a:t>
            </a:r>
          </a:p>
          <a:p>
            <a:pPr>
              <a:buNone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Susan Cain YouTube Video: </a:t>
            </a:r>
            <a:r>
              <a:rPr lang="en-US" sz="2400" dirty="0" smtClean="0">
                <a:hlinkClick r:id="rId5"/>
              </a:rPr>
              <a:t>http://www.youtube.com/watch?v=c0KYU2j0TM4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(16:48-17:32)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686800" cy="4754566"/>
          </a:xfrm>
        </p:spPr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715" name="ShockwaveFlash1" r:id="rId2" imgW="8535960" imgH="5105520"/>
        </mc:Choice>
        <mc:Fallback>
          <p:control name="ShockwaveFlash1" r:id="rId2" imgW="8535960" imgH="510552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1752600"/>
                  <a:ext cx="8535988" cy="5105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Website</a:t>
            </a:r>
            <a:r>
              <a:rPr lang="en-US" sz="2800" dirty="0" smtClean="0">
                <a:hlinkClick r:id="rId3"/>
              </a:rPr>
              <a:t/>
            </a:r>
            <a:br>
              <a:rPr lang="en-US" sz="2800" dirty="0" smtClean="0">
                <a:hlinkClick r:id="rId3"/>
              </a:rPr>
            </a:br>
            <a:r>
              <a:rPr lang="en-US" sz="2800" dirty="0" smtClean="0">
                <a:hlinkClick r:id="rId4"/>
              </a:rPr>
              <a:t>www.robdanin.com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1371600"/>
            <a:ext cx="6705600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Cyrl-AZ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</a:t>
            </a:r>
            <a:endParaRPr lang="en-US" sz="9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7762" name="Picture 2" descr="C:\Documents and Settings\Rob\Desktop\thanks9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590800"/>
            <a:ext cx="196215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b="1" dirty="0" smtClean="0"/>
              <a:t>Reciprocal Teaching: Action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Review Part 1 and Part 2 of RT video clips (approx. 15 minutes)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Take reflective notes using the “RT Lesson Development Chart”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Based on your viewing of these clips and notes taken discuss in small and/or whole group next steps in the development of a RT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Use this professional development opportunity to consider using the RT reading approach with your 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Additional resources on web site: </a:t>
            </a:r>
            <a:r>
              <a:rPr lang="en-US" sz="2600" dirty="0" smtClean="0">
                <a:hlinkClick r:id="rId3"/>
              </a:rPr>
              <a:t>www.robdanin.com</a:t>
            </a:r>
            <a:r>
              <a:rPr lang="en-US" sz="2600" dirty="0" smtClean="0"/>
              <a:t>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 smtClean="0"/>
              <a:t>RT Teacher Reference Sheet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 smtClean="0"/>
              <a:t>RT Student Guide Sheet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 smtClean="0"/>
              <a:t>RT Lesson Development Chart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Reciprocal Teaching </a:t>
            </a:r>
            <a:br>
              <a:rPr lang="en-US" dirty="0" smtClean="0"/>
            </a:br>
            <a:r>
              <a:rPr lang="en-US" dirty="0" smtClean="0"/>
              <a:t>Lesson Development Chart</a:t>
            </a:r>
            <a:endParaRPr lang="en-US" dirty="0"/>
          </a:p>
        </p:txBody>
      </p:sp>
      <p:pic>
        <p:nvPicPr>
          <p:cNvPr id="130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39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Cooperative Learning</a:t>
            </a:r>
            <a:r>
              <a:rPr lang="en-US" sz="2400" dirty="0" smtClean="0"/>
              <a:t>-a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method of instruction that has students working together in groups, usually with the goal of completing a specific task (Scaffolding - active, </a:t>
            </a:r>
            <a:r>
              <a:rPr lang="en-US" sz="2400" dirty="0"/>
              <a:t>meaningful </a:t>
            </a:r>
            <a:r>
              <a:rPr lang="en-US" sz="2400" dirty="0" smtClean="0"/>
              <a:t>support and feedback).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Constructivist Learning</a:t>
            </a:r>
            <a:r>
              <a:rPr lang="en-US" sz="2400" dirty="0" smtClean="0"/>
              <a:t>-learners actively create (construct) their own knowledge by trying to make sense out of the material that is presented.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Expository Text</a:t>
            </a:r>
            <a:r>
              <a:rPr lang="en-US" sz="2400" dirty="0" smtClean="0"/>
              <a:t>-a type of writing where the purpose is to inform, describe, explain.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Productive Learning</a:t>
            </a:r>
            <a:r>
              <a:rPr lang="en-US" sz="2400" i="1" dirty="0" smtClean="0"/>
              <a:t>-</a:t>
            </a:r>
            <a:r>
              <a:rPr lang="en-US" sz="2400" dirty="0" smtClean="0"/>
              <a:t>learning process can be measured from its starting point.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Performance-based Assessment (Authentic)</a:t>
            </a:r>
            <a:r>
              <a:rPr lang="en-US" sz="2400" dirty="0" smtClean="0"/>
              <a:t>-evaluating a learner’s “real world” performance with a hands-on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RT Video Clip: Part 1 (7:22)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u="sng" dirty="0" smtClean="0">
                <a:hlinkClick r:id="rId5"/>
              </a:rPr>
              <a:t>http://www.youtube.com/watch?v=8oXskcnb4RA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8003" name="ShockwaveFlash1" r:id="rId2" imgW="9142560" imgH="5105520"/>
        </mc:Choice>
        <mc:Fallback>
          <p:control name="ShockwaveFlash1" r:id="rId2" imgW="9142560" imgH="510552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1524000"/>
                  <a:ext cx="9142413" cy="5105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RT Video Clip: Part 2 (7:42)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u="sng" dirty="0" smtClean="0">
                <a:hlinkClick r:id="rId5"/>
              </a:rPr>
              <a:t>http://www.youtube.com/watch?feature=endscreen&amp;v=e8gSIcSyypk&amp;NR=1</a:t>
            </a:r>
            <a:r>
              <a:rPr lang="en-US" sz="2200" b="1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9027" name="ShockwaveFlash1" r:id="rId2" imgW="9142560" imgH="5105520"/>
        </mc:Choice>
        <mc:Fallback>
          <p:control name="ShockwaveFlash1" r:id="rId2" imgW="9142560" imgH="510552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1447800"/>
                  <a:ext cx="9142413" cy="5105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Definition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Rubric</a:t>
            </a:r>
            <a:r>
              <a:rPr lang="en-US" sz="2400" dirty="0" smtClean="0"/>
              <a:t>-prescribed assessment guide for conduct or action.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Likert Scale</a:t>
            </a:r>
            <a:r>
              <a:rPr lang="en-US" sz="2400" dirty="0" smtClean="0"/>
              <a:t>-means to determine the 'distance' between assessment items  (e.g., 1 –4, fail-exceptional)</a:t>
            </a:r>
            <a:endParaRPr lang="en-US" sz="2400" i="1" dirty="0" smtClean="0"/>
          </a:p>
          <a:p>
            <a:r>
              <a:rPr lang="en-US" sz="2400" i="1" dirty="0" smtClean="0">
                <a:solidFill>
                  <a:srgbClr val="C00000"/>
                </a:solidFill>
              </a:rPr>
              <a:t>Washback</a:t>
            </a:r>
            <a:r>
              <a:rPr lang="en-US" sz="2400" dirty="0" smtClean="0"/>
              <a:t>-the influence a test has on teaching and learning.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SIOP</a:t>
            </a:r>
            <a:r>
              <a:rPr lang="en-US" sz="2400" dirty="0" smtClean="0"/>
              <a:t>- Sheltered Instruction Observation Protocol (e.g., lesson plan template)</a:t>
            </a:r>
          </a:p>
          <a:p>
            <a:endParaRPr lang="en-US" sz="2400" i="1" dirty="0" smtClean="0"/>
          </a:p>
          <a:p>
            <a:pPr>
              <a:buNone/>
            </a:pPr>
            <a:endParaRPr lang="en-US" i="1" dirty="0" smtClean="0"/>
          </a:p>
        </p:txBody>
      </p:sp>
      <p:pic>
        <p:nvPicPr>
          <p:cNvPr id="2051" name="Picture 3" descr="C:\Documents and Settings\Rob\Local Settings\Temporary Internet Files\Content.IE5\7SMWA9UC\MP90039958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200400"/>
            <a:ext cx="2504661" cy="3131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867400"/>
          </a:xfrm>
        </p:spPr>
        <p:txBody>
          <a:bodyPr>
            <a:normAutofit/>
          </a:bodyPr>
          <a:lstStyle/>
          <a:p>
            <a:r>
              <a:rPr lang="en-US" sz="2400" dirty="0"/>
              <a:t>EFL teachers strive to make their classes more communicatively </a:t>
            </a:r>
            <a:r>
              <a:rPr lang="en-US" sz="2400" dirty="0" smtClean="0"/>
              <a:t>dynamic.</a:t>
            </a:r>
          </a:p>
          <a:p>
            <a:r>
              <a:rPr lang="en-US" sz="2400" dirty="0"/>
              <a:t>An important feature of the EFL classroom in different parts of the world today is </a:t>
            </a:r>
            <a:r>
              <a:rPr lang="en-US" sz="2400" b="1" dirty="0"/>
              <a:t>oral </a:t>
            </a:r>
            <a:r>
              <a:rPr lang="en-US" sz="2400" b="1" dirty="0" smtClean="0"/>
              <a:t>presentations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/>
              <a:t>Speaking</a:t>
            </a:r>
            <a:r>
              <a:rPr lang="en-US" sz="2000" dirty="0"/>
              <a:t> is one of the least practiced and most neglected skills in almost any EFL </a:t>
            </a:r>
            <a:r>
              <a:rPr lang="en-US" sz="2000" dirty="0" smtClean="0"/>
              <a:t>classroom.</a:t>
            </a:r>
          </a:p>
          <a:p>
            <a:r>
              <a:rPr lang="en-US" sz="2400" dirty="0"/>
              <a:t>Oral presentations facilitate </a:t>
            </a:r>
            <a:r>
              <a:rPr lang="en-US" sz="2400" dirty="0" smtClean="0"/>
              <a:t>the </a:t>
            </a:r>
            <a:r>
              <a:rPr lang="en-US" sz="2400" b="1" dirty="0" smtClean="0"/>
              <a:t>4 Skills (all used in RT)</a:t>
            </a:r>
          </a:p>
          <a:p>
            <a:pPr lvl="1"/>
            <a:r>
              <a:rPr lang="en-US" sz="2000" b="1" dirty="0"/>
              <a:t>Listening, Speaking, Reading, </a:t>
            </a:r>
            <a:r>
              <a:rPr lang="en-US" sz="2000" b="1" dirty="0" smtClean="0"/>
              <a:t>Writing</a:t>
            </a:r>
          </a:p>
          <a:p>
            <a:pPr lvl="1"/>
            <a:r>
              <a:rPr lang="en-US" sz="2000" dirty="0" smtClean="0"/>
              <a:t>The 4 Skills have…“in </a:t>
            </a:r>
            <a:r>
              <a:rPr lang="en-US" sz="2000" dirty="0"/>
              <a:t>fact have so much in common with each other, that it makes much more sense to treat them </a:t>
            </a:r>
            <a:r>
              <a:rPr lang="en-US" sz="2000" dirty="0" smtClean="0"/>
              <a:t>holistically” (Wray </a:t>
            </a:r>
            <a:r>
              <a:rPr lang="en-US" sz="2000" dirty="0"/>
              <a:t>&amp; Medwell 1991)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3" y="4572000"/>
            <a:ext cx="4076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EFL Factors: 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/>
              <a:t>ALI SAID AL-ISSA &amp; REDHA AL-QUBTAN (2010)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Educational Theory</a:t>
            </a:r>
            <a:r>
              <a:rPr lang="en-US" sz="4000" b="1" dirty="0"/>
              <a:t>: </a:t>
            </a:r>
            <a:r>
              <a:rPr lang="en-US" sz="4000" b="1" dirty="0" smtClean="0"/>
              <a:t>RT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>ALI SAID AL-ISSA &amp; REDHA AL-QUBTAN (2010)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458200" cy="4754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“Reciprocal Teaching” (RT) strategies include both proper speaking and listening </a:t>
            </a:r>
            <a:r>
              <a:rPr lang="en-US" sz="2400" dirty="0" smtClean="0"/>
              <a:t>skills.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Providing </a:t>
            </a:r>
            <a:r>
              <a:rPr lang="en-US" sz="2400" dirty="0"/>
              <a:t>public speaking experiences in an </a:t>
            </a:r>
            <a:r>
              <a:rPr lang="en-US" sz="2400" dirty="0" smtClean="0"/>
              <a:t>EFL </a:t>
            </a:r>
            <a:r>
              <a:rPr lang="en-US" sz="2400" dirty="0"/>
              <a:t>classroom can be integral in promoting greater oral communication among the </a:t>
            </a:r>
            <a:r>
              <a:rPr lang="en-US" sz="2400" dirty="0" smtClean="0"/>
              <a:t>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use of RT </a:t>
            </a:r>
            <a:r>
              <a:rPr lang="en-US" sz="2400" dirty="0" smtClean="0"/>
              <a:t>strengthens reading comprehension.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 effective method in strengthening reading comprehension is through the teaching of </a:t>
            </a:r>
            <a:r>
              <a:rPr lang="en-US" sz="2400" dirty="0" smtClean="0"/>
              <a:t>others.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400" dirty="0"/>
              <a:t>This meta-cognitive approach helps students to understand the reading content through explanation of this content to other students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Educational Theory: 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715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RT is described as “reciprocal” because each student converses with others (classmates as well as teacher) typically within a structured learning environment. (Palincsar, Brown and Campione, 1989).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Literacy </a:t>
            </a:r>
            <a:r>
              <a:rPr lang="en-US" sz="2400" dirty="0"/>
              <a:t>needs to include both proper speaking and listening skills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RT helps promote public speaking since it can be a practical oral approach within an interactive </a:t>
            </a:r>
            <a:r>
              <a:rPr lang="en-US" sz="2400" dirty="0" smtClean="0"/>
              <a:t>EFL </a:t>
            </a:r>
            <a:r>
              <a:rPr lang="en-US" sz="2400" dirty="0"/>
              <a:t>lesson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RT encourages </a:t>
            </a:r>
            <a:r>
              <a:rPr lang="en-US" sz="2400" dirty="0"/>
              <a:t>the use of receptive language which typically is an easier process to </a:t>
            </a:r>
            <a:r>
              <a:rPr lang="en-US" sz="2400" dirty="0" smtClean="0"/>
              <a:t>acquire </a:t>
            </a:r>
            <a:r>
              <a:rPr lang="en-US" sz="2400" dirty="0"/>
              <a:t>for </a:t>
            </a:r>
            <a:r>
              <a:rPr lang="en-US" sz="2400" dirty="0" smtClean="0"/>
              <a:t>SLLs.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RT strategies encourage thinking aloud (meta-cognitive </a:t>
            </a:r>
            <a:r>
              <a:rPr lang="en-US" sz="2400" dirty="0" smtClean="0"/>
              <a:t>approach, Higher Order Thinking Skills [HOTS]).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400" dirty="0" smtClean="0"/>
              <a:t>Helps </a:t>
            </a:r>
            <a:r>
              <a:rPr lang="en-US" sz="2400" dirty="0"/>
              <a:t>with content comprehension, such as </a:t>
            </a:r>
            <a:r>
              <a:rPr lang="en-US" sz="2400" dirty="0" smtClean="0"/>
              <a:t>reading.                    					(</a:t>
            </a:r>
            <a:r>
              <a:rPr lang="en-US" sz="2400" dirty="0"/>
              <a:t>Hurley &amp; Tinajero, 2001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Elements: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/>
              <a:t>Instructional Goals: </a:t>
            </a:r>
            <a:r>
              <a:rPr lang="en-US" sz="2800" dirty="0" smtClean="0"/>
              <a:t>SWBAT</a:t>
            </a:r>
            <a:endParaRPr lang="en-US" sz="2800" b="1" u="sng" dirty="0" smtClean="0"/>
          </a:p>
          <a:p>
            <a:r>
              <a:rPr lang="en-US" sz="2400" dirty="0" smtClean="0"/>
              <a:t>use </a:t>
            </a:r>
            <a:r>
              <a:rPr lang="en-US" sz="2400" dirty="0"/>
              <a:t>RT strategies such as </a:t>
            </a:r>
            <a:r>
              <a:rPr lang="en-US" sz="2400" b="1" dirty="0" smtClean="0"/>
              <a:t>predicting, questioning</a:t>
            </a:r>
            <a:r>
              <a:rPr lang="en-US" sz="2400" b="1" dirty="0"/>
              <a:t>, </a:t>
            </a:r>
            <a:r>
              <a:rPr lang="en-US" sz="2400" b="1" dirty="0" smtClean="0"/>
              <a:t>clarifying and summarizing.</a:t>
            </a:r>
          </a:p>
          <a:p>
            <a:r>
              <a:rPr lang="en-US" sz="2400" i="1" dirty="0"/>
              <a:t>develop</a:t>
            </a:r>
            <a:r>
              <a:rPr lang="en-US" sz="2400" dirty="0"/>
              <a:t> </a:t>
            </a:r>
            <a:r>
              <a:rPr lang="en-US" sz="2400" b="1" dirty="0"/>
              <a:t>cooperative strategies and skills</a:t>
            </a:r>
            <a:r>
              <a:rPr lang="en-US" sz="2400" dirty="0"/>
              <a:t> for information gathering and problem solving</a:t>
            </a:r>
            <a:r>
              <a:rPr lang="en-US" sz="2400" dirty="0" smtClean="0"/>
              <a:t>.</a:t>
            </a:r>
          </a:p>
          <a:p>
            <a:r>
              <a:rPr lang="en-US" sz="2400" i="1" dirty="0"/>
              <a:t>d</a:t>
            </a:r>
            <a:r>
              <a:rPr lang="en-US" sz="2400" i="1" dirty="0" smtClean="0"/>
              <a:t>evelop</a:t>
            </a:r>
            <a:r>
              <a:rPr lang="en-US" sz="2400" dirty="0" smtClean="0"/>
              <a:t> a </a:t>
            </a:r>
            <a:r>
              <a:rPr lang="en-US" sz="2400" dirty="0"/>
              <a:t>greater level of </a:t>
            </a:r>
            <a:r>
              <a:rPr lang="en-US" sz="2400" b="1" dirty="0"/>
              <a:t>understanding and retention </a:t>
            </a:r>
            <a:r>
              <a:rPr lang="en-US" sz="2400" dirty="0"/>
              <a:t>of the materials taught through classroom instruction and reading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draw their own meanings from what they </a:t>
            </a:r>
            <a:r>
              <a:rPr lang="en-US" sz="2400" dirty="0" smtClean="0"/>
              <a:t>read (Constructivist Learning).</a:t>
            </a:r>
          </a:p>
          <a:p>
            <a:endParaRPr lang="en-US" sz="2400" b="1" u="sng" dirty="0" smtClean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b="1" dirty="0" smtClean="0"/>
          </a:p>
          <a:p>
            <a:endParaRPr lang="en-US" sz="2400" dirty="0"/>
          </a:p>
        </p:txBody>
      </p:sp>
      <p:pic>
        <p:nvPicPr>
          <p:cNvPr id="6" name="Picture 3" descr="C:\Documents and Settings\Rob\Local Settings\Temporary Internet Files\Content.IE5\4FTAOW1W\MP90043955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19600"/>
            <a:ext cx="6400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Elements: 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Instructional Objectives</a:t>
            </a:r>
            <a:r>
              <a:rPr lang="en-US" sz="2800" b="1" u="sng" smtClean="0"/>
              <a:t>: </a:t>
            </a:r>
            <a:r>
              <a:rPr lang="en-US" sz="2800" smtClean="0"/>
              <a:t>SWBAT</a:t>
            </a:r>
            <a:endParaRPr lang="en-US" sz="2800" dirty="0" smtClean="0"/>
          </a:p>
          <a:p>
            <a:r>
              <a:rPr lang="en-US" sz="2400" dirty="0" smtClean="0"/>
              <a:t>read </a:t>
            </a:r>
            <a:r>
              <a:rPr lang="en-US" sz="2400" dirty="0"/>
              <a:t>an appropriate level of expository </a:t>
            </a:r>
            <a:r>
              <a:rPr lang="en-US" sz="2400" dirty="0" smtClean="0"/>
              <a:t>text</a:t>
            </a:r>
          </a:p>
          <a:p>
            <a:r>
              <a:rPr lang="en-US" sz="2400" dirty="0" smtClean="0"/>
              <a:t>use RT strategies </a:t>
            </a:r>
            <a:r>
              <a:rPr lang="en-US" sz="2400" dirty="0"/>
              <a:t>such as </a:t>
            </a:r>
            <a:r>
              <a:rPr lang="en-US" sz="2400" dirty="0" smtClean="0"/>
              <a:t>predicting, questioning</a:t>
            </a:r>
            <a:r>
              <a:rPr lang="en-US" sz="2400" dirty="0"/>
              <a:t>, </a:t>
            </a:r>
            <a:r>
              <a:rPr lang="en-US" sz="2400" dirty="0" smtClean="0"/>
              <a:t>clarifying and summarizing in </a:t>
            </a:r>
            <a:r>
              <a:rPr lang="en-US" sz="2400" dirty="0"/>
              <a:t>the retention of selected reading </a:t>
            </a:r>
            <a:r>
              <a:rPr lang="en-US" sz="2400" dirty="0" smtClean="0"/>
              <a:t>material</a:t>
            </a:r>
          </a:p>
          <a:p>
            <a:r>
              <a:rPr lang="en-US" sz="2400" dirty="0" smtClean="0"/>
              <a:t>participate </a:t>
            </a:r>
            <a:r>
              <a:rPr lang="en-US" sz="2400" dirty="0"/>
              <a:t>in small-group </a:t>
            </a:r>
            <a:r>
              <a:rPr lang="en-US" sz="2400" dirty="0" smtClean="0"/>
              <a:t>discussion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cooperative strategies and skills for information gathering and problem solving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147" name="Picture 3" descr="C:\Documents and Settings\Rob\Local Settings\Temporary Internet Files\Content.IE5\Z21ATJSV\MC90039168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343400"/>
            <a:ext cx="1524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1729</Words>
  <Application>Microsoft Office PowerPoint</Application>
  <PresentationFormat>On-screen Show (4:3)</PresentationFormat>
  <Paragraphs>177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Office Theme</vt:lpstr>
      <vt:lpstr>Acrobat Document</vt:lpstr>
      <vt:lpstr>“Reciprocal Teaching (RT)” Reading Strategies</vt:lpstr>
      <vt:lpstr>Definition Of Terms</vt:lpstr>
      <vt:lpstr>Definition Of Terms</vt:lpstr>
      <vt:lpstr>Definition Of Terms</vt:lpstr>
      <vt:lpstr>EFL Factors: RT ALI SAID AL-ISSA &amp; REDHA AL-QUBTAN (2010) </vt:lpstr>
      <vt:lpstr>Educational Theory: RT ALI SAID AL-ISSA &amp; REDHA AL-QUBTAN (2010)</vt:lpstr>
      <vt:lpstr>Educational Theory: RT</vt:lpstr>
      <vt:lpstr>Key Elements: RT</vt:lpstr>
      <vt:lpstr>Key Elements: RT</vt:lpstr>
      <vt:lpstr>Expected Outcomes: RT </vt:lpstr>
      <vt:lpstr> Instructional Materials: RT </vt:lpstr>
      <vt:lpstr>Lesson Plan: RT</vt:lpstr>
      <vt:lpstr>Lesson Plan: RT</vt:lpstr>
      <vt:lpstr>Lesson Plan: RT</vt:lpstr>
      <vt:lpstr>Lesson Plan: RT</vt:lpstr>
      <vt:lpstr>Lesson Plan: RT</vt:lpstr>
      <vt:lpstr>Lesson Plan: RT</vt:lpstr>
      <vt:lpstr>Lesson Plan: RT</vt:lpstr>
      <vt:lpstr>Rubric: RT</vt:lpstr>
      <vt:lpstr>PowerPoint Presentation</vt:lpstr>
      <vt:lpstr>Reading Passage: RT</vt:lpstr>
      <vt:lpstr>“Teacher” Prompts: RT</vt:lpstr>
      <vt:lpstr>KWL Chart</vt:lpstr>
      <vt:lpstr>Lesson Closure: RT</vt:lpstr>
      <vt:lpstr>Word of Caution: RT</vt:lpstr>
      <vt:lpstr>Susan Cain YouTube Video: http://www.youtube.com/watch?v=c0KYU2j0TM4 (16:48-17:32)</vt:lpstr>
      <vt:lpstr> Website www.robdanin.com  </vt:lpstr>
      <vt:lpstr>Reciprocal Teaching: Action Plan</vt:lpstr>
      <vt:lpstr>Reciprocal Teaching  Lesson Development Chart</vt:lpstr>
      <vt:lpstr> RT Video Clip: Part 1 (7:22) http://www.youtube.com/watch?v=8oXskcnb4RA </vt:lpstr>
      <vt:lpstr>  RT Video Clip: Part 2 (7:42) http://www.youtube.com/watch?feature=endscreen&amp;v=e8gSIcSyypk&amp;NR=1   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“Reciprocal Teaching” Reading Strategies</dc:title>
  <dc:creator>Valued Acer Customer</dc:creator>
  <cp:lastModifiedBy>Rob Danin</cp:lastModifiedBy>
  <cp:revision>624</cp:revision>
  <dcterms:created xsi:type="dcterms:W3CDTF">2012-10-04T00:15:59Z</dcterms:created>
  <dcterms:modified xsi:type="dcterms:W3CDTF">2015-09-20T17:04:46Z</dcterms:modified>
</cp:coreProperties>
</file>