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68" r:id="rId4"/>
    <p:sldId id="264" r:id="rId5"/>
    <p:sldId id="263" r:id="rId6"/>
    <p:sldId id="258" r:id="rId7"/>
    <p:sldId id="265" r:id="rId8"/>
    <p:sldId id="261" r:id="rId9"/>
    <p:sldId id="257" r:id="rId10"/>
    <p:sldId id="270" r:id="rId11"/>
    <p:sldId id="290" r:id="rId12"/>
    <p:sldId id="269" r:id="rId13"/>
    <p:sldId id="273" r:id="rId14"/>
    <p:sldId id="286" r:id="rId15"/>
    <p:sldId id="275" r:id="rId16"/>
    <p:sldId id="267" r:id="rId17"/>
    <p:sldId id="260" r:id="rId18"/>
    <p:sldId id="280" r:id="rId19"/>
    <p:sldId id="259" r:id="rId20"/>
    <p:sldId id="278" r:id="rId21"/>
    <p:sldId id="277" r:id="rId22"/>
    <p:sldId id="288" r:id="rId23"/>
    <p:sldId id="284" r:id="rId24"/>
    <p:sldId id="283" r:id="rId25"/>
    <p:sldId id="285" r:id="rId26"/>
    <p:sldId id="281" r:id="rId27"/>
    <p:sldId id="282" r:id="rId28"/>
    <p:sldId id="276" r:id="rId29"/>
    <p:sldId id="271" r:id="rId30"/>
    <p:sldId id="287" r:id="rId31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660"/>
  </p:normalViewPr>
  <p:slideViewPr>
    <p:cSldViewPr>
      <p:cViewPr varScale="1">
        <p:scale>
          <a:sx n="100" d="100"/>
          <a:sy n="100" d="100"/>
        </p:scale>
        <p:origin x="6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D58B-4C2B-42F7-A9FF-FD14D4A88E18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0C12-CD3A-4242-80B9-C6EFD6FA73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8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AF854A57-0074-4DB2-8DBD-D960BF0974A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494F69A8-6C1A-4482-8DCE-737168B44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9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235F-B485-4D25-93EF-FC9D61D961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4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235F-B485-4D25-93EF-FC9D61D961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D1261-CAEA-4F15-B2E5-BA8D5BD7E1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4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763E-89FE-45F4-8145-240387B5F23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teach the kids to use the rubrics as a TOOL  (not only as an evaluation).</a:t>
            </a:r>
          </a:p>
          <a:p>
            <a:r>
              <a:rPr lang="en-US" dirty="0"/>
              <a:t>Create a habit of mind = self-assess.</a:t>
            </a:r>
          </a:p>
        </p:txBody>
      </p:sp>
    </p:spTree>
    <p:extLst>
      <p:ext uri="{BB962C8B-B14F-4D97-AF65-F5344CB8AC3E}">
        <p14:creationId xmlns:p14="http://schemas.microsoft.com/office/powerpoint/2010/main" val="274840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5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88634-FAD1-4C82-A6CA-1AFE68FDC91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criteria repeats phrasing on assignment sheet.</a:t>
            </a:r>
          </a:p>
          <a:p>
            <a:r>
              <a:rPr lang="en-US" dirty="0"/>
              <a:t>Comments allows teacher to “justify” any score not a “4.”  </a:t>
            </a:r>
          </a:p>
        </p:txBody>
      </p:sp>
    </p:spTree>
    <p:extLst>
      <p:ext uri="{BB962C8B-B14F-4D97-AF65-F5344CB8AC3E}">
        <p14:creationId xmlns:p14="http://schemas.microsoft.com/office/powerpoint/2010/main" val="27771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99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97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5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20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56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07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4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36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1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96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FB1A-CABD-4273-A99D-2B419E0C631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66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235F-B485-4D25-93EF-FC9D61D96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5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69A8-6C1A-4482-8DCE-737168B446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4FF0375-0219-4AA3-BED2-A031FD55208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B10FE67-62AF-4E50-89BF-3E2E9E46C7E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41205A4-3AE8-4AB7-97C9-6322F6A4AA1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760B48-EA98-48E2-B914-3E17A19377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dasisland.com/rubrics.html" TargetMode="External"/><Relationship Id="rId3" Type="http://schemas.openxmlformats.org/officeDocument/2006/relationships/hyperlink" Target="http://rubistar.4teachers.org/" TargetMode="External"/><Relationship Id="rId7" Type="http://schemas.openxmlformats.org/officeDocument/2006/relationships/hyperlink" Target="http://www.rubrics4teachers.com/powerpoint.ph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brics4teachers.com/" TargetMode="External"/><Relationship Id="rId5" Type="http://schemas.openxmlformats.org/officeDocument/2006/relationships/hyperlink" Target="http://www.rubrician.com/language.htm" TargetMode="External"/><Relationship Id="rId4" Type="http://schemas.openxmlformats.org/officeDocument/2006/relationships/hyperlink" Target="http://www.teach-nology.com/web_tools/rubrics/" TargetMode="External"/><Relationship Id="rId9" Type="http://schemas.openxmlformats.org/officeDocument/2006/relationships/hyperlink" Target="http://www.rcampus.com/rubricshowc.cfm?code=L24W4A&amp;sp=y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85800"/>
            <a:ext cx="6858000" cy="990600"/>
          </a:xfrm>
        </p:spPr>
        <p:txBody>
          <a:bodyPr/>
          <a:lstStyle/>
          <a:p>
            <a:pPr algn="ctr"/>
            <a:r>
              <a:rPr lang="en-US" sz="5400" b="1" dirty="0" smtClean="0"/>
              <a:t>Rubric</a:t>
            </a:r>
            <a:r>
              <a:rPr lang="en-US" sz="4400" b="1" dirty="0" smtClean="0"/>
              <a:t> </a:t>
            </a:r>
            <a:r>
              <a:rPr lang="en-US" sz="5400" b="1" dirty="0" smtClean="0"/>
              <a:t>Design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733550"/>
          </a:xfrm>
        </p:spPr>
        <p:txBody>
          <a:bodyPr>
            <a:normAutofit/>
          </a:bodyPr>
          <a:lstStyle/>
          <a:p>
            <a:r>
              <a:rPr lang="en-US" b="1" dirty="0" smtClean="0"/>
              <a:t>Dr. Rob Danin</a:t>
            </a:r>
          </a:p>
          <a:p>
            <a:r>
              <a:rPr lang="en-US" b="1" dirty="0" smtClean="0"/>
              <a:t>English </a:t>
            </a:r>
            <a:r>
              <a:rPr lang="en-US" b="1" dirty="0" smtClean="0"/>
              <a:t>Language </a:t>
            </a:r>
            <a:r>
              <a:rPr lang="en-US" b="1" dirty="0" smtClean="0"/>
              <a:t>Specialist </a:t>
            </a:r>
            <a:endParaRPr lang="en-US" b="1" dirty="0" smtClean="0"/>
          </a:p>
          <a:p>
            <a:r>
              <a:rPr lang="en-US" b="1" smtClean="0">
                <a:solidFill>
                  <a:schemeClr val="tx1"/>
                </a:solidFill>
                <a:hlinkClick r:id="rId3"/>
              </a:rPr>
              <a:t>www.robdanin.com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Rob\Local Settings\Temporary Internet Files\Content.IE5\MGORAJGC\MC90005481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600200"/>
            <a:ext cx="3354309" cy="3452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Rubric Design: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Criteria &amp; Scale </a:t>
            </a:r>
            <a:r>
              <a:rPr lang="en-US" b="1" dirty="0" smtClean="0"/>
              <a:t>“Nuts &amp; Bolts”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Aim for an even number of levels</a:t>
            </a:r>
          </a:p>
          <a:p>
            <a:pPr lvl="1"/>
            <a:r>
              <a:rPr lang="en-US" sz="3200" dirty="0" smtClean="0"/>
              <a:t>Create a continuum between least and most</a:t>
            </a:r>
          </a:p>
          <a:p>
            <a:pPr lvl="1"/>
            <a:r>
              <a:rPr lang="en-US" sz="3200" dirty="0" smtClean="0"/>
              <a:t>Define extremes and work inward</a:t>
            </a:r>
          </a:p>
          <a:p>
            <a:r>
              <a:rPr lang="en-US" dirty="0" smtClean="0"/>
              <a:t>Describe proficient levels of quality</a:t>
            </a:r>
          </a:p>
          <a:p>
            <a:pPr lvl="1"/>
            <a:r>
              <a:rPr lang="en-US" sz="3200" dirty="0" smtClean="0"/>
              <a:t>No evidence, minimal evidence, partial evidence, complete evidence</a:t>
            </a:r>
          </a:p>
          <a:p>
            <a:pPr lvl="1"/>
            <a:r>
              <a:rPr lang="en-US" sz="3200" dirty="0" smtClean="0"/>
              <a:t>Emerging, developing, achieving</a:t>
            </a:r>
          </a:p>
          <a:p>
            <a:pPr lvl="1"/>
            <a:r>
              <a:rPr lang="en-US" sz="3200" dirty="0" smtClean="0"/>
              <a:t>Below average, average, excellent</a:t>
            </a:r>
          </a:p>
          <a:p>
            <a:pPr lvl="1"/>
            <a:r>
              <a:rPr lang="en-US" sz="3200" dirty="0" smtClean="0"/>
              <a:t>Unacceptable, acceptable, competent, proficient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The </a:t>
            </a:r>
            <a:r>
              <a:rPr lang="en-US" sz="3200" b="1" dirty="0" smtClean="0"/>
              <a:t>Rubric:   A Cookie!</a:t>
            </a:r>
            <a:endParaRPr lang="en-US" sz="3200" b="1" dirty="0"/>
          </a:p>
        </p:txBody>
      </p:sp>
      <p:graphicFrame>
        <p:nvGraphicFramePr>
          <p:cNvPr id="67667" name="Group 83"/>
          <p:cNvGraphicFramePr>
            <a:graphicFrameLocks noGrp="1"/>
          </p:cNvGraphicFramePr>
          <p:nvPr>
            <p:ph sz="half" idx="2"/>
          </p:nvPr>
        </p:nvGraphicFramePr>
        <p:xfrm>
          <a:off x="0" y="1371599"/>
          <a:ext cx="9144000" cy="5477563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1752600"/>
                <a:gridCol w="1828800"/>
                <a:gridCol w="1828800"/>
              </a:tblGrid>
              <a:tr h="1102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E70339"/>
                          </a:solidFill>
                        </a:rPr>
                        <a:t>            </a:t>
                      </a: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Criteria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                 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Delicious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Edible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yet edible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86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Category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chips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Descriptor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Chips in every bite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Consistently chewy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Chewy middle, crispy edges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Crunchy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Like a dog biscuit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1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 golden 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Brown with pale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all pale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richness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Buttery, high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Low-fat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Rubric Design: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Descriptor</a:t>
            </a:r>
            <a:r>
              <a:rPr lang="en-US" b="1" dirty="0" smtClean="0"/>
              <a:t> “Nuts &amp; Bolts”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Know the specific skills or knowledge you want to measure</a:t>
            </a:r>
          </a:p>
          <a:p>
            <a:r>
              <a:rPr lang="en-US" dirty="0" smtClean="0"/>
              <a:t>Align the assignment with the rubric.  Use same language.</a:t>
            </a:r>
          </a:p>
          <a:p>
            <a:r>
              <a:rPr lang="en-US" dirty="0" smtClean="0"/>
              <a:t>Aim for concise, clear, jargon-free language</a:t>
            </a:r>
          </a:p>
          <a:p>
            <a:pPr lvl="1"/>
            <a:r>
              <a:rPr lang="en-US" sz="3200" dirty="0" smtClean="0"/>
              <a:t>Avoid wordiness, and negativity</a:t>
            </a:r>
          </a:p>
          <a:p>
            <a:r>
              <a:rPr lang="en-US" dirty="0" smtClean="0"/>
              <a:t>Limit the number of descriptors </a:t>
            </a:r>
          </a:p>
          <a:p>
            <a:r>
              <a:rPr lang="en-US" dirty="0" smtClean="0"/>
              <a:t>Separate key descriptors</a:t>
            </a:r>
          </a:p>
          <a:p>
            <a:r>
              <a:rPr lang="en-US" dirty="0" smtClean="0"/>
              <a:t>Use realistic, teachable descriptors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Rubric Design: </a:t>
            </a:r>
            <a:r>
              <a:rPr lang="en-US" b="1" dirty="0" smtClean="0">
                <a:solidFill>
                  <a:srgbClr val="FF0000"/>
                </a:solidFill>
              </a:rPr>
              <a:t>Descriptor</a:t>
            </a:r>
            <a:r>
              <a:rPr lang="en-US" b="1" dirty="0" smtClean="0"/>
              <a:t> “Nuts &amp; Bolts”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concrete versus abstract and positives rather than negatives</a:t>
            </a:r>
          </a:p>
          <a:p>
            <a:r>
              <a:rPr lang="en-US" sz="2400" dirty="0" smtClean="0"/>
              <a:t>List skills and traits consistently across levels </a:t>
            </a:r>
          </a:p>
          <a:p>
            <a:r>
              <a:rPr lang="en-US" sz="2400" dirty="0" smtClean="0"/>
              <a:t>Use measurable/observable (identifiable) descriptors</a:t>
            </a:r>
          </a:p>
          <a:p>
            <a:pPr lvl="1"/>
            <a:r>
              <a:rPr lang="en-US" sz="2400" dirty="0" smtClean="0"/>
              <a:t>Someone else should be able to use your rubric and score your assignments as you would</a:t>
            </a:r>
          </a:p>
          <a:p>
            <a:pPr lvl="2"/>
            <a:r>
              <a:rPr lang="en-US" dirty="0" smtClean="0"/>
              <a:t>Reliable and Valid</a:t>
            </a:r>
          </a:p>
          <a:p>
            <a:r>
              <a:rPr lang="en-US" sz="2400" dirty="0" smtClean="0"/>
              <a:t>Leave space for specific comments during grading</a:t>
            </a:r>
          </a:p>
          <a:p>
            <a:pPr lvl="1"/>
            <a:r>
              <a:rPr lang="en-US" sz="2400" dirty="0" smtClean="0"/>
              <a:t>Match written comments to phrases in rubric</a:t>
            </a:r>
          </a:p>
          <a:p>
            <a:pPr marL="514350" indent="-514350"/>
            <a:r>
              <a:rPr lang="en-US" sz="2400" dirty="0" smtClean="0"/>
              <a:t>Include all non-negotiable items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 time	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Formatted correctly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Follows standard conventions…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Etc.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The </a:t>
            </a:r>
            <a:r>
              <a:rPr lang="en-US" sz="3200" b="1" dirty="0" smtClean="0"/>
              <a:t>Rubric:   A Cookie!</a:t>
            </a:r>
            <a:endParaRPr lang="en-US" sz="3200" b="1" dirty="0"/>
          </a:p>
        </p:txBody>
      </p:sp>
      <p:graphicFrame>
        <p:nvGraphicFramePr>
          <p:cNvPr id="67667" name="Group 83"/>
          <p:cNvGraphicFramePr>
            <a:graphicFrameLocks noGrp="1"/>
          </p:cNvGraphicFramePr>
          <p:nvPr>
            <p:ph sz="half" idx="2"/>
          </p:nvPr>
        </p:nvGraphicFramePr>
        <p:xfrm>
          <a:off x="0" y="1371599"/>
          <a:ext cx="9144000" cy="5477563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1752600"/>
                <a:gridCol w="1828800"/>
                <a:gridCol w="1828800"/>
              </a:tblGrid>
              <a:tr h="1102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E70339"/>
                          </a:solidFill>
                        </a:rPr>
                        <a:t>            </a:t>
                      </a: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Criteria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                 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Delicious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Edible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yet edible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86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Category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chips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Descriptor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Chips in every bite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Consistently chewy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Chewy middle, crispy edges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Crunchy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Like a dog biscuit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1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 golden 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Brown with pale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all pale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richness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Buttery, high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Low-fat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CAUTION: Common Rubric Pitfalls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Rubric does </a:t>
            </a:r>
            <a:r>
              <a:rPr lang="en-US" dirty="0"/>
              <a:t>not correspond with class or program outcomes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Scale </a:t>
            </a: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have </a:t>
            </a:r>
            <a:r>
              <a:rPr lang="en-US" dirty="0" smtClean="0"/>
              <a:t>enough </a:t>
            </a:r>
            <a:r>
              <a:rPr lang="en-US" dirty="0"/>
              <a:t>levels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Too </a:t>
            </a:r>
            <a:r>
              <a:rPr lang="en-US" dirty="0"/>
              <a:t>broad, not enough content described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Too </a:t>
            </a:r>
            <a:r>
              <a:rPr lang="en-US" dirty="0"/>
              <a:t>long/too complicated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1" name="Picture 3" descr="http://cdn.articulate.com/images/blogs/rel/uploads/2008/06/ste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943350"/>
            <a:ext cx="428625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841248"/>
          </a:xfrm>
        </p:spPr>
        <p:txBody>
          <a:bodyPr/>
          <a:lstStyle/>
          <a:p>
            <a:pPr algn="ctr"/>
            <a:r>
              <a:rPr lang="en-US" b="1" dirty="0" smtClean="0"/>
              <a:t>Review: Rubric Design</a:t>
            </a:r>
            <a:endParaRPr lang="en-US" b="1" dirty="0"/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1295400"/>
            <a:ext cx="47244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Clear, observable and </a:t>
            </a:r>
            <a:r>
              <a:rPr lang="en-US" dirty="0"/>
              <a:t>essential criteria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Realistic </a:t>
            </a:r>
            <a:r>
              <a:rPr lang="en-US" dirty="0"/>
              <a:t>number of criteria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Explicit</a:t>
            </a:r>
            <a:r>
              <a:rPr lang="en-US" dirty="0"/>
              <a:t>, observable </a:t>
            </a:r>
            <a:r>
              <a:rPr lang="en-US" dirty="0" smtClean="0"/>
              <a:t>indicators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Align the assignment with the rubric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Include all non-negotiable items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even number of standards of excellence</a:t>
            </a:r>
          </a:p>
          <a:p>
            <a:pPr marL="342900" lvl="1" indent="-342900">
              <a:lnSpc>
                <a:spcPct val="90000"/>
              </a:lnSpc>
              <a:buFont typeface="Wingdings 2"/>
              <a:buChar char=""/>
            </a:pPr>
            <a:r>
              <a:rPr lang="en-US" sz="2800" dirty="0" smtClean="0"/>
              <a:t>Create a continuum between least and most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04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632198" y="1219200"/>
            <a:ext cx="4511802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extremes and work inward</a:t>
            </a:r>
          </a:p>
          <a:p>
            <a:r>
              <a:rPr lang="en-US" dirty="0" smtClean="0"/>
              <a:t>Deliberate sequence of criteria</a:t>
            </a:r>
          </a:p>
          <a:p>
            <a:r>
              <a:rPr lang="en-US" dirty="0" smtClean="0"/>
              <a:t>Must be clear </a:t>
            </a:r>
            <a:r>
              <a:rPr lang="en-US" dirty="0"/>
              <a:t>to students upfront</a:t>
            </a:r>
          </a:p>
          <a:p>
            <a:r>
              <a:rPr lang="en-US" dirty="0" smtClean="0"/>
              <a:t>High reliability and validity</a:t>
            </a:r>
          </a:p>
          <a:p>
            <a:r>
              <a:rPr lang="en-US" dirty="0" smtClean="0"/>
              <a:t>Provide varied samples of student work</a:t>
            </a:r>
            <a:endParaRPr lang="en-US" dirty="0"/>
          </a:p>
          <a:p>
            <a:r>
              <a:rPr lang="en-US" dirty="0" smtClean="0"/>
              <a:t>Pilot with students – adjust accordingly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Next Steps: </a:t>
            </a:r>
            <a:r>
              <a:rPr lang="en-US" sz="3200" b="1" i="1" dirty="0" smtClean="0"/>
              <a:t>Mini-Rubric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r>
              <a:rPr lang="en-US" sz="3100" dirty="0" smtClean="0"/>
              <a:t>Rubrics that are quick to use</a:t>
            </a:r>
          </a:p>
          <a:p>
            <a:r>
              <a:rPr lang="en-US" sz="3100" dirty="0" smtClean="0"/>
              <a:t>Fewer criteria and shorter descriptions of quality</a:t>
            </a:r>
          </a:p>
          <a:p>
            <a:pPr lvl="1"/>
            <a:r>
              <a:rPr lang="en-US" sz="3100" dirty="0" smtClean="0"/>
              <a:t>Yes/no checklists</a:t>
            </a:r>
          </a:p>
          <a:p>
            <a:pPr lvl="1"/>
            <a:r>
              <a:rPr lang="en-US" sz="3100" dirty="0" smtClean="0"/>
              <a:t>Describe proficient level of quality and leave other boxes for commentary during grading</a:t>
            </a:r>
          </a:p>
          <a:p>
            <a:r>
              <a:rPr lang="en-US" sz="3100" dirty="0" smtClean="0"/>
              <a:t>Use for small products or processes</a:t>
            </a:r>
          </a:p>
          <a:p>
            <a:pPr lvl="2"/>
            <a:r>
              <a:rPr lang="en-US" sz="3100" dirty="0" smtClean="0"/>
              <a:t>Poster</a:t>
            </a:r>
          </a:p>
          <a:p>
            <a:pPr lvl="2"/>
            <a:r>
              <a:rPr lang="en-US" sz="3100" dirty="0" smtClean="0"/>
              <a:t>Outline</a:t>
            </a:r>
          </a:p>
          <a:p>
            <a:pPr lvl="2"/>
            <a:r>
              <a:rPr lang="en-US" sz="3100" dirty="0" smtClean="0"/>
              <a:t>Journal entry</a:t>
            </a:r>
          </a:p>
          <a:p>
            <a:pPr lvl="2"/>
            <a:r>
              <a:rPr lang="en-US" sz="3100" dirty="0" smtClean="0"/>
              <a:t>Class activity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053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24800" cy="1447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Sample: </a:t>
            </a:r>
            <a:r>
              <a:rPr lang="en-US" sz="3200" b="1" i="1" dirty="0" smtClean="0"/>
              <a:t>Mini-rubric</a:t>
            </a:r>
            <a:endParaRPr lang="en-US" sz="3200" b="1" i="1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Vocabulary Poster            Purpose: to inform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b="1" dirty="0"/>
              <a:t>Content criterion (50%) 4	3	2	1</a:t>
            </a:r>
            <a:endParaRPr lang="en-US" sz="23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____written explanation of denotation—accuracy/thoroughness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____examples in action—accuracy/variety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____visual symbol or cartoon conveys word </a:t>
            </a:r>
            <a:r>
              <a:rPr lang="en-US" sz="2300" dirty="0" smtClean="0"/>
              <a:t>meaning--</a:t>
            </a:r>
            <a:r>
              <a:rPr lang="en-US" sz="2300" dirty="0"/>
              <a:t>	accuracy/clarity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____wordplay---weighs synonyms for subtleties of meaning--accuracy/thoroughness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b="1" dirty="0"/>
              <a:t>Presentation criterion (50%)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4,3,2,1--neat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4,3,2,1--clear organizational pattern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4,3,2,1--no error in Conventions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	4,3,2,1--uses visual space to catch and hold attention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/>
              <a:t>Score= Content</a:t>
            </a:r>
            <a:r>
              <a:rPr lang="en-US" sz="2300" dirty="0" smtClean="0"/>
              <a:t>___ +  Presentation___ = ______</a:t>
            </a:r>
            <a:r>
              <a:rPr lang="en-US" sz="2300" dirty="0"/>
              <a:t>GRADE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300" b="1" dirty="0"/>
              <a:t>Comments:</a:t>
            </a:r>
            <a:r>
              <a:rPr lang="en-US" sz="23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Next Steps: </a:t>
            </a:r>
            <a:r>
              <a:rPr lang="en-US" sz="3200" b="1" i="1" dirty="0" smtClean="0"/>
              <a:t>Student Created Rubrics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Include students in creating or adapting rubrics</a:t>
            </a:r>
          </a:p>
          <a:p>
            <a:r>
              <a:rPr lang="en-US" dirty="0" smtClean="0"/>
              <a:t>This form of self-assessment helps with providing the learner a greater understanding and appreciation of what they are being evaluated on.</a:t>
            </a:r>
          </a:p>
          <a:p>
            <a:r>
              <a:rPr lang="en-US" dirty="0" smtClean="0"/>
              <a:t>Consider using </a:t>
            </a:r>
            <a:r>
              <a:rPr lang="en-US" i="1" dirty="0" smtClean="0"/>
              <a:t>“I” </a:t>
            </a:r>
            <a:r>
              <a:rPr lang="en-US" dirty="0" smtClean="0"/>
              <a:t>in the descriptors</a:t>
            </a:r>
          </a:p>
          <a:p>
            <a:pPr lvl="2"/>
            <a:r>
              <a:rPr lang="en-US" sz="3200" b="1" dirty="0" smtClean="0">
                <a:solidFill>
                  <a:srgbClr val="7030A0"/>
                </a:solidFill>
              </a:rPr>
              <a:t>I</a:t>
            </a:r>
            <a:r>
              <a:rPr lang="en-US" sz="3200" dirty="0" smtClean="0"/>
              <a:t> followed…</a:t>
            </a:r>
          </a:p>
          <a:p>
            <a:pPr lvl="2"/>
            <a:r>
              <a:rPr lang="en-US" sz="3200" b="1" dirty="0" smtClean="0">
                <a:solidFill>
                  <a:srgbClr val="7030A0"/>
                </a:solidFill>
              </a:rPr>
              <a:t>I</a:t>
            </a:r>
            <a:r>
              <a:rPr lang="en-US" sz="3200" dirty="0" smtClean="0"/>
              <a:t> did not follow… 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irc_mi" descr="http://www.clker.com/cliparts/E/w/0/q/S/5/blue-stick-man-self-assessment-m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2638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What is a Rubric?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dirty="0" smtClean="0"/>
              <a:t>An “authentic” method of assessing the learner</a:t>
            </a:r>
          </a:p>
          <a:p>
            <a:r>
              <a:rPr lang="en-US" dirty="0" smtClean="0"/>
              <a:t>Provides a </a:t>
            </a:r>
            <a:r>
              <a:rPr lang="en-US" i="1" dirty="0" smtClean="0"/>
              <a:t>transparent </a:t>
            </a:r>
            <a:r>
              <a:rPr lang="en-US" dirty="0" smtClean="0"/>
              <a:t>assessment process</a:t>
            </a:r>
          </a:p>
          <a:p>
            <a:r>
              <a:rPr lang="en-US" dirty="0" smtClean="0"/>
              <a:t>A guideline for rating student performance (Asmus, 1999).</a:t>
            </a:r>
          </a:p>
          <a:p>
            <a:r>
              <a:rPr lang="en-US" dirty="0" smtClean="0"/>
              <a:t>Defines the range (continuum) of possible performance levels. </a:t>
            </a:r>
          </a:p>
          <a:p>
            <a:r>
              <a:rPr lang="en-US" dirty="0" smtClean="0"/>
              <a:t>An evaluative tool that assesses specific areas of instruction</a:t>
            </a:r>
          </a:p>
          <a:p>
            <a:pPr lvl="1"/>
            <a:r>
              <a:rPr lang="en-US" sz="3200" dirty="0" smtClean="0"/>
              <a:t>Clear and relevant</a:t>
            </a:r>
          </a:p>
          <a:p>
            <a:pPr lvl="1"/>
            <a:r>
              <a:rPr lang="en-US" sz="3200" dirty="0" smtClean="0"/>
              <a:t>Age appropriate (student-friendly)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Sample: </a:t>
            </a:r>
            <a:r>
              <a:rPr lang="en-US" sz="3200" b="1" i="1" dirty="0" smtClean="0"/>
              <a:t>Student-Friendly Rubric</a:t>
            </a:r>
            <a:endParaRPr lang="en-US" sz="3200" b="1" i="1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19199"/>
            <a:ext cx="9144000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Sample: </a:t>
            </a:r>
            <a:r>
              <a:rPr lang="en-US" sz="3200" b="1" i="1" dirty="0" smtClean="0"/>
              <a:t>Student Self-Assessment Rubric</a:t>
            </a:r>
            <a:endParaRPr lang="en-US" sz="3200" b="1" i="1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19200"/>
            <a:ext cx="91440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6248400"/>
            <a:ext cx="7581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91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Sample: </a:t>
            </a:r>
            <a:r>
              <a:rPr lang="en-US" sz="3200" b="1" i="1" dirty="0" smtClean="0"/>
              <a:t>PEER Assessment Rubric</a:t>
            </a:r>
            <a:endParaRPr lang="en-US" sz="3200" dirty="0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Other Rubric Samples: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00B050"/>
                </a:solidFill>
              </a:rPr>
              <a:t>Oral Presentations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19200"/>
            <a:ext cx="9144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Other Rubric Samples: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PowerPoint Presentations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Rubric Design Activity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a new or revise an existing rubric (using the rubric template provided to you) that can be used with your students in a particular content area.   </a:t>
            </a:r>
          </a:p>
          <a:p>
            <a:r>
              <a:rPr lang="en-US" dirty="0" smtClean="0"/>
              <a:t>When creating this rubric, please take into consideration those elements of effective rubric design that were discussed (please see rubric review sheet from this presentation).</a:t>
            </a:r>
          </a:p>
          <a:p>
            <a:r>
              <a:rPr lang="en-US" dirty="0" smtClean="0"/>
              <a:t>Feel free to evaluate your rubric using the </a:t>
            </a:r>
            <a:r>
              <a:rPr lang="en-US" i="1" dirty="0" smtClean="0"/>
              <a:t>“Rubric Design Rubric”</a:t>
            </a:r>
            <a:r>
              <a:rPr lang="en-US" dirty="0" smtClean="0"/>
              <a:t> provided to you.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3200" dirty="0" smtClean="0"/>
              <a:t>If there is time and the desire, feel free to break into small groups to constructively critique the rubrics you have created.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Rubric Design Rubric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Rubric Design Rubric</a:t>
            </a:r>
            <a:endParaRPr lang="en-US" sz="3200" dirty="0"/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5791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639633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_______/15 Points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Rubric Template</a:t>
            </a:r>
            <a:endParaRPr lang="en-US" sz="3200" b="1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219200"/>
            <a:ext cx="9144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Rubrics On Line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1900" b="1" dirty="0" smtClean="0">
                <a:hlinkClick r:id="rId3"/>
              </a:rPr>
              <a:t>http</a:t>
            </a:r>
            <a:r>
              <a:rPr lang="en-US" sz="1900" b="1" dirty="0">
                <a:hlinkClick r:id="rId3"/>
              </a:rPr>
              <a:t>://rubistar.4teachers.org</a:t>
            </a:r>
            <a:r>
              <a:rPr lang="en-US" sz="1900" b="1" dirty="0" smtClean="0">
                <a:hlinkClick r:id="rId3"/>
              </a:rPr>
              <a:t>/</a:t>
            </a:r>
            <a:r>
              <a:rPr lang="en-US" sz="1900" b="1" dirty="0" smtClean="0"/>
              <a:t> (create your own)</a:t>
            </a:r>
            <a:endParaRPr lang="en-US" sz="19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b="1" dirty="0"/>
          </a:p>
          <a:p>
            <a:pPr>
              <a:lnSpc>
                <a:spcPct val="80000"/>
              </a:lnSpc>
            </a:pPr>
            <a:r>
              <a:rPr lang="en-US" sz="1900" b="1" dirty="0" smtClean="0">
                <a:hlinkClick r:id="rId4"/>
              </a:rPr>
              <a:t>http</a:t>
            </a:r>
            <a:r>
              <a:rPr lang="en-US" sz="1900" b="1" dirty="0">
                <a:hlinkClick r:id="rId4"/>
              </a:rPr>
              <a:t>://www.teach-nology.com/web_tools/rubrics</a:t>
            </a:r>
            <a:r>
              <a:rPr lang="en-US" sz="1900" b="1" dirty="0" smtClean="0">
                <a:hlinkClick r:id="rId4"/>
              </a:rPr>
              <a:t>/</a:t>
            </a:r>
            <a:r>
              <a:rPr lang="en-US" sz="1900" b="1" dirty="0" smtClean="0"/>
              <a:t>  </a:t>
            </a:r>
            <a:endParaRPr lang="en-US" sz="19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</a:pPr>
            <a:r>
              <a:rPr lang="en-US" sz="1900" b="1" dirty="0" smtClean="0">
                <a:hlinkClick r:id="rId5"/>
              </a:rPr>
              <a:t>http://www.rubrician.com/language.htm</a:t>
            </a:r>
            <a:r>
              <a:rPr lang="en-US" sz="1900" b="1" dirty="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Arial" charset="0"/>
            </a:endParaRPr>
          </a:p>
          <a:p>
            <a:pPr hangingPunct="0"/>
            <a:r>
              <a:rPr lang="en-US" sz="1900" b="1" u="sng" dirty="0" smtClean="0">
                <a:hlinkClick r:id="rId6"/>
              </a:rPr>
              <a:t>http://www.rubrics4teachers.com/</a:t>
            </a:r>
            <a:r>
              <a:rPr lang="en-US" sz="1900" b="1" dirty="0" smtClean="0"/>
              <a:t> </a:t>
            </a:r>
          </a:p>
          <a:p>
            <a:pPr hangingPunct="0">
              <a:buNone/>
            </a:pPr>
            <a:endParaRPr lang="en-US" sz="1900" b="1" dirty="0" smtClean="0"/>
          </a:p>
          <a:p>
            <a:pPr hangingPunct="0"/>
            <a:r>
              <a:rPr lang="en-US" sz="1900" b="1" u="sng" dirty="0" smtClean="0">
                <a:hlinkClick r:id="rId7"/>
              </a:rPr>
              <a:t>http://www.rubrics4teachers.com/powerpoint.php</a:t>
            </a:r>
            <a:r>
              <a:rPr lang="en-US" sz="1900" b="1" dirty="0" smtClean="0"/>
              <a:t> (PPT rubrics)</a:t>
            </a:r>
          </a:p>
          <a:p>
            <a:pPr hangingPunct="0">
              <a:buNone/>
            </a:pPr>
            <a:endParaRPr lang="en-US" sz="1900" b="1" dirty="0" smtClean="0"/>
          </a:p>
          <a:p>
            <a:pPr hangingPunct="0"/>
            <a:r>
              <a:rPr lang="en-US" sz="1900" b="1" dirty="0" smtClean="0">
                <a:hlinkClick r:id="rId8"/>
              </a:rPr>
              <a:t>http://www.nadasisland.com/rubrics.html</a:t>
            </a:r>
            <a:r>
              <a:rPr lang="en-US" sz="1900" b="1" dirty="0" smtClean="0"/>
              <a:t>  (EFL/ESL)</a:t>
            </a:r>
          </a:p>
          <a:p>
            <a:pPr hangingPunct="0"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</a:pPr>
            <a:r>
              <a:rPr lang="en-US" sz="1900" b="1" dirty="0" smtClean="0">
                <a:hlinkClick r:id="rId9"/>
              </a:rPr>
              <a:t>http://www.rcampus.com/rubricshowc.cfm?code=L24W4A&amp;sp=yes</a:t>
            </a:r>
            <a:r>
              <a:rPr lang="en-US" sz="1900" b="1" dirty="0" smtClean="0"/>
              <a:t>  (EFL speaking)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“Art” of Rubric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Experts agree: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Rubrics are hard to design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Rubrics are time-consuming to design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“A rubric is only as useful as it is good.  Using a bad rubric is a waste of time…”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 smtClean="0"/>
              <a:t>		--Michael Simkins in “Designing Great Rubrics”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4338" name="Picture 2" descr="C:\Documents and Settings\Rob\Local Settings\Temporary Internet Files\Content.IE5\MGORAJGC\MP90018508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14800"/>
            <a:ext cx="2450592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b="1" i="1" dirty="0" smtClean="0"/>
              <a:t>Rubric Design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www.robdanin.com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410200"/>
          </a:xfrm>
        </p:spPr>
        <p:txBody>
          <a:bodyPr/>
          <a:lstStyle/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ENJOY THE 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ART OF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RUBRIC DESIGN!!</a:t>
            </a:r>
            <a:endParaRPr lang="en-US" sz="36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89091" name="Picture 3" descr="C:\Documents and Settings\Rob\Local Settings\Temporary Internet Files\Content.IE5\EVKUVW1W\MM900283957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038600"/>
            <a:ext cx="3276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00"/>
                            </p:stCondLst>
                            <p:childTnLst>
                              <p:par>
                                <p:cTn id="15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makes up a rubric?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Rubrics provide a </a:t>
            </a:r>
            <a:r>
              <a:rPr lang="en-US" sz="3000" b="1" i="1" dirty="0" smtClean="0">
                <a:solidFill>
                  <a:srgbClr val="C00000"/>
                </a:solidFill>
              </a:rPr>
              <a:t>criteria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dirty="0" smtClean="0"/>
              <a:t>and </a:t>
            </a:r>
            <a:r>
              <a:rPr lang="en-US" sz="3000" b="1" i="1" dirty="0" smtClean="0">
                <a:solidFill>
                  <a:srgbClr val="C00000"/>
                </a:solidFill>
              </a:rPr>
              <a:t>scale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dirty="0" smtClean="0"/>
              <a:t>which differentiates among the descriptors (these two elements usually go together)</a:t>
            </a:r>
          </a:p>
          <a:p>
            <a:r>
              <a:rPr lang="en-US" sz="3000" dirty="0" smtClean="0"/>
              <a:t>Rubrics include </a:t>
            </a:r>
            <a:r>
              <a:rPr lang="en-US" sz="3000" b="1" i="1" dirty="0" smtClean="0">
                <a:solidFill>
                  <a:srgbClr val="C00000"/>
                </a:solidFill>
              </a:rPr>
              <a:t>descriptors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dirty="0" smtClean="0"/>
              <a:t>for each targeted </a:t>
            </a:r>
            <a:r>
              <a:rPr lang="en-US" sz="3000" b="1" i="1" dirty="0" smtClean="0">
                <a:solidFill>
                  <a:srgbClr val="C00000"/>
                </a:solidFill>
              </a:rPr>
              <a:t>category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The core of the rubric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Each level of performance should have descriptors which clearly indicate what is necessary to achieve that level of performance.</a:t>
            </a:r>
          </a:p>
          <a:p>
            <a:pPr>
              <a:lnSpc>
                <a:spcPct val="90000"/>
              </a:lnSpc>
            </a:pPr>
            <a:r>
              <a:rPr lang="en-US" sz="2800" b="1" i="1" dirty="0" smtClean="0"/>
              <a:t>Example</a:t>
            </a:r>
            <a:endParaRPr lang="en-US" sz="28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Exceeds Expectation (4-points): “Work is clearly organized and includes a diagram or step-by-step analysis.” </a:t>
            </a:r>
            <a:endParaRPr lang="en-US" sz="2800" i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14400" y="5106071"/>
            <a:ext cx="1416051" cy="1666121"/>
            <a:chOff x="710" y="3168"/>
            <a:chExt cx="892" cy="93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710" y="3807"/>
              <a:ext cx="8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E70339"/>
                  </a:solidFill>
                </a:rPr>
                <a:t>criteria</a:t>
              </a:r>
              <a:endParaRPr lang="en-US" sz="2800" b="1" dirty="0">
                <a:solidFill>
                  <a:srgbClr val="E70339"/>
                </a:solidFill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094" y="3168"/>
              <a:ext cx="0" cy="720"/>
            </a:xfrm>
            <a:prstGeom prst="line">
              <a:avLst/>
            </a:prstGeom>
            <a:noFill/>
            <a:ln w="76200">
              <a:solidFill>
                <a:srgbClr val="E7033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505200" y="5105400"/>
            <a:ext cx="1004888" cy="1514475"/>
            <a:chOff x="2928" y="3258"/>
            <a:chExt cx="633" cy="95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28" y="3882"/>
              <a:ext cx="6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E70339"/>
                  </a:solidFill>
                </a:rPr>
                <a:t>scale</a:t>
              </a:r>
              <a:endParaRPr lang="en-US" sz="2800" b="1" dirty="0">
                <a:solidFill>
                  <a:srgbClr val="E70339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216" y="3258"/>
              <a:ext cx="0" cy="720"/>
            </a:xfrm>
            <a:prstGeom prst="line">
              <a:avLst/>
            </a:prstGeom>
            <a:noFill/>
            <a:ln w="76200">
              <a:solidFill>
                <a:srgbClr val="E7033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6096000" y="5029200"/>
            <a:ext cx="1914525" cy="1512243"/>
            <a:chOff x="3984" y="3216"/>
            <a:chExt cx="1206" cy="906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984" y="3809"/>
              <a:ext cx="120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E70339"/>
                  </a:solidFill>
                </a:rPr>
                <a:t>descriptor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512" y="3216"/>
              <a:ext cx="10" cy="685"/>
            </a:xfrm>
            <a:prstGeom prst="line">
              <a:avLst/>
            </a:prstGeom>
            <a:noFill/>
            <a:ln w="76200">
              <a:solidFill>
                <a:srgbClr val="E7033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The </a:t>
            </a:r>
            <a:r>
              <a:rPr lang="en-US" sz="3200" b="1" dirty="0" smtClean="0"/>
              <a:t>Rubric:   A Cookie!</a:t>
            </a:r>
            <a:endParaRPr lang="en-US" sz="3200" b="1" dirty="0"/>
          </a:p>
        </p:txBody>
      </p:sp>
      <p:graphicFrame>
        <p:nvGraphicFramePr>
          <p:cNvPr id="67667" name="Group 83"/>
          <p:cNvGraphicFramePr>
            <a:graphicFrameLocks noGrp="1"/>
          </p:cNvGraphicFramePr>
          <p:nvPr>
            <p:ph sz="half" idx="2"/>
          </p:nvPr>
        </p:nvGraphicFramePr>
        <p:xfrm>
          <a:off x="0" y="1371599"/>
          <a:ext cx="9144000" cy="5477563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1752600"/>
                <a:gridCol w="1828800"/>
                <a:gridCol w="1828800"/>
              </a:tblGrid>
              <a:tr h="1102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E70339"/>
                          </a:solidFill>
                        </a:rPr>
                        <a:t>            </a:t>
                      </a: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Criteria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                 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Delicious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Edible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yet edible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86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Category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chips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</a:rPr>
                        <a:t>Descriptor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Chips in every bite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50%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Consistently chewy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Chewy middle, crispy edges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Crunchy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Like a dog biscuit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1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 golden 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Brown with pale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all pale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richness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Buttery, high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Low-fat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Nonfat 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Why a Rubric?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The purpose of using rubrics is to provide a more systematic way of describing/evaluating a performance that is more </a:t>
            </a:r>
            <a:r>
              <a:rPr lang="en-US" b="1" i="1" dirty="0" smtClean="0"/>
              <a:t>qualitative</a:t>
            </a:r>
            <a:r>
              <a:rPr lang="en-US" i="1" dirty="0" smtClean="0"/>
              <a:t> than </a:t>
            </a:r>
            <a:r>
              <a:rPr lang="en-US" b="1" i="1" dirty="0" smtClean="0"/>
              <a:t>quantitative </a:t>
            </a:r>
            <a:r>
              <a:rPr lang="en-US" i="1" dirty="0" smtClean="0"/>
              <a:t>in nature. (Greer and Kale, n.d.)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clearly show </a:t>
            </a:r>
            <a:r>
              <a:rPr lang="en-US" dirty="0" smtClean="0"/>
              <a:t>students how their work is being evaluated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communicate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detailed explanations of what constitutes excellence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serve as a means for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clarifying </a:t>
            </a:r>
            <a:r>
              <a:rPr lang="en-US" dirty="0" smtClean="0"/>
              <a:t>expectations for assignments and experiences </a:t>
            </a:r>
          </a:p>
          <a:p>
            <a:r>
              <a:rPr lang="en-US" dirty="0" smtClean="0"/>
              <a:t>Usually with a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relatively complex assignment</a:t>
            </a:r>
            <a:r>
              <a:rPr lang="en-US" dirty="0" smtClean="0"/>
              <a:t>, such as a long-term project, essay or research-based product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Benefits of a Rubric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91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Improve student performance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Encourage students to “check progress” using a rubric </a:t>
            </a:r>
            <a:r>
              <a:rPr lang="en-US" sz="2800" i="1" dirty="0" smtClean="0">
                <a:solidFill>
                  <a:schemeClr val="tx1"/>
                </a:solidFill>
              </a:rPr>
              <a:t>(formative assessment)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Allow for multiple correct answers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Encourage / require self-assessment and/or peer assessment </a:t>
            </a:r>
            <a:r>
              <a:rPr lang="en-US" sz="2800" i="1" dirty="0" smtClean="0">
                <a:solidFill>
                  <a:schemeClr val="tx1"/>
                </a:solidFill>
              </a:rPr>
              <a:t>(formative assessment)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Detailed evaluations of final projects </a:t>
            </a:r>
            <a:r>
              <a:rPr lang="en-US" sz="2800" i="1" dirty="0" smtClean="0">
                <a:solidFill>
                  <a:schemeClr val="tx1"/>
                </a:solidFill>
              </a:rPr>
              <a:t>(summative assessment)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Provide those who have been assessed with clear information about how well they performed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Provide those who have been assessed with a clear indication of what they need to accomplish in the future to better their performance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How to Use a Rubric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Expect to revise…and revise…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Adjust the rubric after, not during the assessment</a:t>
            </a:r>
          </a:p>
          <a:p>
            <a:pPr lvl="2">
              <a:lnSpc>
                <a:spcPct val="90000"/>
              </a:lnSpc>
            </a:pPr>
            <a:r>
              <a:rPr lang="en-US" sz="3400" dirty="0" smtClean="0">
                <a:solidFill>
                  <a:schemeClr val="tx1"/>
                </a:solidFill>
              </a:rPr>
              <a:t>Make changes soon after grading</a:t>
            </a:r>
            <a:endParaRPr lang="en-US" sz="3400" dirty="0" smtClean="0"/>
          </a:p>
          <a:p>
            <a:pPr lvl="1">
              <a:lnSpc>
                <a:spcPct val="90000"/>
              </a:lnSpc>
            </a:pPr>
            <a:r>
              <a:rPr lang="en-US" sz="3400" dirty="0" smtClean="0">
                <a:solidFill>
                  <a:schemeClr val="tx1"/>
                </a:solidFill>
              </a:rPr>
              <a:t>Keep track of strengths and weaknesses of rubric as you use it to assess student work</a:t>
            </a:r>
          </a:p>
          <a:p>
            <a:pPr lvl="2">
              <a:lnSpc>
                <a:spcPct val="90000"/>
              </a:lnSpc>
            </a:pPr>
            <a:r>
              <a:rPr lang="en-US" sz="3400" dirty="0" smtClean="0"/>
              <a:t>Were the criteria, scale and descriptors easy to follow?</a:t>
            </a:r>
          </a:p>
          <a:p>
            <a:pPr lvl="2">
              <a:lnSpc>
                <a:spcPct val="90000"/>
              </a:lnSpc>
            </a:pPr>
            <a:r>
              <a:rPr lang="en-US" sz="3400" dirty="0" smtClean="0"/>
              <a:t>Did the overall grade reflect performance?</a:t>
            </a:r>
          </a:p>
          <a:p>
            <a:r>
              <a:rPr lang="en-US" sz="3400" dirty="0" smtClean="0"/>
              <a:t>When you’ve got a good one, SHARE IT!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3000" dirty="0" smtClean="0">
                <a:solidFill>
                  <a:schemeClr val="tx1"/>
                </a:solidFill>
              </a:rPr>
              <a:t>Share rubrics with students at the start of the project - criteria helps students understand teacher expectations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400" dirty="0" smtClean="0"/>
              <a:t>Model proper rubric usage – when and how</a:t>
            </a:r>
          </a:p>
          <a:p>
            <a:r>
              <a:rPr lang="en-US" sz="3400" dirty="0" smtClean="0"/>
              <a:t>Provide examples (models) of student work showing varied performance levels for learners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Rubric Design: Getting Started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you use generic or online rubrics make sure to carefully consider their quality to see if this rubric is appropriate for your project</a:t>
            </a:r>
          </a:p>
          <a:p>
            <a:pPr algn="ctr">
              <a:buNone/>
            </a:pPr>
            <a:r>
              <a:rPr lang="en-US" b="1" dirty="0" smtClean="0"/>
              <a:t>If you use a previously developed rubric:</a:t>
            </a:r>
          </a:p>
          <a:p>
            <a:r>
              <a:rPr lang="en-US" dirty="0" smtClean="0"/>
              <a:t>Find a rubric that most closely matches your performance task</a:t>
            </a:r>
          </a:p>
          <a:p>
            <a:r>
              <a:rPr lang="en-US" dirty="0" smtClean="0"/>
              <a:t>Evaluate and adjust to reflect your instruction, language, expectations, content, students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Criteria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Scale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Descriptors</a:t>
            </a:r>
          </a:p>
          <a:p>
            <a:r>
              <a:rPr lang="en-US" dirty="0" smtClean="0"/>
              <a:t>If you make your own rubric: An easy way is to set up tables in </a:t>
            </a:r>
            <a:r>
              <a:rPr lang="en-US" i="1" dirty="0" smtClean="0"/>
              <a:t>Word</a:t>
            </a:r>
            <a:r>
              <a:rPr lang="en-US" dirty="0" smtClean="0"/>
              <a:t> (the number of columns will depend upon how many levels of proficiency [criteria/scale] you want to show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4037</TotalTime>
  <Words>1426</Words>
  <Application>Microsoft Office PowerPoint</Application>
  <PresentationFormat>On-screen Show (4:3)</PresentationFormat>
  <Paragraphs>319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Calibri</vt:lpstr>
      <vt:lpstr>Franklin Gothic Book</vt:lpstr>
      <vt:lpstr>Franklin Gothic Medium</vt:lpstr>
      <vt:lpstr>Wingdings</vt:lpstr>
      <vt:lpstr>Wingdings 2</vt:lpstr>
      <vt:lpstr>Trek</vt:lpstr>
      <vt:lpstr>Rubric Design</vt:lpstr>
      <vt:lpstr>What is a Rubric?</vt:lpstr>
      <vt:lpstr>“Art” of Rubric Design</vt:lpstr>
      <vt:lpstr>What makes up a rubric?</vt:lpstr>
      <vt:lpstr>The Rubric:   A Cookie!</vt:lpstr>
      <vt:lpstr>Why a Rubric? </vt:lpstr>
      <vt:lpstr>Benefits of a Rubric</vt:lpstr>
      <vt:lpstr>How to Use a Rubric</vt:lpstr>
      <vt:lpstr>  Rubric Design: Getting Started </vt:lpstr>
      <vt:lpstr>Rubric Design:  Criteria &amp; Scale “Nuts &amp; Bolts”</vt:lpstr>
      <vt:lpstr>The Rubric:   A Cookie!</vt:lpstr>
      <vt:lpstr>Rubric Design:  Descriptor “Nuts &amp; Bolts”</vt:lpstr>
      <vt:lpstr>Rubric Design: Descriptor “Nuts &amp; Bolts”</vt:lpstr>
      <vt:lpstr>The Rubric:   A Cookie!</vt:lpstr>
      <vt:lpstr>CAUTION: Common Rubric Pitfalls</vt:lpstr>
      <vt:lpstr>Review: Rubric Design</vt:lpstr>
      <vt:lpstr>Next Steps: Mini-Rubric</vt:lpstr>
      <vt:lpstr>Sample: Mini-rubric</vt:lpstr>
      <vt:lpstr>Next Steps: Student Created Rubrics</vt:lpstr>
      <vt:lpstr>Sample: Student-Friendly Rubric</vt:lpstr>
      <vt:lpstr>Sample: Student Self-Assessment Rubric</vt:lpstr>
      <vt:lpstr>Sample: PEER Assessment Rubric</vt:lpstr>
      <vt:lpstr> Other Rubric Samples: Oral Presentations</vt:lpstr>
      <vt:lpstr>Other Rubric Samples: PowerPoint Presentations</vt:lpstr>
      <vt:lpstr>Rubric Design Activity</vt:lpstr>
      <vt:lpstr>Rubric Design Rubric</vt:lpstr>
      <vt:lpstr>Rubric Design Rubric</vt:lpstr>
      <vt:lpstr>Rubric Template</vt:lpstr>
      <vt:lpstr>Rubrics On Line</vt:lpstr>
      <vt:lpstr> Rubric Design www.robdanin.com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Rob Danin</cp:lastModifiedBy>
  <cp:revision>273</cp:revision>
  <dcterms:created xsi:type="dcterms:W3CDTF">2013-02-05T06:47:15Z</dcterms:created>
  <dcterms:modified xsi:type="dcterms:W3CDTF">2015-09-20T17:17:12Z</dcterms:modified>
</cp:coreProperties>
</file>