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2" r:id="rId16"/>
    <p:sldId id="271" r:id="rId17"/>
    <p:sldId id="273" r:id="rId18"/>
    <p:sldId id="274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3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60A0E-7BBF-42D8-9040-B9E1D35EB8D2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F4DC3-49BC-4AF2-B800-0A6CBD45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5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5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83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8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90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02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60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6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40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96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3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0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3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9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58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5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6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9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F4DC3-49BC-4AF2-B800-0A6CBD451B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8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71F-F287-4E06-BBCD-B48085F47E8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626-8D6F-4128-8CA8-96395319F4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71F-F287-4E06-BBCD-B48085F47E8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626-8D6F-4128-8CA8-96395319F4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71F-F287-4E06-BBCD-B48085F47E8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626-8D6F-4128-8CA8-96395319F4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71F-F287-4E06-BBCD-B48085F47E8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626-8D6F-4128-8CA8-96395319F4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71F-F287-4E06-BBCD-B48085F47E8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626-8D6F-4128-8CA8-96395319F4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71F-F287-4E06-BBCD-B48085F47E8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626-8D6F-4128-8CA8-96395319F4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71F-F287-4E06-BBCD-B48085F47E8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626-8D6F-4128-8CA8-96395319F4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71F-F287-4E06-BBCD-B48085F47E8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626-8D6F-4128-8CA8-96395319F4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71F-F287-4E06-BBCD-B48085F47E8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626-8D6F-4128-8CA8-96395319F4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71F-F287-4E06-BBCD-B48085F47E8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626-8D6F-4128-8CA8-96395319F4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71F-F287-4E06-BBCD-B48085F47E8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626-8D6F-4128-8CA8-96395319F4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E471F-F287-4E06-BBCD-B48085F47E8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4626-8D6F-4128-8CA8-96395319F4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dani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1470025"/>
          </a:xfrm>
        </p:spPr>
        <p:txBody>
          <a:bodyPr/>
          <a:lstStyle/>
          <a:p>
            <a:r>
              <a:rPr lang="en-US" b="1" i="1" dirty="0" smtClean="0"/>
              <a:t>Scaffolding </a:t>
            </a:r>
            <a:br>
              <a:rPr lang="en-US" b="1" i="1" dirty="0" smtClean="0"/>
            </a:br>
            <a:r>
              <a:rPr lang="en-US" b="1" dirty="0" smtClean="0"/>
              <a:t>for the EFL Classroom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8006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Dr. Rob Danin</a:t>
            </a:r>
          </a:p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English </a:t>
            </a:r>
            <a:r>
              <a:rPr lang="en-US" sz="2800" dirty="0" smtClean="0">
                <a:solidFill>
                  <a:schemeClr val="tx1"/>
                </a:solidFill>
              </a:rPr>
              <a:t>Language </a:t>
            </a:r>
            <a:r>
              <a:rPr lang="en-US" sz="2800" dirty="0" smtClean="0">
                <a:solidFill>
                  <a:schemeClr val="tx1"/>
                </a:solidFill>
              </a:rPr>
              <a:t>Specialist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r"/>
            <a:r>
              <a:rPr lang="en-US" sz="2800" smtClean="0">
                <a:solidFill>
                  <a:schemeClr val="tx1"/>
                </a:solidFill>
                <a:hlinkClick r:id="rId3"/>
              </a:rPr>
              <a:t>www.robdanin.com</a:t>
            </a:r>
            <a:r>
              <a:rPr lang="en-US" sz="2800" smtClean="0">
                <a:solidFill>
                  <a:schemeClr val="tx1"/>
                </a:solidFill>
              </a:rPr>
              <a:t> 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 descr="Scaffolding: Helping all students reach academic excellenc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157412"/>
            <a:ext cx="51054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782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And now back to 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scaffolding</a:t>
            </a:r>
            <a:r>
              <a:rPr lang="en-US" sz="3000" dirty="0" smtClean="0"/>
              <a:t> during the lesson planning and instructional process </a:t>
            </a:r>
            <a:br>
              <a:rPr lang="en-US" sz="3000" dirty="0" smtClean="0"/>
            </a:br>
            <a:r>
              <a:rPr lang="en-US" sz="3000" b="1" i="1" dirty="0" smtClean="0"/>
              <a:t>Steps in supporting language fluency</a:t>
            </a:r>
            <a:endParaRPr lang="en-US" sz="3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4876800"/>
          </a:xfrm>
        </p:spPr>
        <p:txBody>
          <a:bodyPr>
            <a:normAutofit/>
          </a:bodyPr>
          <a:lstStyle/>
          <a:p>
            <a:r>
              <a:rPr lang="en-US" sz="2800" b="1" i="1" dirty="0" smtClean="0"/>
              <a:t>Direct Instruction / Modeling </a:t>
            </a:r>
            <a:r>
              <a:rPr lang="en-US" sz="2800" b="1" dirty="0" smtClean="0"/>
              <a:t>(I do)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Explaining tasks and lead students step-by-step through the processes they will be using</a:t>
            </a:r>
          </a:p>
          <a:p>
            <a:pPr lvl="2"/>
            <a:r>
              <a:rPr lang="en-US" dirty="0" smtClean="0"/>
              <a:t>Think-Alouds (Vygotsky) </a:t>
            </a:r>
          </a:p>
          <a:p>
            <a:pPr lvl="3"/>
            <a:r>
              <a:rPr lang="en-US" sz="2200" dirty="0" smtClean="0"/>
              <a:t>share with students what goes on in the mind of a proficient reader, writer of a foreign language learner</a:t>
            </a:r>
          </a:p>
          <a:p>
            <a:pPr lvl="2"/>
            <a:r>
              <a:rPr lang="en-US" dirty="0" smtClean="0"/>
              <a:t>Changing the color of the pen/marker you are using during each step (visual learner)</a:t>
            </a:r>
          </a:p>
          <a:p>
            <a:pPr lvl="1"/>
            <a:r>
              <a:rPr lang="en-US" sz="2400" dirty="0" smtClean="0"/>
              <a:t>Teachers have students orally recite key vocabulary words</a:t>
            </a:r>
          </a:p>
          <a:p>
            <a:pPr lvl="1"/>
            <a:r>
              <a:rPr lang="en-US" sz="2400" dirty="0" smtClean="0"/>
              <a:t>Discuss predictions / Drawing conclusions</a:t>
            </a:r>
          </a:p>
          <a:p>
            <a:pPr lvl="1"/>
            <a:r>
              <a:rPr lang="en-US" sz="2400" dirty="0" smtClean="0"/>
              <a:t>Summary “quick write” (of previously taught concept)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Steps in supporting language fluency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Guided practice </a:t>
            </a:r>
            <a:r>
              <a:rPr lang="en-US" b="1" dirty="0" smtClean="0"/>
              <a:t>(</a:t>
            </a:r>
            <a:r>
              <a:rPr lang="en-US" b="1" u="sng" dirty="0" smtClean="0"/>
              <a:t>we </a:t>
            </a:r>
            <a:r>
              <a:rPr lang="en-US" b="1" dirty="0" smtClean="0"/>
              <a:t>do together)</a:t>
            </a:r>
            <a:r>
              <a:rPr lang="en-US" dirty="0" smtClean="0"/>
              <a:t> </a:t>
            </a:r>
          </a:p>
          <a:p>
            <a:pPr lvl="1"/>
            <a:r>
              <a:rPr lang="en-US" sz="3000" dirty="0" smtClean="0"/>
              <a:t>Calling on students (in this order)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Selecting students intentionally who have a clear understanding of concepts taught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Selecting students randomly -</a:t>
            </a:r>
            <a:r>
              <a:rPr lang="en-US" sz="3000" b="1" dirty="0" smtClean="0"/>
              <a:t> </a:t>
            </a:r>
            <a:r>
              <a:rPr lang="en-US" sz="3000" dirty="0" smtClean="0"/>
              <a:t>holds all students to be accountable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Selecting volunteers - may have something additional to add </a:t>
            </a:r>
          </a:p>
          <a:p>
            <a:pPr lvl="1"/>
            <a:r>
              <a:rPr lang="en-US" sz="3000" dirty="0" smtClean="0"/>
              <a:t>If a student needs help in answering a question</a:t>
            </a:r>
          </a:p>
          <a:p>
            <a:pPr lvl="2"/>
            <a:r>
              <a:rPr lang="en-US" sz="3000" dirty="0" smtClean="0"/>
              <a:t>"phone-a-friend“ (try this first)</a:t>
            </a:r>
          </a:p>
          <a:p>
            <a:pPr lvl="2"/>
            <a:r>
              <a:rPr lang="en-US" sz="3000" dirty="0" smtClean="0"/>
              <a:t>Students chorally providing help or the answer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Steps in supporting language fluency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Collaborative </a:t>
            </a:r>
            <a:r>
              <a:rPr lang="en-US" b="1" i="1" dirty="0" smtClean="0"/>
              <a:t>guided practice </a:t>
            </a:r>
            <a:r>
              <a:rPr lang="en-US" b="1" dirty="0" smtClean="0"/>
              <a:t>(</a:t>
            </a:r>
            <a:r>
              <a:rPr lang="en-US" b="1" u="sng" dirty="0" smtClean="0"/>
              <a:t>students</a:t>
            </a:r>
            <a:r>
              <a:rPr lang="en-US" b="1" dirty="0" smtClean="0"/>
              <a:t> do together)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Students work together in small groups to practice the skill or concept</a:t>
            </a:r>
          </a:p>
          <a:p>
            <a:pPr lvl="2"/>
            <a:r>
              <a:rPr lang="en-US" sz="2600" dirty="0" smtClean="0"/>
              <a:t>Students seated in pairs, triads, or small groups</a:t>
            </a:r>
          </a:p>
          <a:p>
            <a:pPr lvl="2"/>
            <a:r>
              <a:rPr lang="en-US" sz="2600" dirty="0" smtClean="0"/>
              <a:t>Cooperative Learning model with roles and responsibilities</a:t>
            </a:r>
          </a:p>
          <a:p>
            <a:pPr lvl="2"/>
            <a:r>
              <a:rPr lang="en-US" sz="2600" dirty="0" smtClean="0"/>
              <a:t>Use of a “talking stick”</a:t>
            </a:r>
          </a:p>
          <a:p>
            <a:pPr lvl="1"/>
            <a:r>
              <a:rPr lang="en-US" dirty="0" smtClean="0"/>
              <a:t>Teacher walks around monitoring student practice and assisting students as needed</a:t>
            </a:r>
            <a:r>
              <a:rPr lang="en-US" sz="2700" dirty="0" smtClean="0"/>
              <a:t> (“student watching”)</a:t>
            </a:r>
          </a:p>
          <a:p>
            <a:pPr lvl="2"/>
            <a:r>
              <a:rPr lang="en-US" sz="2600" dirty="0" smtClean="0"/>
              <a:t>Speak to the entire class  when you hear the same questions from more than one group</a:t>
            </a:r>
          </a:p>
          <a:p>
            <a:pPr lvl="1"/>
            <a:r>
              <a:rPr lang="en-US" dirty="0" smtClean="0"/>
              <a:t>Teacher can pull together a small group of students that may need additional direct instruction (ability groups)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Steps in supporting language fluency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en-US" sz="3000" b="1" dirty="0" smtClean="0"/>
              <a:t>Independent practice (</a:t>
            </a:r>
            <a:r>
              <a:rPr lang="en-US" sz="3000" b="1" u="sng" dirty="0" smtClean="0"/>
              <a:t>students </a:t>
            </a:r>
            <a:r>
              <a:rPr lang="en-US" sz="3000" b="1" dirty="0" smtClean="0"/>
              <a:t>do independently)</a:t>
            </a:r>
            <a:r>
              <a:rPr lang="en-US" sz="3000" dirty="0" smtClean="0"/>
              <a:t> </a:t>
            </a:r>
          </a:p>
          <a:p>
            <a:r>
              <a:rPr lang="en-US" sz="3000" dirty="0" smtClean="0"/>
              <a:t>The last stage requires students to practice and apply the instructional task independently.</a:t>
            </a:r>
          </a:p>
          <a:p>
            <a:pPr lvl="1"/>
            <a:r>
              <a:rPr lang="en-US" sz="2400" dirty="0" smtClean="0"/>
              <a:t>Students independently work on activities such as:</a:t>
            </a:r>
          </a:p>
          <a:p>
            <a:pPr lvl="2"/>
            <a:r>
              <a:rPr lang="en-US" dirty="0" smtClean="0"/>
              <a:t>projects (</a:t>
            </a:r>
            <a:r>
              <a:rPr lang="en-US" b="1" dirty="0" smtClean="0"/>
              <a:t>P</a:t>
            </a:r>
            <a:r>
              <a:rPr lang="en-US" dirty="0" smtClean="0"/>
              <a:t>roject-</a:t>
            </a:r>
            <a:r>
              <a:rPr lang="en-US" b="1" dirty="0" smtClean="0"/>
              <a:t>B</a:t>
            </a:r>
            <a:r>
              <a:rPr lang="en-US" dirty="0" smtClean="0"/>
              <a:t>ased </a:t>
            </a:r>
            <a:r>
              <a:rPr lang="en-US" b="1" dirty="0" smtClean="0"/>
              <a:t>L</a:t>
            </a:r>
            <a:r>
              <a:rPr lang="en-US" dirty="0" smtClean="0"/>
              <a:t>earning)</a:t>
            </a:r>
          </a:p>
          <a:p>
            <a:pPr lvl="2"/>
            <a:r>
              <a:rPr lang="en-US" dirty="0" smtClean="0"/>
              <a:t>portfolios</a:t>
            </a:r>
          </a:p>
          <a:p>
            <a:pPr lvl="2"/>
            <a:r>
              <a:rPr lang="en-US" dirty="0" smtClean="0"/>
              <a:t>reflective journaling </a:t>
            </a:r>
          </a:p>
          <a:p>
            <a:pPr lvl="2"/>
            <a:r>
              <a:rPr lang="en-US" dirty="0" smtClean="0"/>
              <a:t>written reports / essays</a:t>
            </a:r>
          </a:p>
          <a:p>
            <a:pPr lvl="2"/>
            <a:r>
              <a:rPr lang="en-US" dirty="0" smtClean="0"/>
              <a:t>oral presentations (including skits and videos)</a:t>
            </a:r>
          </a:p>
          <a:p>
            <a:pPr lvl="2"/>
            <a:r>
              <a:rPr lang="en-US" dirty="0" smtClean="0"/>
              <a:t>meeting with other language learners </a:t>
            </a:r>
          </a:p>
          <a:p>
            <a:pPr lvl="3"/>
            <a:r>
              <a:rPr lang="en-US" sz="2400" dirty="0" smtClean="0"/>
              <a:t>only speak in that language</a:t>
            </a:r>
          </a:p>
          <a:p>
            <a:pPr lvl="2"/>
            <a:r>
              <a:rPr lang="en-US" dirty="0" smtClean="0"/>
              <a:t>find a free EFL internet site and do online exercises</a:t>
            </a:r>
          </a:p>
          <a:p>
            <a:pPr lvl="1">
              <a:buNone/>
            </a:pPr>
            <a:endParaRPr lang="en-US" sz="2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Instructional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Scaffolding </a:t>
            </a:r>
            <a:r>
              <a:rPr lang="en-US" b="1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486400"/>
          </a:xfrm>
        </p:spPr>
        <p:txBody>
          <a:bodyPr/>
          <a:lstStyle/>
          <a:p>
            <a:r>
              <a:rPr lang="en-US" b="1" dirty="0" smtClean="0"/>
              <a:t>Pictures / Photos</a:t>
            </a:r>
          </a:p>
          <a:p>
            <a:pPr lvl="1">
              <a:buNone/>
            </a:pPr>
            <a:r>
              <a:rPr lang="en-US" sz="3200" b="1" i="1" dirty="0" smtClean="0"/>
              <a:t>Helps make abstract concepts more concrete</a:t>
            </a:r>
          </a:p>
          <a:p>
            <a:pPr lvl="1"/>
            <a:r>
              <a:rPr lang="en-US" sz="3200" dirty="0" smtClean="0"/>
              <a:t>Can be sorted and classified</a:t>
            </a:r>
          </a:p>
          <a:p>
            <a:pPr lvl="1"/>
            <a:r>
              <a:rPr lang="en-US" sz="3200" dirty="0" smtClean="0"/>
              <a:t>Used as writing prompts</a:t>
            </a:r>
          </a:p>
          <a:p>
            <a:pPr lvl="1"/>
            <a:r>
              <a:rPr lang="en-US" sz="3200" dirty="0" smtClean="0"/>
              <a:t>Labeled with key vocabulary words</a:t>
            </a:r>
          </a:p>
          <a:p>
            <a:pPr lvl="1"/>
            <a:r>
              <a:rPr lang="en-US" sz="3200" dirty="0" smtClean="0"/>
              <a:t>Used to “spark” conversation</a:t>
            </a:r>
          </a:p>
          <a:p>
            <a:pPr lvl="1"/>
            <a:endParaRPr lang="en-US" dirty="0"/>
          </a:p>
        </p:txBody>
      </p:sp>
      <p:pic>
        <p:nvPicPr>
          <p:cNvPr id="4" name="Picture 3" descr="https://encrypted-tbn0.gstatic.com/images?q=tbn:ANd9GcSqbB35NP4ZGcUs27wLu2hTFLqRqoOoqwUhRiES5C8P1lmZXAl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943475"/>
            <a:ext cx="47244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Instructional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Scaffolding </a:t>
            </a:r>
            <a:r>
              <a:rPr lang="en-US" b="1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b="1" dirty="0" smtClean="0"/>
              <a:t>Sketches</a:t>
            </a:r>
          </a:p>
          <a:p>
            <a:pPr lvl="1"/>
            <a:r>
              <a:rPr lang="en-US" sz="3000" dirty="0" smtClean="0"/>
              <a:t>When pictures/photos are not available use sketches to help demonstrate the vocabulary or concept</a:t>
            </a:r>
          </a:p>
          <a:p>
            <a:pPr lvl="1"/>
            <a:r>
              <a:rPr lang="en-US" sz="3000" dirty="0" smtClean="0"/>
              <a:t>Sketches differ from drawings</a:t>
            </a:r>
          </a:p>
          <a:p>
            <a:pPr lvl="2"/>
            <a:r>
              <a:rPr lang="en-US" sz="3000" dirty="0" smtClean="0"/>
              <a:t>a quick representation and not necessarily artistic or well-drawn </a:t>
            </a:r>
          </a:p>
          <a:p>
            <a:pPr lvl="1"/>
            <a:r>
              <a:rPr lang="en-US" sz="3000" dirty="0" smtClean="0"/>
              <a:t>A sketch can help get a message across quickly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https://encrypted-tbn2.gstatic.com/images?q=tbn:ANd9GcQhIaqIxzxqVUdHNQh7cSChnxdbxMHykIQNtngzmBEgEE5th4e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5486400"/>
            <a:ext cx="518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Instructional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Scaffolding </a:t>
            </a:r>
            <a:r>
              <a:rPr lang="en-US" b="1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486400"/>
          </a:xfrm>
        </p:spPr>
        <p:txBody>
          <a:bodyPr/>
          <a:lstStyle/>
          <a:p>
            <a:r>
              <a:rPr lang="en-US" b="1" dirty="0" smtClean="0"/>
              <a:t>Gestures</a:t>
            </a:r>
          </a:p>
          <a:p>
            <a:pPr>
              <a:buNone/>
            </a:pPr>
            <a:r>
              <a:rPr lang="en-US" sz="3000" b="1" i="1" dirty="0" smtClean="0"/>
              <a:t>	</a:t>
            </a:r>
            <a:r>
              <a:rPr lang="en-US" b="1" i="1" dirty="0" smtClean="0"/>
              <a:t>Incorporate movement to demonstrate the meaning of words and concepts</a:t>
            </a:r>
          </a:p>
          <a:p>
            <a:pPr lvl="1"/>
            <a:r>
              <a:rPr lang="en-US" sz="3200" dirty="0" smtClean="0"/>
              <a:t>Students move their arms or bodies to show the meaning of a word</a:t>
            </a:r>
          </a:p>
          <a:p>
            <a:pPr lvl="1"/>
            <a:r>
              <a:rPr lang="en-US" sz="3200" dirty="0" smtClean="0"/>
              <a:t>Physical actions help students to remember key vocabulary, content topics or concepts</a:t>
            </a:r>
          </a:p>
          <a:p>
            <a:pPr lvl="2"/>
            <a:r>
              <a:rPr lang="en-US" dirty="0" smtClean="0"/>
              <a:t>Kinesthetic  Learner (Learning Styles)</a:t>
            </a:r>
          </a:p>
          <a:p>
            <a:pPr lvl="2"/>
            <a:r>
              <a:rPr lang="en-US" dirty="0" smtClean="0"/>
              <a:t>Total Physical Response (TPR)</a:t>
            </a:r>
          </a:p>
          <a:p>
            <a:pPr lvl="1"/>
            <a:endParaRPr lang="en-US" dirty="0"/>
          </a:p>
        </p:txBody>
      </p:sp>
      <p:pic>
        <p:nvPicPr>
          <p:cNvPr id="4" name="Picture 3" descr="https://encrypted-tbn1.gstatic.com/images?q=tbn:ANd9GcSS8VNEHioGPOSoC0rv1Mg6wA1Fri1G_wuVe9ZVe8vptbRV1aE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5181600"/>
            <a:ext cx="2466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Instructional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Scaffolding </a:t>
            </a:r>
            <a:r>
              <a:rPr lang="en-US" b="1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Context Clues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000" b="1" i="1" dirty="0" smtClean="0"/>
              <a:t>Words that give you information about words you don’t understand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Students may have to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use what they have </a:t>
            </a: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</a:rPr>
              <a:t>read 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before and after</a:t>
            </a:r>
            <a:r>
              <a:rPr lang="en-US" dirty="0" smtClean="0"/>
              <a:t> to determine a word’s meaning.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students are reading and see a word they don’t know,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they should 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reread the sentence</a:t>
            </a:r>
            <a:r>
              <a:rPr lang="en-US" dirty="0" smtClean="0"/>
              <a:t>.</a:t>
            </a:r>
          </a:p>
          <a:p>
            <a:pPr marL="1371600" lvl="2" indent="-514350">
              <a:buFont typeface="Wingdings" pitchFamily="2" charset="2"/>
              <a:buChar char="v"/>
            </a:pPr>
            <a:r>
              <a:rPr lang="en-US" dirty="0" smtClean="0"/>
              <a:t>He wears </a:t>
            </a:r>
            <a:r>
              <a:rPr lang="en-US" b="1" dirty="0" smtClean="0">
                <a:solidFill>
                  <a:srgbClr val="C00000"/>
                </a:solidFill>
              </a:rPr>
              <a:t>trousers</a:t>
            </a:r>
            <a:r>
              <a:rPr lang="en-US" dirty="0" smtClean="0"/>
              <a:t> and a shirt.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Students should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look for words they know</a:t>
            </a:r>
            <a:r>
              <a:rPr lang="en-US" dirty="0" smtClean="0"/>
              <a:t>, and these words might give the learner information about the unknown word.</a:t>
            </a:r>
          </a:p>
          <a:p>
            <a:pPr marL="1371600" lvl="2" indent="-514350">
              <a:buFont typeface="Wingdings" pitchFamily="2" charset="2"/>
              <a:buChar char="v"/>
            </a:pPr>
            <a:r>
              <a:rPr lang="en-US" dirty="0" smtClean="0"/>
              <a:t>He wears trousers and a </a:t>
            </a:r>
            <a:r>
              <a:rPr lang="en-US" b="1" dirty="0" smtClean="0">
                <a:solidFill>
                  <a:srgbClr val="C00000"/>
                </a:solidFill>
              </a:rPr>
              <a:t>shirt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Substitute a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synonym</a:t>
            </a:r>
            <a:r>
              <a:rPr lang="en-US" dirty="0" smtClean="0"/>
              <a:t> the students know, and see if the sentence makes sense.</a:t>
            </a:r>
          </a:p>
          <a:p>
            <a:pPr marL="1371600" lvl="2" indent="-514350">
              <a:buFont typeface="Wingdings" pitchFamily="2" charset="2"/>
              <a:buChar char="v"/>
            </a:pPr>
            <a:r>
              <a:rPr lang="en-US" dirty="0" smtClean="0"/>
              <a:t>He wears </a:t>
            </a:r>
            <a:r>
              <a:rPr lang="en-US" b="1" dirty="0" smtClean="0">
                <a:solidFill>
                  <a:srgbClr val="C00000"/>
                </a:solidFill>
              </a:rPr>
              <a:t>pants </a:t>
            </a:r>
            <a:r>
              <a:rPr lang="en-US" dirty="0" smtClean="0"/>
              <a:t>and a shirt.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When to begin to remove the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scaffolds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As you see that students are experiencing success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Begin to remove scaffolds relatively slowly</a:t>
            </a:r>
          </a:p>
          <a:p>
            <a:r>
              <a:rPr lang="en-US" dirty="0" smtClean="0"/>
              <a:t>Utilize </a:t>
            </a:r>
            <a:r>
              <a:rPr lang="en-US" i="1" dirty="0" smtClean="0"/>
              <a:t>the</a:t>
            </a:r>
            <a:r>
              <a:rPr lang="en-US" dirty="0" smtClean="0"/>
              <a:t> </a:t>
            </a:r>
            <a:r>
              <a:rPr lang="en-US" i="1" dirty="0" smtClean="0"/>
              <a:t>gradual release of responsibility </a:t>
            </a:r>
            <a:r>
              <a:rPr lang="en-US" dirty="0" smtClean="0"/>
              <a:t>until the scaffolding is removed all together</a:t>
            </a:r>
          </a:p>
          <a:p>
            <a:r>
              <a:rPr lang="en-US" b="1" dirty="0" smtClean="0"/>
              <a:t>Monitor and adjust: </a:t>
            </a:r>
            <a:r>
              <a:rPr lang="en-US" dirty="0" smtClean="0"/>
              <a:t>through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formative assessment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observation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discussion</a:t>
            </a:r>
            <a:r>
              <a:rPr lang="en-US" dirty="0" smtClean="0"/>
              <a:t> with students </a:t>
            </a:r>
          </a:p>
          <a:p>
            <a:endParaRPr lang="en-US" dirty="0" smtClean="0"/>
          </a:p>
        </p:txBody>
      </p:sp>
      <p:pic>
        <p:nvPicPr>
          <p:cNvPr id="5" name="Picture 4" descr="https://encrypted-tbn0.gstatic.com/images?q=tbn:ANd9GcQgHsRDsQZdPFp7nuuy01FRW-glgL3ofR4tp6Qn6XjpOr5KmNh9tQ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828800"/>
            <a:ext cx="46005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have we missed?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/>
          <a:lstStyle/>
          <a:p>
            <a:r>
              <a:rPr lang="en-US" sz="4000" b="1" dirty="0" smtClean="0"/>
              <a:t>What other 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scaffolding</a:t>
            </a:r>
            <a:r>
              <a:rPr lang="en-US" sz="4000" b="1" dirty="0" smtClean="0"/>
              <a:t> principles do you use in your classroom?</a:t>
            </a:r>
          </a:p>
          <a:p>
            <a:endParaRPr lang="en-US" sz="4000" b="1" dirty="0" smtClean="0"/>
          </a:p>
          <a:p>
            <a:pPr>
              <a:buNone/>
            </a:pPr>
            <a:endParaRPr lang="en-US" sz="4000" dirty="0" smtClean="0"/>
          </a:p>
          <a:p>
            <a:endParaRPr lang="en-US" dirty="0"/>
          </a:p>
        </p:txBody>
      </p:sp>
      <p:pic>
        <p:nvPicPr>
          <p:cNvPr id="4" name="Picture 3" descr="https://encrypted-tbn0.gstatic.com/images?q=tbn:ANd9GcTBM9glrTV3eGlrO4t4j7RR9hsNEM5VGylbrbm16p--KX-aDbf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667000"/>
            <a:ext cx="4800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343400" y="5486400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www.robdanin.com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>
            <a:normAutofit/>
          </a:bodyPr>
          <a:lstStyle/>
          <a:p>
            <a:r>
              <a:rPr lang="en-US" i="1" dirty="0" smtClean="0"/>
              <a:t>Scaffolding… </a:t>
            </a:r>
            <a:r>
              <a:rPr lang="en-US" dirty="0" smtClean="0"/>
              <a:t>What does this mean?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Analogy to teaching and learning</a:t>
            </a:r>
            <a:r>
              <a:rPr lang="en-US" sz="2700" dirty="0" smtClean="0"/>
              <a:t>: </a:t>
            </a:r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</a:rPr>
              <a:t>Construction workers lay the foundation</a:t>
            </a:r>
            <a:r>
              <a:rPr lang="en-US" sz="2700" dirty="0" smtClean="0"/>
              <a:t>, and </a:t>
            </a:r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</a:rPr>
              <a:t>build support </a:t>
            </a:r>
            <a:r>
              <a:rPr lang="en-US" sz="2700" dirty="0" smtClean="0"/>
              <a:t>columns little by little, </a:t>
            </a:r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</a:rPr>
              <a:t>using scaffolding </a:t>
            </a:r>
            <a:r>
              <a:rPr lang="en-US" sz="2700" dirty="0" smtClean="0"/>
              <a:t>to keep them held in place and standing. As the columns are </a:t>
            </a:r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</a:rPr>
              <a:t>ready to stand on their own, the scaffolding is removed. </a:t>
            </a:r>
            <a:endParaRPr lang="en-US" sz="2700" b="1" i="1" dirty="0" smtClean="0">
              <a:solidFill>
                <a:srgbClr val="FF0000"/>
              </a:solidFill>
            </a:endParaRPr>
          </a:p>
          <a:p>
            <a:r>
              <a:rPr lang="en-US" sz="2700" b="1" i="1" dirty="0" smtClean="0">
                <a:solidFill>
                  <a:srgbClr val="FF0000"/>
                </a:solidFill>
              </a:rPr>
              <a:t>Scaffolding</a:t>
            </a:r>
            <a:r>
              <a:rPr lang="en-US" sz="2700" dirty="0" smtClean="0"/>
              <a:t> refers to the </a:t>
            </a:r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</a:rPr>
              <a:t>support systems and instructional techniques</a:t>
            </a:r>
            <a:r>
              <a:rPr lang="en-US" sz="2700" dirty="0" smtClean="0"/>
              <a:t> teachers employ to help take students from where they are to </a:t>
            </a:r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</a:rPr>
              <a:t>higher levels of academic achievement</a:t>
            </a:r>
            <a:r>
              <a:rPr lang="en-US" sz="2700" dirty="0" smtClean="0"/>
              <a:t>. </a:t>
            </a:r>
          </a:p>
          <a:p>
            <a:pPr lvl="1"/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</a:rPr>
              <a:t>Teachers need to provide scaffolding </a:t>
            </a:r>
            <a:r>
              <a:rPr lang="en-US" sz="2700" dirty="0" smtClean="0"/>
              <a:t>for students to reach each skill or concept and achieve at higher levels. </a:t>
            </a:r>
          </a:p>
          <a:p>
            <a:r>
              <a:rPr lang="en-US" sz="2700" i="1" dirty="0" smtClean="0"/>
              <a:t>Scaffolding</a:t>
            </a:r>
            <a:r>
              <a:rPr lang="en-US" sz="2700" dirty="0" smtClean="0"/>
              <a:t> should be integrated into each lesson.</a:t>
            </a:r>
          </a:p>
          <a:p>
            <a:pPr lvl="1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Written</a:t>
            </a:r>
            <a:r>
              <a:rPr lang="en-US" sz="2400" dirty="0" smtClean="0"/>
              <a:t> as well as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oral</a:t>
            </a:r>
            <a:r>
              <a:rPr lang="en-US" sz="2400" dirty="0" smtClean="0"/>
              <a:t> instructions </a:t>
            </a:r>
            <a:endParaRPr lang="en-US" sz="27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Scaffolding… </a:t>
            </a:r>
            <a:r>
              <a:rPr lang="en-US" dirty="0" smtClean="0"/>
              <a:t>Its origins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Lev Vygotsky (1932) </a:t>
            </a:r>
          </a:p>
          <a:p>
            <a:pPr algn="ctr">
              <a:buNone/>
            </a:pPr>
            <a:r>
              <a:rPr lang="en-US" b="1" dirty="0" smtClean="0"/>
              <a:t>Zone of Proximal Development (ZPD)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b="1" dirty="0" smtClean="0"/>
              <a:t>[</a:t>
            </a:r>
            <a:r>
              <a:rPr lang="ru-RU" b="1" dirty="0" smtClean="0"/>
              <a:t>зона ближайшего развития</a:t>
            </a:r>
            <a:r>
              <a:rPr lang="en-US" b="1" dirty="0" smtClean="0"/>
              <a:t>]</a:t>
            </a:r>
          </a:p>
          <a:p>
            <a:pPr lvl="1"/>
            <a:r>
              <a:rPr lang="en-US" dirty="0" smtClean="0"/>
              <a:t>What students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' can do alone </a:t>
            </a:r>
            <a:r>
              <a:rPr lang="en-US" b="1" dirty="0" smtClean="0"/>
              <a:t>versus</a:t>
            </a:r>
            <a:r>
              <a:rPr lang="en-US" dirty="0" smtClean="0"/>
              <a:t> what they can accomplish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with the help of a more capable 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peer or teacher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2050" name="Picture 2" descr="http://upload.wikimedia.org/wikipedia/commons/thumb/9/92/Zone_of_proximal_development.svg/220px-Zone_of_proximal_develop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114800"/>
            <a:ext cx="4419600" cy="2438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4724400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Note</a:t>
            </a:r>
            <a:r>
              <a:rPr lang="en-US" sz="2400" b="1" dirty="0" smtClean="0"/>
              <a:t>: </a:t>
            </a:r>
          </a:p>
          <a:p>
            <a:pPr algn="ctr"/>
            <a:r>
              <a:rPr lang="en-US" sz="2400" b="1" dirty="0" smtClean="0"/>
              <a:t>Vygotsky never used the term “scaffolding”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scaffolding </a:t>
            </a:r>
            <a:r>
              <a:rPr lang="en-US" dirty="0" smtClean="0"/>
              <a:t>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Please be willing to share your </a:t>
            </a:r>
            <a:r>
              <a:rPr lang="en-US" i="1" dirty="0" smtClean="0"/>
              <a:t>prior knowledge </a:t>
            </a:r>
            <a:r>
              <a:rPr lang="en-US" dirty="0" smtClean="0"/>
              <a:t>(more on this later) regarding </a:t>
            </a:r>
            <a:r>
              <a:rPr lang="en-US" i="1" dirty="0" smtClean="0"/>
              <a:t>scaffolding </a:t>
            </a:r>
            <a:r>
              <a:rPr lang="en-US" dirty="0" smtClean="0"/>
              <a:t>techniques and suggestions </a:t>
            </a:r>
            <a:r>
              <a:rPr lang="en-US" u="sng" dirty="0" smtClean="0"/>
              <a:t>at any time</a:t>
            </a:r>
            <a:r>
              <a:rPr lang="en-US" dirty="0" smtClean="0"/>
              <a:t> during this presentation.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This will help provide additional support for all of us in our efforts to provide support to our students.</a:t>
            </a:r>
          </a:p>
          <a:p>
            <a:pPr algn="ctr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irc_mi" descr="http://1.bp.blogspot.com/-TCU-52SbDbk/TeS2-Xi1DRI/AAAAAAAAC4U/zv22sGehoYI/s1600/thanks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5181600"/>
            <a:ext cx="46005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Scaffolding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The gradual release of responsibility</a:t>
            </a:r>
            <a:br>
              <a:rPr lang="en-US" i="1" dirty="0" smtClean="0"/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Instruction should move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from </a:t>
            </a: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</a:rPr>
              <a:t>teacher-led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(I do it)</a:t>
            </a:r>
            <a:r>
              <a:rPr lang="en-US" sz="2800" dirty="0" smtClean="0"/>
              <a:t>, to </a:t>
            </a: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</a:rPr>
              <a:t>guided practice with students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(we do it)</a:t>
            </a:r>
            <a:r>
              <a:rPr lang="en-US" sz="2800" dirty="0" smtClean="0"/>
              <a:t>, to </a:t>
            </a: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</a:rPr>
              <a:t>independent student practice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(you do it)</a:t>
            </a:r>
            <a:endParaRPr lang="en-US" sz="2800" dirty="0" smtClean="0"/>
          </a:p>
          <a:p>
            <a:r>
              <a:rPr lang="en-US" sz="2800" b="1" dirty="0" smtClean="0"/>
              <a:t>“Goldilocks Principle</a:t>
            </a:r>
            <a:r>
              <a:rPr lang="en-US" sz="2800" dirty="0" smtClean="0"/>
              <a:t>” when using scaffolding:</a:t>
            </a:r>
          </a:p>
          <a:p>
            <a:pPr lvl="1"/>
            <a:r>
              <a:rPr lang="en-US" dirty="0" smtClean="0"/>
              <a:t>Not too much, not too little, just the right amount</a:t>
            </a:r>
          </a:p>
          <a:p>
            <a:r>
              <a:rPr lang="en-US" sz="2800" b="1" dirty="0" smtClean="0"/>
              <a:t>Too much scaffolding for students:</a:t>
            </a:r>
          </a:p>
          <a:p>
            <a:pPr lvl="1"/>
            <a:r>
              <a:rPr lang="en-US" dirty="0" smtClean="0"/>
              <a:t>Not moving towards independence of skills</a:t>
            </a:r>
          </a:p>
          <a:p>
            <a:r>
              <a:rPr lang="en-US" sz="2800" b="1" dirty="0" smtClean="0"/>
              <a:t>Not enough scaffolding for students:</a:t>
            </a:r>
          </a:p>
          <a:p>
            <a:pPr lvl="1"/>
            <a:r>
              <a:rPr lang="en-US" dirty="0" smtClean="0"/>
              <a:t>Giving up on the lesson and not putting in the effort</a:t>
            </a:r>
          </a:p>
          <a:p>
            <a:r>
              <a:rPr lang="en-US" sz="2800" b="1" dirty="0" smtClean="0"/>
              <a:t>Right amount of scaffolding for students: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20482" name="Picture 2" descr="C:\Documents and Settings\Rob\Local Settings\Temporary Internet Files\Content.IE5\4NDUPVYG\MC90043382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19800"/>
            <a:ext cx="1828572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Before we discuss this lesson planning and instructional process…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486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Let’s determine the students’</a:t>
            </a:r>
          </a:p>
          <a:p>
            <a:pPr algn="ctr">
              <a:buNone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Background Knowledge </a:t>
            </a:r>
            <a:r>
              <a:rPr lang="en-US" sz="2400" b="1" dirty="0" smtClean="0"/>
              <a:t>or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Prior Knowledge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existing knowledge and experiences </a:t>
            </a:r>
            <a:r>
              <a:rPr lang="en-US" sz="2400" dirty="0" smtClean="0"/>
              <a:t>students have about a particular subject.</a:t>
            </a:r>
          </a:p>
          <a:p>
            <a:r>
              <a:rPr lang="en-US" sz="2400" dirty="0" smtClean="0"/>
              <a:t>Determine students’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prior knowledge </a:t>
            </a:r>
            <a:r>
              <a:rPr lang="en-US" sz="2400" dirty="0" smtClean="0"/>
              <a:t>at the </a:t>
            </a:r>
            <a:r>
              <a:rPr lang="en-US" sz="2400" b="1" dirty="0" smtClean="0"/>
              <a:t>beginning</a:t>
            </a:r>
            <a:r>
              <a:rPr lang="en-US" sz="2400" dirty="0" smtClean="0"/>
              <a:t> of a lesson or unit.</a:t>
            </a:r>
          </a:p>
          <a:p>
            <a:pPr lvl="1"/>
            <a:r>
              <a:rPr lang="en-US" sz="2400" dirty="0" smtClean="0"/>
              <a:t>Is there a need to </a:t>
            </a:r>
            <a:r>
              <a:rPr lang="en-US" sz="2400" i="1" dirty="0" smtClean="0"/>
              <a:t>review or reteach </a:t>
            </a:r>
            <a:r>
              <a:rPr lang="en-US" sz="2400" u="sng" dirty="0" smtClean="0"/>
              <a:t>key vocabulary</a:t>
            </a:r>
            <a:r>
              <a:rPr lang="en-US" sz="2400" dirty="0" smtClean="0"/>
              <a:t>, </a:t>
            </a:r>
            <a:r>
              <a:rPr lang="en-US" sz="2400" u="sng" dirty="0" smtClean="0"/>
              <a:t>academic language and concepts</a:t>
            </a:r>
            <a:r>
              <a:rPr lang="en-US" sz="2400" dirty="0" smtClean="0"/>
              <a:t> related to the lesson?</a:t>
            </a:r>
          </a:p>
          <a:p>
            <a:r>
              <a:rPr lang="en-US" sz="2400" dirty="0" smtClean="0"/>
              <a:t>Knowing the students’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prior</a:t>
            </a:r>
            <a:r>
              <a:rPr lang="en-US" sz="2400" dirty="0" smtClean="0"/>
              <a:t> </a:t>
            </a:r>
            <a:r>
              <a:rPr lang="en-US" sz="2400" u="sng" dirty="0" smtClean="0"/>
              <a:t>content knowledge and skills</a:t>
            </a:r>
            <a:r>
              <a:rPr lang="en-US" sz="2400" dirty="0" smtClean="0"/>
              <a:t>, </a:t>
            </a:r>
            <a:r>
              <a:rPr lang="en-US" sz="2400" u="sng" dirty="0" smtClean="0"/>
              <a:t>vocabulary knowledge</a:t>
            </a:r>
            <a:r>
              <a:rPr lang="en-US" sz="2400" dirty="0" smtClean="0"/>
              <a:t> and </a:t>
            </a:r>
            <a:r>
              <a:rPr lang="en-US" sz="2400" u="sng" dirty="0" smtClean="0"/>
              <a:t>language proficiency levels</a:t>
            </a:r>
            <a:r>
              <a:rPr lang="en-US" sz="2400" dirty="0" smtClean="0"/>
              <a:t> influences </a:t>
            </a:r>
            <a:r>
              <a:rPr lang="en-US" sz="2400" i="1" dirty="0" smtClean="0"/>
              <a:t>how much scaffolding </a:t>
            </a:r>
            <a:r>
              <a:rPr lang="en-US" sz="2400" dirty="0" smtClean="0"/>
              <a:t>will be required.</a:t>
            </a:r>
          </a:p>
          <a:p>
            <a:r>
              <a:rPr lang="en-US" sz="2400" u="sng" dirty="0" smtClean="0"/>
              <a:t>Enhances instruction</a:t>
            </a:r>
            <a:r>
              <a:rPr lang="en-US" sz="2400" dirty="0" smtClean="0"/>
              <a:t> and </a:t>
            </a:r>
            <a:r>
              <a:rPr lang="en-US" sz="2400" u="sng" dirty="0" smtClean="0"/>
              <a:t>comprehension</a:t>
            </a:r>
            <a:r>
              <a:rPr lang="en-US" sz="2400" dirty="0" smtClean="0"/>
              <a:t> and helps </a:t>
            </a:r>
            <a:r>
              <a:rPr lang="en-US" sz="2400" u="sng" dirty="0" smtClean="0"/>
              <a:t>students stay engaged (motivated)</a:t>
            </a:r>
            <a:r>
              <a:rPr lang="en-US" sz="2400" dirty="0" smtClean="0"/>
              <a:t>.</a:t>
            </a:r>
            <a:endParaRPr lang="en-US" sz="24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Determining Background (Prior)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486400"/>
          </a:xfrm>
        </p:spPr>
        <p:txBody>
          <a:bodyPr/>
          <a:lstStyle/>
          <a:p>
            <a:r>
              <a:rPr lang="en-US" dirty="0" smtClean="0"/>
              <a:t>Methods that can be used in the classroom:</a:t>
            </a:r>
          </a:p>
          <a:p>
            <a:pPr lvl="1"/>
            <a:r>
              <a:rPr lang="en-US" dirty="0" smtClean="0"/>
              <a:t>Analogies and storytelling - how content relates to student’s life and experiences</a:t>
            </a:r>
          </a:p>
          <a:p>
            <a:pPr lvl="1"/>
            <a:r>
              <a:rPr lang="en-US" dirty="0" smtClean="0"/>
              <a:t>Discussion and questioning</a:t>
            </a:r>
          </a:p>
          <a:p>
            <a:pPr lvl="1"/>
            <a:r>
              <a:rPr lang="en-US" dirty="0" smtClean="0"/>
              <a:t>Anticipation guides</a:t>
            </a:r>
          </a:p>
          <a:p>
            <a:pPr lvl="1"/>
            <a:endParaRPr lang="en-US" dirty="0"/>
          </a:p>
        </p:txBody>
      </p:sp>
      <p:pic>
        <p:nvPicPr>
          <p:cNvPr id="4" name="Picture 3" descr="http://4.bp.blogspot.com/_cIUiGCC49fo/TBpSmf6KE_I/AAAAAAAAABQ/_SviVcLqERo/s1600/Anticipation+Reaction+Guide+for+Romeo+and+Juliet+Act+I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886200"/>
            <a:ext cx="7086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Determining Background (Prior)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b="1" dirty="0" smtClean="0"/>
              <a:t>Review and quizzes </a:t>
            </a:r>
            <a:r>
              <a:rPr lang="en-US" dirty="0" smtClean="0"/>
              <a:t>on previously taught concepts and skills</a:t>
            </a:r>
          </a:p>
          <a:p>
            <a:r>
              <a:rPr lang="en-US" dirty="0" smtClean="0"/>
              <a:t>Students </a:t>
            </a:r>
            <a:r>
              <a:rPr lang="en-US" b="1" dirty="0" smtClean="0"/>
              <a:t>sketch a picture </a:t>
            </a:r>
            <a:r>
              <a:rPr lang="en-US" dirty="0" smtClean="0"/>
              <a:t>that represents a topic</a:t>
            </a:r>
          </a:p>
          <a:p>
            <a:pPr>
              <a:buNone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KWL Chart</a:t>
            </a:r>
            <a:endParaRPr lang="en-US" b="1" dirty="0"/>
          </a:p>
        </p:txBody>
      </p:sp>
      <p:pic>
        <p:nvPicPr>
          <p:cNvPr id="22530" name="Picture 2" descr="http://whysospecial.com/wp-content/uploads/2013/02/kwl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429000"/>
            <a:ext cx="5867400" cy="3429000"/>
          </a:xfrm>
          <a:prstGeom prst="rect">
            <a:avLst/>
          </a:prstGeom>
          <a:noFill/>
        </p:spPr>
      </p:pic>
      <p:pic>
        <p:nvPicPr>
          <p:cNvPr id="22532" name="Picture 4" descr="http://langwitches.org/blog/wp-content/uploads/2011/07/KWHLAQ-chart-templat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276600"/>
            <a:ext cx="640080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Determining Background (Prior) Knowledge: </a:t>
            </a:r>
            <a:br>
              <a:rPr lang="en-US" sz="3600" dirty="0" smtClean="0"/>
            </a:br>
            <a:r>
              <a:rPr lang="en-US" sz="3600" dirty="0" smtClean="0"/>
              <a:t>EFL Style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Language proficiency levels:</a:t>
            </a:r>
          </a:p>
          <a:p>
            <a:pPr lvl="1"/>
            <a:r>
              <a:rPr lang="en-US" dirty="0" smtClean="0"/>
              <a:t>Diagnostic pre-testing (post-testing comes later)</a:t>
            </a:r>
          </a:p>
          <a:p>
            <a:pPr lvl="1"/>
            <a:r>
              <a:rPr lang="en-US" dirty="0" smtClean="0"/>
              <a:t>Students responses to "what" and "where" questions</a:t>
            </a:r>
          </a:p>
          <a:p>
            <a:pPr lvl="1"/>
            <a:r>
              <a:rPr lang="en-US" dirty="0" smtClean="0"/>
              <a:t>Student retelling stories (sequencing: first, next, last)</a:t>
            </a:r>
          </a:p>
          <a:p>
            <a:pPr lvl="1"/>
            <a:r>
              <a:rPr lang="en-US" dirty="0" smtClean="0"/>
              <a:t>Brainstorming (e.g., use of a KWL Chart)</a:t>
            </a:r>
            <a:endParaRPr lang="en-US" sz="3000" b="1" dirty="0" smtClean="0"/>
          </a:p>
          <a:p>
            <a:r>
              <a:rPr lang="en-US" sz="3000" b="1" dirty="0" smtClean="0"/>
              <a:t>Vocabulary knowledge: </a:t>
            </a:r>
          </a:p>
          <a:p>
            <a:pPr lvl="1"/>
            <a:r>
              <a:rPr lang="en-US" dirty="0" smtClean="0"/>
              <a:t>Word card sort - </a:t>
            </a:r>
            <a:r>
              <a:rPr lang="en-US" sz="2800" dirty="0" smtClean="0"/>
              <a:t>match words and definitions</a:t>
            </a:r>
          </a:p>
          <a:p>
            <a:pPr lvl="1"/>
            <a:r>
              <a:rPr lang="en-US" dirty="0" smtClean="0"/>
              <a:t>R</a:t>
            </a:r>
            <a:r>
              <a:rPr lang="en-US" sz="2800" dirty="0" smtClean="0"/>
              <a:t>efer back to a </a:t>
            </a:r>
            <a:r>
              <a:rPr lang="en-US" sz="2800" b="1" dirty="0" smtClean="0"/>
              <a:t>word wall </a:t>
            </a:r>
            <a:r>
              <a:rPr lang="en-US" sz="2800" dirty="0" smtClean="0"/>
              <a:t>where previously learned words are posted</a:t>
            </a:r>
          </a:p>
          <a:p>
            <a:pPr lvl="1"/>
            <a:r>
              <a:rPr lang="en-US" sz="2800" dirty="0" smtClean="0"/>
              <a:t>Students will provide their own descriptions, explanations or examples (</a:t>
            </a:r>
            <a:r>
              <a:rPr lang="en-US" dirty="0" smtClean="0"/>
              <a:t>e.g., use of photos)</a:t>
            </a:r>
            <a:endParaRPr lang="en-US" sz="2800" dirty="0" smtClean="0"/>
          </a:p>
          <a:p>
            <a:pPr lvl="2"/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1043</Words>
  <Application>Microsoft Office PowerPoint</Application>
  <PresentationFormat>On-screen Show (4:3)</PresentationFormat>
  <Paragraphs>166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Scaffolding  for the EFL Classroom</vt:lpstr>
      <vt:lpstr>Scaffolding… What does this mean?</vt:lpstr>
      <vt:lpstr>Scaffolding… Its origins </vt:lpstr>
      <vt:lpstr>Putting scaffolding into practice</vt:lpstr>
      <vt:lpstr> Scaffolding The gradual release of responsibility </vt:lpstr>
      <vt:lpstr>Before we discuss this lesson planning and instructional process…</vt:lpstr>
      <vt:lpstr>Determining Background (Prior) Knowledge</vt:lpstr>
      <vt:lpstr>Determining Background (Prior) Knowledge</vt:lpstr>
      <vt:lpstr>Determining Background (Prior) Knowledge:  EFL Style</vt:lpstr>
      <vt:lpstr>And now back to scaffolding during the lesson planning and instructional process  Steps in supporting language fluency</vt:lpstr>
      <vt:lpstr>Steps in supporting language fluency</vt:lpstr>
      <vt:lpstr>Steps in supporting language fluency</vt:lpstr>
      <vt:lpstr>Steps in supporting language fluency</vt:lpstr>
      <vt:lpstr>Instructional Scaffolding Strategies</vt:lpstr>
      <vt:lpstr>Instructional Scaffolding Strategies</vt:lpstr>
      <vt:lpstr>Instructional Scaffolding Strategies</vt:lpstr>
      <vt:lpstr>Instructional Scaffolding Strategies</vt:lpstr>
      <vt:lpstr> When to begin to remove the scaffolds </vt:lpstr>
      <vt:lpstr>What have we missed? 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Scaffolding  for the EFL CLassroom</dc:title>
  <dc:creator>Valued Acer Customer</dc:creator>
  <cp:lastModifiedBy>Rob Danin</cp:lastModifiedBy>
  <cp:revision>202</cp:revision>
  <dcterms:created xsi:type="dcterms:W3CDTF">2014-03-07T00:46:25Z</dcterms:created>
  <dcterms:modified xsi:type="dcterms:W3CDTF">2015-09-20T17:20:39Z</dcterms:modified>
</cp:coreProperties>
</file>