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activeX/activeX1.xml" ContentType="application/vnd.ms-office.activeX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8" r:id="rId3"/>
    <p:sldId id="260" r:id="rId4"/>
    <p:sldId id="262" r:id="rId5"/>
    <p:sldId id="264" r:id="rId6"/>
    <p:sldId id="263" r:id="rId7"/>
    <p:sldId id="275" r:id="rId8"/>
    <p:sldId id="278" r:id="rId9"/>
    <p:sldId id="296" r:id="rId10"/>
    <p:sldId id="280" r:id="rId11"/>
    <p:sldId id="282" r:id="rId12"/>
    <p:sldId id="291" r:id="rId13"/>
    <p:sldId id="284" r:id="rId14"/>
    <p:sldId id="286" r:id="rId15"/>
    <p:sldId id="293" r:id="rId16"/>
    <p:sldId id="267" r:id="rId17"/>
    <p:sldId id="272" r:id="rId18"/>
    <p:sldId id="273" r:id="rId19"/>
    <p:sldId id="266" r:id="rId20"/>
    <p:sldId id="265" r:id="rId21"/>
    <p:sldId id="269" r:id="rId22"/>
    <p:sldId id="295" r:id="rId23"/>
    <p:sldId id="271" r:id="rId24"/>
    <p:sldId id="27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5" r:id="rId33"/>
    <p:sldId id="304" r:id="rId34"/>
    <p:sldId id="268" r:id="rId35"/>
    <p:sldId id="308" r:id="rId36"/>
    <p:sldId id="307" r:id="rId37"/>
  </p:sldIdLst>
  <p:sldSz cx="9144000" cy="6858000" type="screen4x3"/>
  <p:notesSz cx="6881813" cy="97107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74FFB-7AEF-46C9-B00F-2BDEA0FAECF1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23375"/>
            <a:ext cx="2982913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9223375"/>
            <a:ext cx="2982912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D114D-7FF2-4D26-864D-59257CCCC7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16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r">
              <a:defRPr sz="1200"/>
            </a:lvl1pPr>
          </a:lstStyle>
          <a:p>
            <a:fld id="{A80750EC-6153-4FA4-92CC-453DB0AFB846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728663"/>
            <a:ext cx="4854575" cy="364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14" tIns="47407" rIns="94814" bIns="4740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612601"/>
            <a:ext cx="5505450" cy="4369832"/>
          </a:xfrm>
          <a:prstGeom prst="rect">
            <a:avLst/>
          </a:prstGeom>
        </p:spPr>
        <p:txBody>
          <a:bodyPr vert="horz" lIns="94814" tIns="47407" rIns="94814" bIns="4740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23516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9223516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r">
              <a:defRPr sz="1200"/>
            </a:lvl1pPr>
          </a:lstStyle>
          <a:p>
            <a:fld id="{AA4AB1C9-450B-460E-A7F3-4485BFCB5F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038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AB1C9-450B-460E-A7F3-4485BFCB5FA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9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40566-767A-43CD-9FBC-FA83437F563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07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9DF6F7-6A5C-4F9B-B185-6CE06E032C3B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7360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40566-767A-43CD-9FBC-FA83437F563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88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BFA72-781E-4BB8-97CA-D23E23AE2002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5789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40566-767A-43CD-9FBC-FA83437F563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576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96612-06A4-4086-A784-AB37B365577F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7660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AB1C9-450B-460E-A7F3-4485BFCB5FA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28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BFA72-781E-4BB8-97CA-D23E23AE2002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8598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BFA72-781E-4BB8-97CA-D23E23AE2002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9162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AB1C9-450B-460E-A7F3-4485BFCB5FA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37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40566-767A-43CD-9FBC-FA83437F563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371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AB1C9-450B-460E-A7F3-4485BFCB5FA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336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AB1C9-450B-460E-A7F3-4485BFCB5FA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543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BFA72-781E-4BB8-97CA-D23E23AE2002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269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72B65-781B-4EAC-992A-5F6631B97A73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81009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AB1C9-450B-460E-A7F3-4485BFCB5FA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563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AB1C9-450B-460E-A7F3-4485BFCB5FA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387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AB1C9-450B-460E-A7F3-4485BFCB5FA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2059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AB1C9-450B-460E-A7F3-4485BFCB5FA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789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AB1C9-450B-460E-A7F3-4485BFCB5FA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780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AB1C9-450B-460E-A7F3-4485BFCB5FA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46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40566-767A-43CD-9FBC-FA83437F563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7306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AB1C9-450B-460E-A7F3-4485BFCB5FA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820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AB1C9-450B-460E-A7F3-4485BFCB5FA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009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AB1C9-450B-460E-A7F3-4485BFCB5FA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994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AB1C9-450B-460E-A7F3-4485BFCB5FA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8534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AB1C9-450B-460E-A7F3-4485BFCB5FA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741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AB1C9-450B-460E-A7F3-4485BFCB5FA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08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AB1C9-450B-460E-A7F3-4485BFCB5FA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93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40C6F-7F99-4566-8CA0-1E01254FEFB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82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AB1C9-450B-460E-A7F3-4485BFCB5FA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10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AB1C9-450B-460E-A7F3-4485BFCB5FA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073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BFA72-781E-4BB8-97CA-D23E23AE2002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61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BFA72-781E-4BB8-97CA-D23E23AE2002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9056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AB1C9-450B-460E-A7F3-4485BFCB5FA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978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B065D-A66B-4E91-9E6C-1203FA85EE05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3416-1215-4128-BF6D-501CCA376E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B065D-A66B-4E91-9E6C-1203FA85EE05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3416-1215-4128-BF6D-501CCA376E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B065D-A66B-4E91-9E6C-1203FA85EE05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3416-1215-4128-BF6D-501CCA376E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D5273-1132-4ABF-9B97-0F57B50C2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B065D-A66B-4E91-9E6C-1203FA85EE05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3416-1215-4128-BF6D-501CCA376E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B065D-A66B-4E91-9E6C-1203FA85EE05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3416-1215-4128-BF6D-501CCA376E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B065D-A66B-4E91-9E6C-1203FA85EE05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3416-1215-4128-BF6D-501CCA376E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B065D-A66B-4E91-9E6C-1203FA85EE05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3416-1215-4128-BF6D-501CCA376E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B065D-A66B-4E91-9E6C-1203FA85EE05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3416-1215-4128-BF6D-501CCA376E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B065D-A66B-4E91-9E6C-1203FA85EE05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3416-1215-4128-BF6D-501CCA376E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B065D-A66B-4E91-9E6C-1203FA85EE05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3416-1215-4128-BF6D-501CCA376E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B065D-A66B-4E91-9E6C-1203FA85EE05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3416-1215-4128-BF6D-501CCA376E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B065D-A66B-4E91-9E6C-1203FA85EE05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D3416-1215-4128-BF6D-501CCA376E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dani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wmf"/><Relationship Id="rId5" Type="http://schemas.openxmlformats.org/officeDocument/2006/relationships/hyperlink" Target="http://www.youtube.com/watch?v=6pGVR6ZF_2M" TargetMode="External"/><Relationship Id="rId4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week.org/tm/section/teaching-channel/index.html?cmp=ENL-TU-NEWS2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danin.com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Rosewood Std Regular" pitchFamily="82" charset="0"/>
              </a:rPr>
              <a:t>Socratic Seminar</a:t>
            </a:r>
            <a:endParaRPr lang="en-US" sz="6600" dirty="0">
              <a:latin typeface="Rosewood Std Regular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5181600"/>
            <a:ext cx="5029200" cy="137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Dr. Rob Danin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English </a:t>
            </a:r>
            <a:r>
              <a:rPr lang="en-US" dirty="0" smtClean="0">
                <a:solidFill>
                  <a:schemeClr val="tx1"/>
                </a:solidFill>
              </a:rPr>
              <a:t>Language </a:t>
            </a:r>
            <a:r>
              <a:rPr lang="en-US" dirty="0" smtClean="0">
                <a:solidFill>
                  <a:schemeClr val="tx1"/>
                </a:solidFill>
              </a:rPr>
              <a:t>Specialist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mtClean="0">
                <a:solidFill>
                  <a:schemeClr val="tx1"/>
                </a:solidFill>
                <a:hlinkClick r:id="rId3"/>
              </a:rPr>
              <a:t>www.robdanin.com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socrates-200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1676400"/>
            <a:ext cx="3048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 descr="https://encrypted-tbn2.gstatic.com/images?q=tbn:ANd9GcSX-fKZrXAeZdAywBmjdBhLo3kWX4bcZHb69sHTaBOs9_N4Eqs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1676400"/>
            <a:ext cx="35814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  <a:latin typeface="Century Gothic" pitchFamily="34" charset="0"/>
              </a:rPr>
              <a:t>The </a:t>
            </a:r>
            <a:r>
              <a:rPr lang="en-GB" b="1" dirty="0" smtClean="0">
                <a:solidFill>
                  <a:srgbClr val="002060"/>
                </a:solidFill>
                <a:latin typeface="Century Gothic" pitchFamily="34" charset="0"/>
              </a:rPr>
              <a:t>Questions</a:t>
            </a:r>
            <a:r>
              <a:rPr lang="en-GB" dirty="0" smtClean="0">
                <a:solidFill>
                  <a:srgbClr val="002060"/>
                </a:solidFill>
                <a:latin typeface="Century Gothic" pitchFamily="34" charset="0"/>
              </a:rPr>
              <a:t> </a:t>
            </a:r>
            <a:endParaRPr lang="es-ES" dirty="0">
              <a:solidFill>
                <a:srgbClr val="002060"/>
              </a:solidFill>
              <a:latin typeface="Century Gothic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GB" dirty="0">
                <a:latin typeface="Century Gothic" pitchFamily="34" charset="0"/>
              </a:rPr>
              <a:t>A Socratic Seminar opens with a </a:t>
            </a:r>
          </a:p>
          <a:p>
            <a:pPr algn="ctr">
              <a:buFont typeface="Wingdings" pitchFamily="2" charset="2"/>
              <a:buNone/>
            </a:pPr>
            <a:r>
              <a:rPr lang="en-GB" b="1" dirty="0">
                <a:solidFill>
                  <a:srgbClr val="002060"/>
                </a:solidFill>
                <a:latin typeface="Century Gothic" pitchFamily="34" charset="0"/>
              </a:rPr>
              <a:t>q</a:t>
            </a:r>
            <a:r>
              <a:rPr lang="en-GB" b="1" dirty="0" smtClean="0">
                <a:solidFill>
                  <a:srgbClr val="002060"/>
                </a:solidFill>
                <a:latin typeface="Century Gothic" pitchFamily="34" charset="0"/>
              </a:rPr>
              <a:t>uestion</a:t>
            </a:r>
            <a:endParaRPr lang="en-GB" b="1" dirty="0">
              <a:solidFill>
                <a:srgbClr val="002060"/>
              </a:solidFill>
              <a:latin typeface="Century Gothic" pitchFamily="34" charset="0"/>
            </a:endParaRPr>
          </a:p>
          <a:p>
            <a:pPr algn="ctr">
              <a:buFont typeface="Wingdings" pitchFamily="2" charset="2"/>
              <a:buNone/>
            </a:pPr>
            <a:r>
              <a:rPr lang="en-GB" dirty="0" smtClean="0">
                <a:latin typeface="Century Gothic" pitchFamily="34" charset="0"/>
              </a:rPr>
              <a:t>posed by the teacher, </a:t>
            </a:r>
          </a:p>
          <a:p>
            <a:pPr algn="ctr">
              <a:buFont typeface="Wingdings" pitchFamily="2" charset="2"/>
              <a:buNone/>
            </a:pPr>
            <a:r>
              <a:rPr lang="en-GB" dirty="0" smtClean="0">
                <a:latin typeface="Century Gothic" pitchFamily="34" charset="0"/>
              </a:rPr>
              <a:t>the leader,</a:t>
            </a:r>
          </a:p>
          <a:p>
            <a:pPr algn="ctr">
              <a:buFont typeface="Wingdings" pitchFamily="2" charset="2"/>
              <a:buNone/>
            </a:pPr>
            <a:r>
              <a:rPr lang="en-GB" dirty="0" smtClean="0">
                <a:latin typeface="Century Gothic" pitchFamily="34" charset="0"/>
              </a:rPr>
              <a:t> or participant</a:t>
            </a:r>
            <a:endParaRPr lang="en-GB" sz="1200" dirty="0">
              <a:latin typeface="Century Gothic" pitchFamily="34" charset="0"/>
            </a:endParaRPr>
          </a:p>
          <a:p>
            <a:pPr algn="ctr">
              <a:buFont typeface="Wingdings" pitchFamily="2" charset="2"/>
              <a:buNone/>
            </a:pPr>
            <a:r>
              <a:rPr lang="en-GB" dirty="0">
                <a:latin typeface="Century Gothic" pitchFamily="34" charset="0"/>
              </a:rPr>
              <a:t>Responses to the </a:t>
            </a:r>
            <a:r>
              <a:rPr lang="en-GB" b="1" i="1" dirty="0" smtClean="0">
                <a:solidFill>
                  <a:schemeClr val="accent3">
                    <a:lumMod val="50000"/>
                  </a:schemeClr>
                </a:solidFill>
                <a:latin typeface="Century Gothic" pitchFamily="34" charset="0"/>
              </a:rPr>
              <a:t>opening</a:t>
            </a:r>
            <a:r>
              <a:rPr lang="en-GB" dirty="0" smtClean="0">
                <a:latin typeface="Century Gothic" pitchFamily="34" charset="0"/>
              </a:rPr>
              <a:t> </a:t>
            </a:r>
            <a:r>
              <a:rPr lang="en-GB" b="1" i="1" dirty="0" smtClean="0">
                <a:solidFill>
                  <a:schemeClr val="accent3">
                    <a:lumMod val="50000"/>
                  </a:schemeClr>
                </a:solidFill>
                <a:latin typeface="Century Gothic" pitchFamily="34" charset="0"/>
              </a:rPr>
              <a:t>question </a:t>
            </a:r>
            <a:r>
              <a:rPr lang="en-GB" b="1" dirty="0" smtClean="0">
                <a:solidFill>
                  <a:srgbClr val="002060"/>
                </a:solidFill>
                <a:latin typeface="Century Gothic" pitchFamily="34" charset="0"/>
              </a:rPr>
              <a:t>generates </a:t>
            </a:r>
            <a:r>
              <a:rPr lang="en-GB" b="1" dirty="0">
                <a:solidFill>
                  <a:srgbClr val="002060"/>
                </a:solidFill>
                <a:latin typeface="Century Gothic" pitchFamily="34" charset="0"/>
              </a:rPr>
              <a:t>new ideas </a:t>
            </a:r>
            <a:r>
              <a:rPr lang="en-GB" b="1" dirty="0" smtClean="0">
                <a:solidFill>
                  <a:srgbClr val="002060"/>
                </a:solidFill>
                <a:latin typeface="Century Gothic" pitchFamily="34" charset="0"/>
              </a:rPr>
              <a:t>and leads </a:t>
            </a:r>
            <a:r>
              <a:rPr lang="en-GB" b="1" dirty="0">
                <a:solidFill>
                  <a:srgbClr val="002060"/>
                </a:solidFill>
                <a:latin typeface="Century Gothic" pitchFamily="34" charset="0"/>
              </a:rPr>
              <a:t>to new </a:t>
            </a:r>
            <a:r>
              <a:rPr lang="en-GB" b="1" dirty="0" smtClean="0">
                <a:solidFill>
                  <a:srgbClr val="002060"/>
                </a:solidFill>
                <a:latin typeface="Century Gothic" pitchFamily="34" charset="0"/>
              </a:rPr>
              <a:t>responses</a:t>
            </a:r>
            <a:endParaRPr lang="en-GB" b="1" dirty="0" smtClean="0">
              <a:latin typeface="Century Gothic" pitchFamily="34" charset="0"/>
            </a:endParaRPr>
          </a:p>
          <a:p>
            <a:pPr algn="ctr">
              <a:buNone/>
            </a:pPr>
            <a:r>
              <a:rPr lang="en-US" altLang="en-US" b="1" dirty="0" smtClean="0">
                <a:solidFill>
                  <a:srgbClr val="002060"/>
                </a:solidFill>
                <a:latin typeface="Century Gothic" pitchFamily="34" charset="0"/>
                <a:cs typeface="Times" charset="0"/>
              </a:rPr>
              <a:t>-- Avoid using YES/NO questions --</a:t>
            </a:r>
          </a:p>
          <a:p>
            <a:pPr algn="ctr">
              <a:buFont typeface="Wingdings" pitchFamily="2" charset="2"/>
              <a:buNone/>
            </a:pPr>
            <a:endParaRPr lang="es-ES" b="1" dirty="0">
              <a:latin typeface="Century Gothic" pitchFamily="34" charset="0"/>
            </a:endParaRPr>
          </a:p>
        </p:txBody>
      </p:sp>
      <p:pic>
        <p:nvPicPr>
          <p:cNvPr id="66561" name="Picture 1" descr="C:\Documents and Settings\Rob\Local Settings\Temporary Internet Files\Content.IE5\E4TLM6BI\MC900311832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5791200"/>
            <a:ext cx="2209800" cy="76626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Text Box 2"/>
          <p:cNvSpPr txBox="1">
            <a:spLocks noChangeArrowheads="1"/>
          </p:cNvSpPr>
          <p:nvPr/>
        </p:nvSpPr>
        <p:spPr bwMode="auto">
          <a:xfrm>
            <a:off x="1143000" y="0"/>
            <a:ext cx="7162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GB" sz="4400" b="1" dirty="0">
                <a:solidFill>
                  <a:srgbClr val="002060"/>
                </a:solidFill>
                <a:latin typeface="Century Gothic" pitchFamily="34" charset="0"/>
              </a:rPr>
              <a:t>The </a:t>
            </a:r>
            <a:r>
              <a:rPr lang="en-GB" sz="4400" b="1" dirty="0" smtClean="0">
                <a:solidFill>
                  <a:srgbClr val="002060"/>
                </a:solidFill>
                <a:latin typeface="Century Gothic" pitchFamily="34" charset="0"/>
              </a:rPr>
              <a:t>Leader</a:t>
            </a:r>
            <a:endParaRPr lang="en-US" sz="4400" dirty="0">
              <a:solidFill>
                <a:srgbClr val="002060"/>
              </a:solidFill>
              <a:latin typeface="Century Gothic" pitchFamily="34" charset="0"/>
            </a:endParaRPr>
          </a:p>
        </p:txBody>
      </p:sp>
      <p:sp>
        <p:nvSpPr>
          <p:cNvPr id="405507" name="Text Box 3"/>
          <p:cNvSpPr txBox="1">
            <a:spLocks noChangeArrowheads="1"/>
          </p:cNvSpPr>
          <p:nvPr/>
        </p:nvSpPr>
        <p:spPr bwMode="auto">
          <a:xfrm>
            <a:off x="304800" y="762000"/>
            <a:ext cx="8839200" cy="656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GB" sz="3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serves a dual </a:t>
            </a:r>
            <a:r>
              <a:rPr lang="en-GB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role as </a:t>
            </a: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GB" sz="4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leader</a:t>
            </a:r>
            <a:r>
              <a:rPr lang="en-GB" sz="4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GB" sz="4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and </a:t>
            </a:r>
            <a:r>
              <a:rPr lang="en-GB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participant</a:t>
            </a:r>
            <a:endParaRPr lang="en-GB" sz="4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GB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Keeps the discussion focused on the </a:t>
            </a:r>
            <a:r>
              <a:rPr lang="en-GB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text</a:t>
            </a:r>
            <a:r>
              <a:rPr lang="en-GB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by</a:t>
            </a:r>
            <a:endParaRPr lang="en-GB" sz="12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en-GB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asking </a:t>
            </a:r>
            <a:r>
              <a:rPr lang="en-GB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opening </a:t>
            </a:r>
            <a:r>
              <a:rPr lang="en-GB" sz="3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and </a:t>
            </a:r>
            <a:r>
              <a:rPr lang="en-GB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follow-up </a:t>
            </a:r>
            <a:r>
              <a:rPr lang="en-GB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questions</a:t>
            </a: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en-GB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helping </a:t>
            </a:r>
            <a:r>
              <a:rPr lang="en-GB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clarify positions </a:t>
            </a:r>
            <a:r>
              <a:rPr lang="en-GB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when arguments become confused</a:t>
            </a: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en-GB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involving </a:t>
            </a:r>
            <a:r>
              <a:rPr lang="en-GB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reluctant (quiet) participants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en-GB" sz="3200" b="1" dirty="0" smtClean="0">
                <a:latin typeface="Times New Roman" pitchFamily="18" charset="0"/>
              </a:rPr>
              <a:t>Considerations for both teacher and leader: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How do you make sure that all students get to participate?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What do you do if no one talks?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endParaRPr lang="es-ES" sz="28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  <a:p>
            <a:pPr>
              <a:spcBef>
                <a:spcPct val="50000"/>
              </a:spcBef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34950" y="1"/>
            <a:ext cx="8909050" cy="12954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002060"/>
                </a:solidFill>
                <a:latin typeface="Century Gothic" pitchFamily="34" charset="0"/>
              </a:rPr>
              <a:t>Sample </a:t>
            </a:r>
            <a:r>
              <a:rPr lang="en-GB" b="1" dirty="0" smtClean="0">
                <a:solidFill>
                  <a:srgbClr val="002060"/>
                </a:solidFill>
                <a:latin typeface="Century Gothic" pitchFamily="34" charset="0"/>
              </a:rPr>
              <a:t>Questions</a:t>
            </a:r>
            <a:endParaRPr lang="es-ES" b="1" dirty="0">
              <a:solidFill>
                <a:srgbClr val="002060"/>
              </a:solidFill>
              <a:latin typeface="Century Gothic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43000"/>
            <a:ext cx="8991600" cy="5715000"/>
          </a:xfrm>
        </p:spPr>
        <p:txBody>
          <a:bodyPr>
            <a:noAutofit/>
          </a:bodyPr>
          <a:lstStyle/>
          <a:p>
            <a:pPr algn="just"/>
            <a:endParaRPr lang="en-GB" sz="3600" dirty="0" smtClean="0">
              <a:latin typeface="Century Gothic" pitchFamily="34" charset="0"/>
            </a:endParaRPr>
          </a:p>
          <a:p>
            <a:pPr algn="just">
              <a:buNone/>
            </a:pPr>
            <a:endParaRPr lang="en-GB" sz="3600" dirty="0" smtClean="0">
              <a:latin typeface="Century Gothic" pitchFamily="34" charset="0"/>
            </a:endParaRPr>
          </a:p>
          <a:p>
            <a:pPr algn="just"/>
            <a:r>
              <a:rPr lang="en-GB" sz="3600" dirty="0" smtClean="0">
                <a:latin typeface="Century Gothic" pitchFamily="34" charset="0"/>
              </a:rPr>
              <a:t>Here </a:t>
            </a:r>
            <a:r>
              <a:rPr lang="en-GB" sz="3600" dirty="0">
                <a:latin typeface="Century Gothic" pitchFamily="34" charset="0"/>
              </a:rPr>
              <a:t>is my view and how I arrived at it. How does it sound to you? </a:t>
            </a:r>
          </a:p>
          <a:p>
            <a:pPr algn="just"/>
            <a:r>
              <a:rPr lang="en-GB" sz="3600" dirty="0">
                <a:latin typeface="Century Gothic" pitchFamily="34" charset="0"/>
              </a:rPr>
              <a:t>Do you see </a:t>
            </a:r>
            <a:r>
              <a:rPr lang="en-GB" sz="3600" dirty="0" smtClean="0">
                <a:latin typeface="Century Gothic" pitchFamily="34" charset="0"/>
              </a:rPr>
              <a:t>“gaps” </a:t>
            </a:r>
            <a:r>
              <a:rPr lang="en-GB" sz="3600" dirty="0">
                <a:latin typeface="Century Gothic" pitchFamily="34" charset="0"/>
              </a:rPr>
              <a:t>in my reasoning? </a:t>
            </a:r>
          </a:p>
          <a:p>
            <a:pPr algn="just"/>
            <a:r>
              <a:rPr lang="en-GB" sz="3600" dirty="0" smtClean="0">
                <a:latin typeface="Century Gothic" pitchFamily="34" charset="0"/>
              </a:rPr>
              <a:t>Do </a:t>
            </a:r>
            <a:r>
              <a:rPr lang="en-GB" sz="3600" dirty="0">
                <a:latin typeface="Century Gothic" pitchFamily="34" charset="0"/>
              </a:rPr>
              <a:t>you have different conclusions? </a:t>
            </a:r>
          </a:p>
          <a:p>
            <a:pPr algn="just"/>
            <a:r>
              <a:rPr lang="en-GB" sz="3600" dirty="0">
                <a:latin typeface="Century Gothic" pitchFamily="34" charset="0"/>
              </a:rPr>
              <a:t>How did you arrive at your </a:t>
            </a:r>
            <a:r>
              <a:rPr lang="en-GB" sz="3600" dirty="0" smtClean="0">
                <a:latin typeface="Century Gothic" pitchFamily="34" charset="0"/>
              </a:rPr>
              <a:t>opinion? </a:t>
            </a:r>
          </a:p>
          <a:p>
            <a:pPr algn="just"/>
            <a:r>
              <a:rPr lang="en-US" altLang="en-US" sz="3600" dirty="0" smtClean="0">
                <a:latin typeface="Century Gothic" pitchFamily="34" charset="0"/>
                <a:cs typeface="Times" charset="0"/>
              </a:rPr>
              <a:t>What would change your mind?</a:t>
            </a:r>
          </a:p>
          <a:p>
            <a:pPr algn="just"/>
            <a:endParaRPr lang="en-GB" sz="3600" dirty="0">
              <a:latin typeface="Century Gothic" pitchFamily="34" charset="0"/>
            </a:endParaRPr>
          </a:p>
        </p:txBody>
      </p:sp>
      <p:pic>
        <p:nvPicPr>
          <p:cNvPr id="69634" name="Picture 2" descr="C:\Documents and Settings\Rob\Local Settings\Temporary Internet Files\Content.IE5\3XT0CQGU\MC90043156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1066800"/>
            <a:ext cx="2285714" cy="12954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534400" cy="990600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latin typeface="Century Gothic" pitchFamily="34" charset="0"/>
              </a:rPr>
              <a:t>The Participants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762000"/>
            <a:ext cx="7772400" cy="12192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0000CC"/>
                </a:solidFill>
                <a:effectLst/>
              </a:rPr>
              <a:t>Share responsibility</a:t>
            </a:r>
            <a:r>
              <a:rPr lang="en-US" altLang="en-US" sz="2800" b="1" dirty="0">
                <a:effectLst/>
              </a:rPr>
              <a:t> </a:t>
            </a:r>
            <a:r>
              <a:rPr lang="en-US" altLang="en-US" sz="2800" dirty="0">
                <a:effectLst/>
              </a:rPr>
              <a:t>for the quality of the </a:t>
            </a:r>
            <a:r>
              <a:rPr lang="en-US" altLang="en-US" sz="2800" dirty="0" smtClean="0">
                <a:effectLst/>
              </a:rPr>
              <a:t>seminar</a:t>
            </a:r>
            <a:endParaRPr lang="en-US" altLang="en-US" sz="2800" dirty="0">
              <a:effectLst/>
            </a:endParaRPr>
          </a:p>
        </p:txBody>
      </p:sp>
      <p:sp>
        <p:nvSpPr>
          <p:cNvPr id="335878" name="Rectangle 6"/>
          <p:cNvSpPr>
            <a:spLocks noChangeArrowheads="1"/>
          </p:cNvSpPr>
          <p:nvPr/>
        </p:nvSpPr>
        <p:spPr bwMode="auto">
          <a:xfrm>
            <a:off x="228600" y="1676400"/>
            <a:ext cx="5791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2800" b="1" dirty="0" smtClean="0">
                <a:solidFill>
                  <a:srgbClr val="0000CC"/>
                </a:solidFill>
              </a:rPr>
              <a:t>Most effective</a:t>
            </a:r>
            <a:r>
              <a:rPr lang="en-US" altLang="en-US" sz="2800" b="1" dirty="0" smtClean="0"/>
              <a:t> </a:t>
            </a:r>
            <a:r>
              <a:rPr lang="en-US" altLang="en-US" sz="2800" dirty="0" smtClean="0"/>
              <a:t>when                     participants: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CC0000"/>
              </a:buClr>
              <a:buFontTx/>
              <a:buChar char="–"/>
            </a:pPr>
            <a:r>
              <a:rPr lang="en-US" altLang="en-US" sz="2800" dirty="0" smtClean="0"/>
              <a:t>study the text closely </a:t>
            </a:r>
            <a:r>
              <a:rPr lang="en-US" altLang="en-US" sz="2800" b="1" dirty="0" smtClean="0"/>
              <a:t>                            </a:t>
            </a:r>
            <a:r>
              <a:rPr lang="en-US" altLang="en-US" sz="2800" b="1" dirty="0" smtClean="0">
                <a:solidFill>
                  <a:srgbClr val="CC3300"/>
                </a:solidFill>
              </a:rPr>
              <a:t>in advance</a:t>
            </a:r>
            <a:endParaRPr lang="en-US" altLang="en-US" sz="2800" b="1" dirty="0" smtClean="0"/>
          </a:p>
          <a:p>
            <a:pPr marL="742950" lvl="1" indent="-285750" eaLnBrk="1" hangingPunct="1">
              <a:spcBef>
                <a:spcPct val="20000"/>
              </a:spcBef>
              <a:buClr>
                <a:srgbClr val="CC0000"/>
              </a:buClr>
              <a:buFontTx/>
              <a:buChar char="–"/>
            </a:pPr>
            <a:r>
              <a:rPr lang="en-US" altLang="en-US" sz="2800" dirty="0" smtClean="0"/>
              <a:t>listen</a:t>
            </a:r>
            <a:r>
              <a:rPr lang="en-US" altLang="en-US" sz="2800" b="1" dirty="0" smtClean="0"/>
              <a:t> </a:t>
            </a:r>
            <a:r>
              <a:rPr lang="en-US" altLang="en-US" sz="2800" b="1" dirty="0" smtClean="0">
                <a:solidFill>
                  <a:srgbClr val="CC3300"/>
                </a:solidFill>
              </a:rPr>
              <a:t>actively</a:t>
            </a:r>
          </a:p>
          <a:p>
            <a:pPr marL="742950" lvl="1" indent="-285750">
              <a:spcBef>
                <a:spcPct val="20000"/>
              </a:spcBef>
              <a:buClr>
                <a:srgbClr val="CC0000"/>
              </a:buClr>
              <a:buFontTx/>
              <a:buChar char="–"/>
            </a:pPr>
            <a:r>
              <a:rPr lang="en-US" altLang="en-US" sz="2800" dirty="0" smtClean="0"/>
              <a:t>enthusiastically</a:t>
            </a:r>
            <a:r>
              <a:rPr lang="en-US" altLang="en-US" sz="2800" b="1" dirty="0" smtClean="0"/>
              <a:t> </a:t>
            </a:r>
            <a:r>
              <a:rPr lang="en-US" altLang="en-US" sz="2800" b="1" dirty="0" smtClean="0">
                <a:solidFill>
                  <a:srgbClr val="CC3300"/>
                </a:solidFill>
              </a:rPr>
              <a:t>participate</a:t>
            </a:r>
          </a:p>
          <a:p>
            <a:pPr marL="742950" lvl="1" indent="-285750">
              <a:spcBef>
                <a:spcPct val="20000"/>
              </a:spcBef>
              <a:buClr>
                <a:srgbClr val="CC0000"/>
              </a:buClr>
              <a:buFontTx/>
              <a:buChar char="–"/>
            </a:pPr>
            <a:r>
              <a:rPr lang="en-US" altLang="en-US" sz="2800" b="1" dirty="0" smtClean="0">
                <a:solidFill>
                  <a:srgbClr val="CC3300"/>
                </a:solidFill>
              </a:rPr>
              <a:t>share</a:t>
            </a:r>
            <a:r>
              <a:rPr lang="en-US" altLang="en-US" sz="2800" b="1" dirty="0" smtClean="0">
                <a:solidFill>
                  <a:srgbClr val="0000CC"/>
                </a:solidFill>
              </a:rPr>
              <a:t> </a:t>
            </a:r>
            <a:r>
              <a:rPr lang="en-US" altLang="en-US" sz="2800" dirty="0" smtClean="0"/>
              <a:t>their ideas and                                       questions</a:t>
            </a:r>
          </a:p>
          <a:p>
            <a:pPr marL="742950" lvl="1" indent="-285750">
              <a:spcBef>
                <a:spcPct val="20000"/>
              </a:spcBef>
              <a:buClr>
                <a:srgbClr val="CC0000"/>
              </a:buClr>
              <a:buFontTx/>
              <a:buChar char="–"/>
            </a:pPr>
            <a:r>
              <a:rPr lang="en-US" altLang="en-US" sz="2800" dirty="0" smtClean="0"/>
              <a:t>search for </a:t>
            </a:r>
            <a:r>
              <a:rPr lang="en-US" altLang="en-US" sz="2800" b="1" dirty="0" smtClean="0">
                <a:solidFill>
                  <a:srgbClr val="CC3300"/>
                </a:solidFill>
              </a:rPr>
              <a:t>evidence                                    in the text</a:t>
            </a:r>
            <a:r>
              <a:rPr lang="en-US" altLang="en-US" sz="2800" b="1" dirty="0" smtClean="0"/>
              <a:t> </a:t>
            </a:r>
            <a:r>
              <a:rPr lang="en-US" altLang="en-US" sz="2800" dirty="0" smtClean="0"/>
              <a:t>to support their ideas                                      </a:t>
            </a:r>
          </a:p>
          <a:p>
            <a:pPr marL="742950" lvl="1" indent="-285750">
              <a:spcBef>
                <a:spcPct val="20000"/>
              </a:spcBef>
              <a:buClr>
                <a:srgbClr val="CC0000"/>
              </a:buClr>
              <a:buFontTx/>
              <a:buChar char="–"/>
            </a:pPr>
            <a:endParaRPr lang="en-US" altLang="en-US" sz="3200" b="1" dirty="0"/>
          </a:p>
        </p:txBody>
      </p:sp>
      <p:pic>
        <p:nvPicPr>
          <p:cNvPr id="7" name="Picture 6" descr="https://encrypted-tbn3.gstatic.com/images?q=tbn:ANd9GcRj5mZUNsUdLmiGka1o1HQd1YvH6zprx_R6ca52FWDyls0EPYeex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429000"/>
            <a:ext cx="2667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Autofit/>
          </a:bodyPr>
          <a:lstStyle/>
          <a:p>
            <a:r>
              <a:rPr lang="en-GB" sz="4000" b="1" dirty="0" smtClean="0">
                <a:solidFill>
                  <a:srgbClr val="002060"/>
                </a:solidFill>
                <a:latin typeface="Century Gothic" pitchFamily="34" charset="0"/>
              </a:rPr>
              <a:t>8 Strategies </a:t>
            </a:r>
            <a:r>
              <a:rPr lang="en-GB" sz="4000" b="1" dirty="0">
                <a:solidFill>
                  <a:srgbClr val="002060"/>
                </a:solidFill>
                <a:latin typeface="Century Gothic" pitchFamily="34" charset="0"/>
              </a:rPr>
              <a:t>for Participants in a Socratic Seminar </a:t>
            </a:r>
            <a:endParaRPr lang="es-ES" sz="4000" b="1" dirty="0">
              <a:solidFill>
                <a:srgbClr val="002060"/>
              </a:solidFill>
              <a:latin typeface="Century Gothic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00200"/>
            <a:ext cx="8604250" cy="5257800"/>
          </a:xfrm>
        </p:spPr>
        <p:txBody>
          <a:bodyPr>
            <a:normAutofit/>
          </a:bodyPr>
          <a:lstStyle/>
          <a:p>
            <a:pPr marL="533400" indent="-533400">
              <a:buFont typeface="Arial" pitchFamily="34" charset="0"/>
              <a:buAutoNum type="arabicPeriod"/>
            </a:pPr>
            <a:r>
              <a:rPr lang="en-GB" sz="2800" dirty="0">
                <a:latin typeface="Century Gothic" pitchFamily="34" charset="0"/>
              </a:rPr>
              <a:t>Refer to the </a:t>
            </a:r>
            <a:r>
              <a:rPr lang="en-GB" sz="2800" b="1" dirty="0">
                <a:latin typeface="Century Gothic" pitchFamily="34" charset="0"/>
              </a:rPr>
              <a:t>text </a:t>
            </a:r>
            <a:r>
              <a:rPr lang="en-GB" sz="2800" dirty="0">
                <a:latin typeface="Century Gothic" pitchFamily="34" charset="0"/>
              </a:rPr>
              <a:t> during the discussion.</a:t>
            </a:r>
          </a:p>
          <a:p>
            <a:pPr marL="533400" indent="-533400">
              <a:buFont typeface="Arial" pitchFamily="34" charset="0"/>
              <a:buAutoNum type="arabicPeriod"/>
            </a:pPr>
            <a:r>
              <a:rPr lang="en-GB" sz="2800" dirty="0" smtClean="0">
                <a:latin typeface="Century Gothic" pitchFamily="34" charset="0"/>
              </a:rPr>
              <a:t>Ask </a:t>
            </a:r>
            <a:r>
              <a:rPr lang="en-GB" sz="2800" dirty="0">
                <a:latin typeface="Century Gothic" pitchFamily="34" charset="0"/>
              </a:rPr>
              <a:t>for </a:t>
            </a:r>
            <a:r>
              <a:rPr lang="en-GB" sz="2800" b="1" dirty="0">
                <a:latin typeface="Century Gothic" pitchFamily="34" charset="0"/>
              </a:rPr>
              <a:t>clarification.</a:t>
            </a:r>
            <a:endParaRPr lang="en-GB" sz="2800" dirty="0">
              <a:latin typeface="Century Gothic" pitchFamily="34" charset="0"/>
            </a:endParaRPr>
          </a:p>
          <a:p>
            <a:pPr marL="533400" indent="-533400">
              <a:buFont typeface="Arial" pitchFamily="34" charset="0"/>
              <a:buAutoNum type="arabicPeriod"/>
            </a:pPr>
            <a:r>
              <a:rPr lang="en-GB" sz="2800" dirty="0">
                <a:latin typeface="Century Gothic" pitchFamily="34" charset="0"/>
              </a:rPr>
              <a:t>Stick to the </a:t>
            </a:r>
            <a:r>
              <a:rPr lang="en-GB" sz="2800" b="1" dirty="0">
                <a:latin typeface="Century Gothic" pitchFamily="34" charset="0"/>
              </a:rPr>
              <a:t>point</a:t>
            </a:r>
            <a:r>
              <a:rPr lang="en-GB" sz="2800" dirty="0">
                <a:latin typeface="Century Gothic" pitchFamily="34" charset="0"/>
              </a:rPr>
              <a:t>.</a:t>
            </a:r>
          </a:p>
          <a:p>
            <a:pPr marL="533400" indent="-533400">
              <a:buFont typeface="Arial" pitchFamily="34" charset="0"/>
              <a:buAutoNum type="arabicPeriod"/>
            </a:pPr>
            <a:r>
              <a:rPr lang="en-GB" sz="2800" dirty="0">
                <a:latin typeface="Century Gothic" pitchFamily="34" charset="0"/>
              </a:rPr>
              <a:t>Don't raise </a:t>
            </a:r>
            <a:r>
              <a:rPr lang="en-GB" sz="2800" b="1" dirty="0">
                <a:latin typeface="Century Gothic" pitchFamily="34" charset="0"/>
              </a:rPr>
              <a:t>hands</a:t>
            </a:r>
            <a:r>
              <a:rPr lang="en-GB" sz="2800" dirty="0">
                <a:latin typeface="Century Gothic" pitchFamily="34" charset="0"/>
              </a:rPr>
              <a:t>; take turns speaking. </a:t>
            </a:r>
            <a:endParaRPr lang="en-GB" sz="2800" b="1" dirty="0" smtClean="0">
              <a:latin typeface="Century Gothic" pitchFamily="34" charset="0"/>
            </a:endParaRPr>
          </a:p>
          <a:p>
            <a:pPr marL="533400" indent="-533400">
              <a:buFont typeface="Arial" pitchFamily="34" charset="0"/>
              <a:buAutoNum type="arabicPeriod"/>
            </a:pPr>
            <a:r>
              <a:rPr lang="en-GB" sz="2800" b="1" dirty="0" smtClean="0">
                <a:latin typeface="Century Gothic" pitchFamily="34" charset="0"/>
              </a:rPr>
              <a:t>Listen</a:t>
            </a:r>
            <a:r>
              <a:rPr lang="en-GB" sz="2800" dirty="0" smtClean="0">
                <a:latin typeface="Century Gothic" pitchFamily="34" charset="0"/>
              </a:rPr>
              <a:t> </a:t>
            </a:r>
            <a:r>
              <a:rPr lang="en-GB" sz="2800" dirty="0">
                <a:latin typeface="Century Gothic" pitchFamily="34" charset="0"/>
              </a:rPr>
              <a:t>carefully and </a:t>
            </a:r>
            <a:r>
              <a:rPr lang="en-GB" sz="2800" b="1" dirty="0" smtClean="0">
                <a:latin typeface="Century Gothic" pitchFamily="34" charset="0"/>
              </a:rPr>
              <a:t>speak </a:t>
            </a:r>
            <a:r>
              <a:rPr lang="en-GB" sz="2800" b="1" dirty="0">
                <a:latin typeface="Century Gothic" pitchFamily="34" charset="0"/>
              </a:rPr>
              <a:t>up</a:t>
            </a:r>
            <a:r>
              <a:rPr lang="en-GB" sz="2800" dirty="0">
                <a:latin typeface="Century Gothic" pitchFamily="34" charset="0"/>
              </a:rPr>
              <a:t> so that all can hear you. </a:t>
            </a:r>
          </a:p>
          <a:p>
            <a:pPr marL="533400" indent="-533400">
              <a:buFont typeface="Arial" pitchFamily="34" charset="0"/>
              <a:buAutoNum type="arabicPeriod"/>
            </a:pPr>
            <a:r>
              <a:rPr lang="en-GB" sz="2800" dirty="0">
                <a:latin typeface="Century Gothic" pitchFamily="34" charset="0"/>
              </a:rPr>
              <a:t>Talk to </a:t>
            </a:r>
            <a:r>
              <a:rPr lang="en-GB" sz="2800" b="1" dirty="0">
                <a:latin typeface="Century Gothic" pitchFamily="34" charset="0"/>
              </a:rPr>
              <a:t>each other</a:t>
            </a:r>
            <a:r>
              <a:rPr lang="en-GB" sz="2800" dirty="0">
                <a:latin typeface="Century Gothic" pitchFamily="34" charset="0"/>
              </a:rPr>
              <a:t>, not just to the leader. </a:t>
            </a:r>
          </a:p>
          <a:p>
            <a:pPr marL="533400" indent="-533400">
              <a:buFont typeface="Arial" pitchFamily="34" charset="0"/>
              <a:buAutoNum type="arabicPeriod"/>
            </a:pPr>
            <a:r>
              <a:rPr lang="en-GB" sz="2800" dirty="0">
                <a:latin typeface="Century Gothic" pitchFamily="34" charset="0"/>
              </a:rPr>
              <a:t>Discuss </a:t>
            </a:r>
            <a:r>
              <a:rPr lang="en-GB" sz="2800" b="1" dirty="0">
                <a:latin typeface="Century Gothic" pitchFamily="34" charset="0"/>
              </a:rPr>
              <a:t>ideas</a:t>
            </a:r>
            <a:r>
              <a:rPr lang="en-GB" sz="2800" dirty="0">
                <a:latin typeface="Century Gothic" pitchFamily="34" charset="0"/>
              </a:rPr>
              <a:t> rather than each other's opinions. </a:t>
            </a:r>
          </a:p>
          <a:p>
            <a:pPr marL="533400" indent="-533400">
              <a:buFont typeface="Arial" pitchFamily="34" charset="0"/>
              <a:buAutoNum type="arabicPeriod"/>
            </a:pPr>
            <a:r>
              <a:rPr lang="en-US" sz="2800" b="1" noProof="1" smtClean="0">
                <a:latin typeface="Century Gothic" pitchFamily="34" charset="0"/>
              </a:rPr>
              <a:t>Take risks</a:t>
            </a:r>
            <a:r>
              <a:rPr lang="en-US" sz="2800" noProof="1" smtClean="0">
                <a:latin typeface="Century Gothic" pitchFamily="34" charset="0"/>
              </a:rPr>
              <a:t> in making mistakes in order to learn.</a:t>
            </a:r>
            <a:endParaRPr lang="es-ES" sz="2900" dirty="0">
              <a:latin typeface="Century Gothic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Text Box 2"/>
          <p:cNvSpPr txBox="1">
            <a:spLocks noChangeArrowheads="1"/>
          </p:cNvSpPr>
          <p:nvPr/>
        </p:nvSpPr>
        <p:spPr bwMode="auto">
          <a:xfrm>
            <a:off x="990600" y="304800"/>
            <a:ext cx="7848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GB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itchFamily="34" charset="0"/>
              </a:rPr>
              <a:t>Expectations of </a:t>
            </a:r>
            <a:r>
              <a:rPr lang="en-GB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itchFamily="34" charset="0"/>
              </a:rPr>
              <a:t>Participants</a:t>
            </a:r>
            <a:endParaRPr lang="en-US" sz="4400" dirty="0">
              <a:solidFill>
                <a:srgbClr val="00206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entury Gothic" pitchFamily="34" charset="0"/>
            </a:endParaRPr>
          </a:p>
        </p:txBody>
      </p:sp>
      <p:sp>
        <p:nvSpPr>
          <p:cNvPr id="407555" name="Text Box 3"/>
          <p:cNvSpPr txBox="1">
            <a:spLocks noChangeArrowheads="1"/>
          </p:cNvSpPr>
          <p:nvPr/>
        </p:nvSpPr>
        <p:spPr bwMode="auto">
          <a:xfrm>
            <a:off x="990600" y="1066800"/>
            <a:ext cx="7620000" cy="610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GB" sz="32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Did I…..</a:t>
            </a:r>
            <a:endParaRPr lang="en-GB" sz="32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en-GB" sz="26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GB" sz="2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speak </a:t>
            </a:r>
            <a:r>
              <a:rPr lang="en-GB" sz="2600" b="1" dirty="0">
                <a:solidFill>
                  <a:srgbClr val="002060"/>
                </a:solidFill>
                <a:latin typeface="Times New Roman" pitchFamily="18" charset="0"/>
              </a:rPr>
              <a:t>loudly and clearly</a:t>
            </a:r>
            <a:r>
              <a:rPr lang="en-GB" sz="2600" dirty="0">
                <a:latin typeface="Times New Roman" pitchFamily="18" charset="0"/>
              </a:rPr>
              <a:t>?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en-GB" sz="26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GB" sz="2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cite </a:t>
            </a:r>
            <a:r>
              <a:rPr lang="en-GB" sz="26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reasons and </a:t>
            </a:r>
            <a:r>
              <a:rPr lang="en-GB" sz="2600" b="1" dirty="0">
                <a:solidFill>
                  <a:srgbClr val="002060"/>
                </a:solidFill>
                <a:latin typeface="Times New Roman" pitchFamily="18" charset="0"/>
              </a:rPr>
              <a:t>evidence </a:t>
            </a:r>
            <a:r>
              <a:rPr lang="en-GB" sz="26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for my statements?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en-GB" sz="26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GB" sz="2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use </a:t>
            </a:r>
            <a:r>
              <a:rPr lang="en-GB" sz="26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the</a:t>
            </a:r>
            <a:r>
              <a:rPr lang="en-GB" sz="2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GB" sz="2600" b="1" dirty="0">
                <a:solidFill>
                  <a:srgbClr val="002060"/>
                </a:solidFill>
                <a:latin typeface="Times New Roman" pitchFamily="18" charset="0"/>
              </a:rPr>
              <a:t>text </a:t>
            </a:r>
            <a:r>
              <a:rPr lang="en-GB" sz="26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to find support?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en-GB" sz="2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GB" sz="2600" b="1" dirty="0" smtClean="0">
                <a:solidFill>
                  <a:srgbClr val="002060"/>
                </a:solidFill>
                <a:latin typeface="Times New Roman" pitchFamily="18" charset="0"/>
              </a:rPr>
              <a:t>listen</a:t>
            </a:r>
            <a:r>
              <a:rPr lang="en-GB" sz="2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GB" sz="26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to others respectfully? </a:t>
            </a:r>
            <a:endParaRPr lang="en-GB" sz="2600" dirty="0" smtClean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en-GB" sz="2600" b="1" dirty="0" smtClean="0">
                <a:solidFill>
                  <a:srgbClr val="002060"/>
                </a:solidFill>
                <a:latin typeface="Times New Roman" pitchFamily="18" charset="0"/>
              </a:rPr>
              <a:t> avoid</a:t>
            </a:r>
            <a:r>
              <a:rPr lang="en-GB" sz="2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angry responses?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en-GB" sz="2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question others in a </a:t>
            </a:r>
            <a:r>
              <a:rPr lang="en-GB" sz="2600" b="1" dirty="0" smtClean="0">
                <a:solidFill>
                  <a:srgbClr val="002060"/>
                </a:solidFill>
                <a:latin typeface="Times New Roman" pitchFamily="18" charset="0"/>
              </a:rPr>
              <a:t>polite manner</a:t>
            </a:r>
            <a:r>
              <a:rPr lang="en-GB" sz="2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?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en-GB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avoid </a:t>
            </a:r>
            <a:r>
              <a:rPr lang="en-GB" sz="2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inappropriate</a:t>
            </a:r>
            <a:r>
              <a:rPr lang="en-GB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GB" sz="2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language?</a:t>
            </a:r>
            <a:endParaRPr lang="en-GB" sz="26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en-GB" sz="26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GB" sz="2600" b="1" dirty="0" smtClean="0">
                <a:solidFill>
                  <a:srgbClr val="002060"/>
                </a:solidFill>
                <a:latin typeface="Times New Roman" pitchFamily="18" charset="0"/>
              </a:rPr>
              <a:t>stick to</a:t>
            </a:r>
            <a:r>
              <a:rPr lang="en-GB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GB" sz="2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the </a:t>
            </a:r>
            <a:r>
              <a:rPr lang="en-GB" sz="26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subject?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en-GB" sz="26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GB" sz="2600" b="1" dirty="0" smtClean="0">
                <a:solidFill>
                  <a:srgbClr val="002060"/>
                </a:solidFill>
                <a:latin typeface="Times New Roman" pitchFamily="18" charset="0"/>
              </a:rPr>
              <a:t>talk </a:t>
            </a:r>
            <a:r>
              <a:rPr lang="en-GB" sz="2600" b="1" dirty="0">
                <a:solidFill>
                  <a:srgbClr val="002060"/>
                </a:solidFill>
                <a:latin typeface="Times New Roman" pitchFamily="18" charset="0"/>
              </a:rPr>
              <a:t>to others</a:t>
            </a:r>
            <a:r>
              <a:rPr lang="en-GB" sz="26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, not just to the leader?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en-GB" sz="2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GB" sz="2600" b="1" dirty="0" smtClean="0">
                <a:solidFill>
                  <a:srgbClr val="002060"/>
                </a:solidFill>
                <a:latin typeface="Times New Roman" pitchFamily="18" charset="0"/>
              </a:rPr>
              <a:t>paraphrase </a:t>
            </a:r>
            <a:r>
              <a:rPr lang="en-GB" sz="26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accurately</a:t>
            </a:r>
            <a:r>
              <a:rPr lang="en-GB" sz="2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?</a:t>
            </a:r>
            <a:endParaRPr lang="en-GB" sz="26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en-GB" sz="26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GB" sz="2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ask</a:t>
            </a:r>
            <a:r>
              <a:rPr lang="en-GB" sz="2600" b="1" dirty="0" smtClean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en-GB" sz="2600" b="1" dirty="0">
                <a:solidFill>
                  <a:srgbClr val="002060"/>
                </a:solidFill>
                <a:latin typeface="Times New Roman" pitchFamily="18" charset="0"/>
              </a:rPr>
              <a:t>questions  </a:t>
            </a:r>
            <a:r>
              <a:rPr lang="en-GB" sz="26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to clear up confusion?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en-GB" sz="26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GB" sz="2600" b="1" dirty="0" smtClean="0">
                <a:solidFill>
                  <a:srgbClr val="002060"/>
                </a:solidFill>
                <a:latin typeface="Times New Roman" pitchFamily="18" charset="0"/>
              </a:rPr>
              <a:t>support </a:t>
            </a:r>
            <a:r>
              <a:rPr lang="en-GB" sz="2600" b="1" dirty="0">
                <a:solidFill>
                  <a:srgbClr val="002060"/>
                </a:solidFill>
                <a:latin typeface="Times New Roman" pitchFamily="18" charset="0"/>
              </a:rPr>
              <a:t>others</a:t>
            </a:r>
            <a:r>
              <a:rPr lang="en-GB" sz="2600" b="1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? </a:t>
            </a:r>
            <a:endParaRPr lang="en-GB" sz="2600" dirty="0" smtClean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en-GB" sz="2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seem </a:t>
            </a:r>
            <a:r>
              <a:rPr lang="en-GB" sz="2600" b="1" dirty="0" smtClean="0">
                <a:solidFill>
                  <a:srgbClr val="002060"/>
                </a:solidFill>
                <a:latin typeface="Times New Roman" pitchFamily="18" charset="0"/>
              </a:rPr>
              <a:t>prepared</a:t>
            </a:r>
            <a:r>
              <a:rPr lang="en-GB" sz="2600" b="1" dirty="0" smtClean="0">
                <a:latin typeface="Times New Roman" pitchFamily="18" charset="0"/>
              </a:rPr>
              <a:t>?</a:t>
            </a:r>
            <a:endParaRPr lang="es-ES" sz="2600" b="1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b="1" dirty="0" smtClean="0">
                <a:latin typeface="Century Gothic" pitchFamily="34" charset="0"/>
              </a:rPr>
              <a:t>Expected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839200" cy="5943600"/>
          </a:xfrm>
        </p:spPr>
        <p:txBody>
          <a:bodyPr>
            <a:normAutofit/>
          </a:bodyPr>
          <a:lstStyle/>
          <a:p>
            <a:r>
              <a:rPr lang="en-US" dirty="0"/>
              <a:t>An atmosphere of </a:t>
            </a:r>
            <a:r>
              <a:rPr lang="en-US" dirty="0">
                <a:solidFill>
                  <a:srgbClr val="C00000"/>
                </a:solidFill>
              </a:rPr>
              <a:t>intellectual engagement, cooperation, </a:t>
            </a:r>
            <a:r>
              <a:rPr lang="en-US" dirty="0" smtClean="0">
                <a:solidFill>
                  <a:srgbClr val="C00000"/>
                </a:solidFill>
              </a:rPr>
              <a:t> and </a:t>
            </a:r>
            <a:r>
              <a:rPr lang="en-US" dirty="0">
                <a:solidFill>
                  <a:srgbClr val="C00000"/>
                </a:solidFill>
              </a:rPr>
              <a:t>conversation </a:t>
            </a:r>
            <a:r>
              <a:rPr lang="en-US" dirty="0" smtClean="0"/>
              <a:t>is encouraged </a:t>
            </a:r>
          </a:p>
          <a:p>
            <a:r>
              <a:rPr lang="en-US" dirty="0" smtClean="0"/>
              <a:t>The </a:t>
            </a:r>
            <a:r>
              <a:rPr lang="en-US" dirty="0"/>
              <a:t>goal </a:t>
            </a:r>
            <a:r>
              <a:rPr lang="en-US" dirty="0" smtClean="0"/>
              <a:t>is not only to </a:t>
            </a:r>
            <a:r>
              <a:rPr lang="en-US" dirty="0">
                <a:solidFill>
                  <a:srgbClr val="C00000"/>
                </a:solidFill>
              </a:rPr>
              <a:t>answer questions</a:t>
            </a:r>
            <a:r>
              <a:rPr lang="en-US" dirty="0"/>
              <a:t>, but to </a:t>
            </a:r>
            <a:r>
              <a:rPr lang="en-US" dirty="0">
                <a:solidFill>
                  <a:srgbClr val="C00000"/>
                </a:solidFill>
              </a:rPr>
              <a:t>generate </a:t>
            </a:r>
            <a:r>
              <a:rPr lang="en-US" dirty="0" smtClean="0">
                <a:solidFill>
                  <a:srgbClr val="C00000"/>
                </a:solidFill>
              </a:rPr>
              <a:t>more questions </a:t>
            </a:r>
            <a:r>
              <a:rPr lang="en-US" dirty="0" smtClean="0"/>
              <a:t>(inquiry)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teacher serves as a facilitator </a:t>
            </a:r>
          </a:p>
          <a:p>
            <a:pPr lvl="1"/>
            <a:r>
              <a:rPr lang="en-US" dirty="0" smtClean="0"/>
              <a:t>initiate well thought </a:t>
            </a:r>
            <a:r>
              <a:rPr lang="en-US" dirty="0"/>
              <a:t>out, </a:t>
            </a:r>
            <a:r>
              <a:rPr lang="en-US" dirty="0" smtClean="0">
                <a:solidFill>
                  <a:srgbClr val="C00000"/>
                </a:solidFill>
              </a:rPr>
              <a:t>open-ended</a:t>
            </a:r>
            <a:r>
              <a:rPr lang="en-US" dirty="0" smtClean="0"/>
              <a:t> questions</a:t>
            </a:r>
          </a:p>
          <a:p>
            <a:pPr lvl="1"/>
            <a:r>
              <a:rPr lang="en-US" dirty="0" smtClean="0"/>
              <a:t>gives </a:t>
            </a:r>
            <a:r>
              <a:rPr lang="en-US" dirty="0">
                <a:solidFill>
                  <a:srgbClr val="C00000"/>
                </a:solidFill>
              </a:rPr>
              <a:t>no response</a:t>
            </a:r>
            <a:r>
              <a:rPr lang="en-US" dirty="0"/>
              <a:t>, </a:t>
            </a:r>
            <a:r>
              <a:rPr lang="en-US" dirty="0" smtClean="0"/>
              <a:t>negative or positive,</a:t>
            </a:r>
            <a:r>
              <a:rPr lang="en-US" sz="1200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the students’ discussion</a:t>
            </a:r>
            <a:endParaRPr lang="en-US" sz="1200" dirty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pose </a:t>
            </a:r>
            <a:r>
              <a:rPr lang="en-US" dirty="0">
                <a:solidFill>
                  <a:srgbClr val="C00000"/>
                </a:solidFill>
              </a:rPr>
              <a:t>questions </a:t>
            </a:r>
            <a:r>
              <a:rPr lang="en-US" dirty="0" smtClean="0"/>
              <a:t>to</a:t>
            </a:r>
            <a:r>
              <a:rPr lang="en-US" sz="800" dirty="0" smtClean="0"/>
              <a:t> </a:t>
            </a:r>
            <a:r>
              <a:rPr lang="en-US" dirty="0" smtClean="0"/>
              <a:t>“move</a:t>
            </a:r>
            <a:r>
              <a:rPr lang="en-US" dirty="0"/>
              <a:t>” discussion </a:t>
            </a:r>
            <a:endParaRPr lang="en-US" dirty="0" smtClean="0"/>
          </a:p>
          <a:p>
            <a:r>
              <a:rPr lang="en-US" dirty="0" smtClean="0"/>
              <a:t>Students learn the difference between </a:t>
            </a:r>
            <a:r>
              <a:rPr lang="en-US" b="1" u="sng" dirty="0" smtClean="0">
                <a:solidFill>
                  <a:srgbClr val="C00000"/>
                </a:solidFill>
              </a:rPr>
              <a:t>DEBATE and DIALOGUE</a:t>
            </a:r>
          </a:p>
          <a:p>
            <a:pPr lvl="1"/>
            <a:endParaRPr lang="en-US" dirty="0"/>
          </a:p>
          <a:p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1600" y="1600200"/>
            <a:ext cx="3962400" cy="4572000"/>
          </a:xfrm>
        </p:spPr>
        <p:txBody>
          <a:bodyPr>
            <a:normAutofit/>
          </a:bodyPr>
          <a:lstStyle/>
          <a:p>
            <a:pPr marL="223838" indent="-223838"/>
            <a:r>
              <a:rPr lang="en-US" altLang="en-US" sz="2800" dirty="0">
                <a:effectLst/>
              </a:rPr>
              <a:t>Is </a:t>
            </a:r>
            <a:r>
              <a:rPr lang="en-US" altLang="en-US" sz="2800" dirty="0">
                <a:solidFill>
                  <a:srgbClr val="0000CC"/>
                </a:solidFill>
                <a:effectLst/>
              </a:rPr>
              <a:t>collaborative</a:t>
            </a:r>
            <a:endParaRPr lang="en-US" altLang="en-US" sz="2800" dirty="0">
              <a:effectLst/>
            </a:endParaRPr>
          </a:p>
          <a:p>
            <a:pPr marL="223838" indent="-223838"/>
            <a:r>
              <a:rPr lang="en-US" altLang="en-US" sz="2800" dirty="0">
                <a:effectLst/>
              </a:rPr>
              <a:t>One </a:t>
            </a:r>
            <a:r>
              <a:rPr lang="en-US" altLang="en-US" sz="2800" dirty="0" smtClean="0">
                <a:effectLst/>
              </a:rPr>
              <a:t>listens in order </a:t>
            </a:r>
            <a:r>
              <a:rPr lang="en-US" altLang="en-US" sz="2800" dirty="0">
                <a:effectLst/>
              </a:rPr>
              <a:t>to find </a:t>
            </a:r>
            <a:r>
              <a:rPr lang="en-US" altLang="en-US" sz="2800" dirty="0">
                <a:solidFill>
                  <a:srgbClr val="0000CC"/>
                </a:solidFill>
                <a:effectLst/>
              </a:rPr>
              <a:t>common ground</a:t>
            </a:r>
            <a:endParaRPr lang="en-US" altLang="en-US" sz="2800" dirty="0">
              <a:effectLst/>
            </a:endParaRPr>
          </a:p>
          <a:p>
            <a:pPr marL="223838" indent="-223838"/>
            <a:r>
              <a:rPr lang="en-US" altLang="en-US" sz="2800" dirty="0">
                <a:solidFill>
                  <a:srgbClr val="0000CC"/>
                </a:solidFill>
                <a:effectLst/>
              </a:rPr>
              <a:t>Enlarges</a:t>
            </a:r>
            <a:r>
              <a:rPr lang="en-US" altLang="en-US" sz="2800" dirty="0">
                <a:effectLst/>
              </a:rPr>
              <a:t> points of view</a:t>
            </a:r>
          </a:p>
          <a:p>
            <a:pPr marL="223838" indent="-223838"/>
            <a:r>
              <a:rPr lang="en-US" altLang="en-US" sz="2800" dirty="0">
                <a:effectLst/>
              </a:rPr>
              <a:t>Reveals assumptions for </a:t>
            </a:r>
            <a:r>
              <a:rPr lang="en-US" altLang="en-US" sz="2800" dirty="0">
                <a:solidFill>
                  <a:srgbClr val="0000CC"/>
                </a:solidFill>
                <a:effectLst/>
              </a:rPr>
              <a:t>re-evaluation</a:t>
            </a:r>
            <a:endParaRPr lang="en-US" altLang="en-US" sz="2800" dirty="0">
              <a:effectLst/>
            </a:endParaRPr>
          </a:p>
          <a:p>
            <a:pPr marL="223838" indent="-223838"/>
            <a:r>
              <a:rPr lang="en-US" altLang="en-US" sz="2800" dirty="0">
                <a:effectLst/>
              </a:rPr>
              <a:t>Creates an </a:t>
            </a:r>
            <a:r>
              <a:rPr lang="en-US" altLang="en-US" sz="2800" dirty="0">
                <a:solidFill>
                  <a:srgbClr val="0000CC"/>
                </a:solidFill>
                <a:effectLst/>
              </a:rPr>
              <a:t>open-minded</a:t>
            </a:r>
            <a:r>
              <a:rPr lang="en-US" altLang="en-US" sz="2800" dirty="0">
                <a:effectLst/>
              </a:rPr>
              <a:t> attitude</a:t>
            </a:r>
          </a:p>
        </p:txBody>
      </p:sp>
      <p:sp>
        <p:nvSpPr>
          <p:cNvPr id="329732" name="Rectangle 4"/>
          <p:cNvSpPr>
            <a:spLocks noChangeArrowheads="1"/>
          </p:cNvSpPr>
          <p:nvPr/>
        </p:nvSpPr>
        <p:spPr bwMode="auto">
          <a:xfrm>
            <a:off x="1143000" y="1600200"/>
            <a:ext cx="3962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3838" indent="-223838" eaLnBrk="1" hangingPunct="1"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2800" dirty="0"/>
              <a:t>Is oppositional</a:t>
            </a:r>
          </a:p>
          <a:p>
            <a:pPr marL="223838" indent="-223838" eaLnBrk="1" hangingPunct="1"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2800" dirty="0"/>
              <a:t>One listens to counter </a:t>
            </a:r>
            <a:r>
              <a:rPr lang="en-US" altLang="en-US" sz="2800" dirty="0" smtClean="0"/>
              <a:t>arguments</a:t>
            </a:r>
            <a:endParaRPr lang="en-US" altLang="en-US" sz="2800" dirty="0"/>
          </a:p>
          <a:p>
            <a:pPr marL="223838" indent="-223838" eaLnBrk="1" hangingPunct="1"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2800" dirty="0"/>
              <a:t>Affirms participant's points of </a:t>
            </a:r>
            <a:r>
              <a:rPr lang="en-US" altLang="en-US" sz="2800" dirty="0" smtClean="0"/>
              <a:t>view</a:t>
            </a:r>
            <a:endParaRPr lang="en-US" altLang="en-US" sz="2800" dirty="0"/>
          </a:p>
          <a:p>
            <a:pPr marL="223838" indent="-223838" eaLnBrk="1" hangingPunct="1"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2800" dirty="0"/>
              <a:t>Defends assumptions as truth</a:t>
            </a:r>
          </a:p>
          <a:p>
            <a:pPr marL="223838" indent="-223838" eaLnBrk="1" hangingPunct="1"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2800" dirty="0"/>
              <a:t>Creates a close-minded attitude</a:t>
            </a:r>
          </a:p>
        </p:txBody>
      </p:sp>
      <p:sp>
        <p:nvSpPr>
          <p:cNvPr id="329733" name="Rectangle 5"/>
          <p:cNvSpPr>
            <a:spLocks noChangeArrowheads="1"/>
          </p:cNvSpPr>
          <p:nvPr/>
        </p:nvSpPr>
        <p:spPr bwMode="auto">
          <a:xfrm>
            <a:off x="1143000" y="6858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altLang="en-US" sz="4000" b="1" dirty="0">
                <a:solidFill>
                  <a:srgbClr val="0000CC"/>
                </a:solidFill>
              </a:rPr>
              <a:t>    </a:t>
            </a:r>
            <a:r>
              <a:rPr lang="en-US" altLang="en-US" sz="40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Debate                </a:t>
            </a:r>
            <a:r>
              <a:rPr lang="en-US" altLang="en-US" sz="40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Dialogue</a:t>
            </a:r>
            <a:endParaRPr lang="en-US" altLang="en-US" sz="44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81600" y="1600200"/>
            <a:ext cx="3962400" cy="5257800"/>
          </a:xfrm>
        </p:spPr>
        <p:txBody>
          <a:bodyPr>
            <a:noAutofit/>
          </a:bodyPr>
          <a:lstStyle/>
          <a:p>
            <a:pPr marL="223838" indent="-223838"/>
            <a:r>
              <a:rPr lang="en-US" altLang="en-US" sz="2400" dirty="0">
                <a:effectLst/>
              </a:rPr>
              <a:t>Expects other’s reflections will </a:t>
            </a:r>
            <a:r>
              <a:rPr lang="en-US" altLang="en-US" sz="2400" dirty="0">
                <a:solidFill>
                  <a:srgbClr val="0000CC"/>
                </a:solidFill>
                <a:effectLst/>
              </a:rPr>
              <a:t>improve </a:t>
            </a:r>
            <a:r>
              <a:rPr lang="en-US" altLang="en-US" sz="2400" dirty="0">
                <a:effectLst/>
              </a:rPr>
              <a:t>their own thinking</a:t>
            </a:r>
          </a:p>
          <a:p>
            <a:pPr marL="223838" indent="-223838"/>
            <a:r>
              <a:rPr lang="en-US" altLang="en-US" sz="2400" dirty="0">
                <a:effectLst/>
              </a:rPr>
              <a:t>Temporarily </a:t>
            </a:r>
            <a:r>
              <a:rPr lang="en-US" altLang="en-US" sz="2400" dirty="0">
                <a:solidFill>
                  <a:srgbClr val="0000CC"/>
                </a:solidFill>
                <a:effectLst/>
              </a:rPr>
              <a:t>suspending one's beliefs</a:t>
            </a:r>
            <a:endParaRPr lang="en-US" altLang="en-US" sz="2400" dirty="0">
              <a:effectLst/>
            </a:endParaRPr>
          </a:p>
          <a:p>
            <a:pPr marL="223838" indent="-223838"/>
            <a:r>
              <a:rPr lang="en-US" altLang="en-US" sz="2400" dirty="0">
                <a:effectLst/>
              </a:rPr>
              <a:t>Searches for </a:t>
            </a:r>
            <a:r>
              <a:rPr lang="en-US" altLang="en-US" sz="2400" dirty="0">
                <a:solidFill>
                  <a:srgbClr val="0000CC"/>
                </a:solidFill>
                <a:effectLst/>
              </a:rPr>
              <a:t>strengths</a:t>
            </a:r>
            <a:endParaRPr lang="en-US" altLang="en-US" sz="2400" dirty="0">
              <a:effectLst/>
            </a:endParaRPr>
          </a:p>
          <a:p>
            <a:pPr marL="223838" indent="-223838"/>
            <a:r>
              <a:rPr lang="en-US" altLang="en-US" sz="2400" dirty="0">
                <a:solidFill>
                  <a:srgbClr val="0000CC"/>
                </a:solidFill>
                <a:effectLst/>
              </a:rPr>
              <a:t>Respects others</a:t>
            </a:r>
            <a:r>
              <a:rPr lang="en-US" altLang="en-US" sz="2400" dirty="0">
                <a:effectLst/>
              </a:rPr>
              <a:t> and seeks not to alienate</a:t>
            </a:r>
          </a:p>
          <a:p>
            <a:pPr marL="223838" indent="-223838"/>
            <a:r>
              <a:rPr lang="en-US" altLang="en-US" sz="2400" dirty="0">
                <a:effectLst/>
              </a:rPr>
              <a:t>Assumes that </a:t>
            </a:r>
            <a:r>
              <a:rPr lang="en-US" altLang="en-US" sz="2400" dirty="0">
                <a:solidFill>
                  <a:srgbClr val="0000CC"/>
                </a:solidFill>
                <a:effectLst/>
              </a:rPr>
              <a:t>cooperation</a:t>
            </a:r>
            <a:r>
              <a:rPr lang="en-US" altLang="en-US" sz="2400" dirty="0">
                <a:effectLst/>
              </a:rPr>
              <a:t> can lead to greater understanding</a:t>
            </a:r>
          </a:p>
          <a:p>
            <a:pPr marL="223838" indent="-223838"/>
            <a:r>
              <a:rPr lang="en-US" altLang="en-US" sz="2400" dirty="0">
                <a:effectLst/>
              </a:rPr>
              <a:t>Remains </a:t>
            </a:r>
            <a:r>
              <a:rPr lang="en-US" altLang="en-US" sz="2400" dirty="0">
                <a:solidFill>
                  <a:srgbClr val="0000CC"/>
                </a:solidFill>
                <a:effectLst/>
              </a:rPr>
              <a:t>open-ended</a:t>
            </a:r>
            <a:endParaRPr lang="en-US" altLang="en-US" sz="2400" dirty="0">
              <a:effectLst/>
            </a:endParaRPr>
          </a:p>
        </p:txBody>
      </p:sp>
      <p:sp>
        <p:nvSpPr>
          <p:cNvPr id="355331" name="Rectangle 3"/>
          <p:cNvSpPr>
            <a:spLocks noChangeArrowheads="1"/>
          </p:cNvSpPr>
          <p:nvPr/>
        </p:nvSpPr>
        <p:spPr bwMode="auto">
          <a:xfrm>
            <a:off x="1066800" y="1752600"/>
            <a:ext cx="4114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3838" indent="-223838" eaLnBrk="1" hangingPunct="1"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2500" dirty="0"/>
              <a:t>Defends thinking to show that it is </a:t>
            </a:r>
            <a:r>
              <a:rPr lang="en-US" altLang="en-US" sz="2500" dirty="0" smtClean="0"/>
              <a:t>right</a:t>
            </a:r>
            <a:endParaRPr lang="en-US" altLang="en-US" sz="2500" dirty="0"/>
          </a:p>
          <a:p>
            <a:pPr marL="223838" indent="-223838" eaLnBrk="1" hangingPunct="1"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2500" dirty="0"/>
              <a:t>Calls for </a:t>
            </a:r>
            <a:r>
              <a:rPr lang="en-US" altLang="en-US" sz="2500" dirty="0" smtClean="0"/>
              <a:t>investing </a:t>
            </a:r>
            <a:r>
              <a:rPr lang="en-US" altLang="en-US" sz="2500" dirty="0"/>
              <a:t>one's </a:t>
            </a:r>
            <a:r>
              <a:rPr lang="en-US" altLang="en-US" sz="2500" dirty="0" smtClean="0"/>
              <a:t>beliefs</a:t>
            </a:r>
            <a:endParaRPr lang="en-US" altLang="en-US" sz="2500" dirty="0"/>
          </a:p>
          <a:p>
            <a:pPr marL="223838" indent="-223838" eaLnBrk="1" hangingPunct="1"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2500" dirty="0"/>
              <a:t>One searches for weaknesses </a:t>
            </a:r>
          </a:p>
          <a:p>
            <a:pPr marL="223838" indent="-223838" eaLnBrk="1" hangingPunct="1"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2500" dirty="0"/>
              <a:t>Rebuts contrary positions and may belittle others</a:t>
            </a:r>
          </a:p>
          <a:p>
            <a:pPr marL="223838" indent="-223838" eaLnBrk="1" hangingPunct="1"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2500" dirty="0"/>
              <a:t>Debate assumes a single right answer</a:t>
            </a:r>
          </a:p>
          <a:p>
            <a:pPr marL="223838" indent="-223838" eaLnBrk="1" hangingPunct="1"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2500" dirty="0"/>
              <a:t>Demands a conclusion</a:t>
            </a:r>
          </a:p>
        </p:txBody>
      </p:sp>
      <p:sp>
        <p:nvSpPr>
          <p:cNvPr id="355332" name="Rectangle 4"/>
          <p:cNvSpPr>
            <a:spLocks noChangeArrowheads="1"/>
          </p:cNvSpPr>
          <p:nvPr/>
        </p:nvSpPr>
        <p:spPr bwMode="auto">
          <a:xfrm>
            <a:off x="1143000" y="6858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altLang="en-US" sz="4000" b="1" dirty="0">
                <a:solidFill>
                  <a:srgbClr val="0000CC"/>
                </a:solidFill>
              </a:rPr>
              <a:t>    </a:t>
            </a:r>
            <a:r>
              <a:rPr lang="en-US" altLang="en-US" sz="40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Debate                </a:t>
            </a:r>
            <a:r>
              <a:rPr lang="en-US" altLang="en-US" sz="40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Dialogue</a:t>
            </a:r>
            <a:endParaRPr lang="en-US" altLang="en-US" sz="44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entury Gothic" pitchFamily="34" charset="0"/>
              </a:rPr>
              <a:t>Socratic Seminar</a:t>
            </a:r>
            <a:br>
              <a:rPr lang="en-US" b="1" dirty="0" smtClean="0">
                <a:latin typeface="Century Gothic" pitchFamily="34" charset="0"/>
              </a:rPr>
            </a:br>
            <a:r>
              <a:rPr lang="en-US" b="1" dirty="0" smtClean="0">
                <a:latin typeface="Century Gothic" pitchFamily="34" charset="0"/>
              </a:rPr>
              <a:t> Learning Objectives</a:t>
            </a:r>
            <a:endParaRPr lang="en-US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Student will be able to (SWBAT):</a:t>
            </a:r>
          </a:p>
          <a:p>
            <a:r>
              <a:rPr lang="en-US" dirty="0"/>
              <a:t>p</a:t>
            </a:r>
            <a:r>
              <a:rPr lang="en-US" dirty="0" smtClean="0"/>
              <a:t>articipate in the </a:t>
            </a:r>
            <a:r>
              <a:rPr lang="en-US" dirty="0">
                <a:solidFill>
                  <a:srgbClr val="C00000"/>
                </a:solidFill>
              </a:rPr>
              <a:t>decision-making process</a:t>
            </a:r>
            <a:r>
              <a:rPr lang="en-US" dirty="0"/>
              <a:t>. </a:t>
            </a:r>
          </a:p>
          <a:p>
            <a:r>
              <a:rPr lang="en-US" dirty="0"/>
              <a:t> </a:t>
            </a:r>
            <a:r>
              <a:rPr lang="en-US" dirty="0" smtClean="0"/>
              <a:t>actively </a:t>
            </a:r>
            <a:r>
              <a:rPr lang="en-US" dirty="0" smtClean="0">
                <a:solidFill>
                  <a:srgbClr val="C00000"/>
                </a:solidFill>
              </a:rPr>
              <a:t>synthesize information </a:t>
            </a:r>
            <a:r>
              <a:rPr lang="en-US" dirty="0" smtClean="0"/>
              <a:t>(making connections)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from </a:t>
            </a:r>
            <a:r>
              <a:rPr lang="en-US" dirty="0">
                <a:solidFill>
                  <a:srgbClr val="C00000"/>
                </a:solidFill>
              </a:rPr>
              <a:t>multiple sources. </a:t>
            </a:r>
          </a:p>
          <a:p>
            <a:r>
              <a:rPr lang="en-US" dirty="0"/>
              <a:t> </a:t>
            </a:r>
            <a:r>
              <a:rPr lang="en-US" dirty="0" smtClean="0"/>
              <a:t>demonstrate how </a:t>
            </a:r>
            <a:r>
              <a:rPr lang="en-US" dirty="0"/>
              <a:t>to </a:t>
            </a:r>
            <a:r>
              <a:rPr lang="en-US" dirty="0" smtClean="0">
                <a:solidFill>
                  <a:srgbClr val="C00000"/>
                </a:solidFill>
              </a:rPr>
              <a:t>effectively communicate </a:t>
            </a:r>
            <a:r>
              <a:rPr lang="en-US" dirty="0" smtClean="0"/>
              <a:t>through </a:t>
            </a:r>
            <a:r>
              <a:rPr lang="en-US" dirty="0" smtClean="0">
                <a:solidFill>
                  <a:srgbClr val="C00000"/>
                </a:solidFill>
              </a:rPr>
              <a:t>group discussion.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/>
              <a:t>Others?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2532" name="Picture 4" descr="C:\Documents and Settings\Rob\Local Settings\Temporary Internet Files\Content.IE5\9NUWUFIB\MM900282850[1]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4114800"/>
            <a:ext cx="373380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GB" b="1" dirty="0">
                <a:latin typeface="Century Gothic" pitchFamily="34" charset="0"/>
              </a:rPr>
              <a:t>What does </a:t>
            </a:r>
            <a:r>
              <a:rPr lang="en-GB" b="1" i="1" dirty="0">
                <a:latin typeface="Century Gothic" pitchFamily="34" charset="0"/>
              </a:rPr>
              <a:t>Socratic</a:t>
            </a:r>
            <a:r>
              <a:rPr lang="en-GB" b="1" dirty="0">
                <a:latin typeface="Century Gothic" pitchFamily="34" charset="0"/>
              </a:rPr>
              <a:t> mean? </a:t>
            </a:r>
            <a:endParaRPr lang="es-ES" b="1" dirty="0">
              <a:latin typeface="Century Gothic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991600" cy="5943600"/>
          </a:xfrm>
        </p:spPr>
        <p:txBody>
          <a:bodyPr>
            <a:normAutofit/>
          </a:bodyPr>
          <a:lstStyle/>
          <a:p>
            <a:pPr algn="ctr">
              <a:buFont typeface="Wingdings" pitchFamily="2" charset="2"/>
              <a:buNone/>
            </a:pPr>
            <a:r>
              <a:rPr lang="en-GB" dirty="0">
                <a:latin typeface="Century Gothic" pitchFamily="34" charset="0"/>
              </a:rPr>
              <a:t>Socratic comes from the name </a:t>
            </a:r>
            <a:endParaRPr lang="en-GB" b="1" dirty="0">
              <a:latin typeface="Century Gothic" pitchFamily="34" charset="0"/>
            </a:endParaRPr>
          </a:p>
          <a:p>
            <a:pPr algn="ctr">
              <a:buFont typeface="Wingdings" pitchFamily="2" charset="2"/>
              <a:buNone/>
            </a:pPr>
            <a:r>
              <a:rPr lang="en-GB" sz="2000" b="1" dirty="0">
                <a:latin typeface="Century Gothic" pitchFamily="34" charset="0"/>
              </a:rPr>
              <a:t>	</a:t>
            </a:r>
            <a:r>
              <a:rPr lang="en-GB" sz="5400" b="1" dirty="0" smtClean="0">
                <a:latin typeface="Century Gothic" pitchFamily="34" charset="0"/>
              </a:rPr>
              <a:t>Socrates</a:t>
            </a:r>
            <a:r>
              <a:rPr lang="en-GB" b="1" dirty="0" smtClean="0">
                <a:latin typeface="Century Gothic" pitchFamily="34" charset="0"/>
              </a:rPr>
              <a:t> </a:t>
            </a:r>
            <a:r>
              <a:rPr lang="en-GB" b="1" dirty="0">
                <a:latin typeface="Century Gothic" pitchFamily="34" charset="0"/>
              </a:rPr>
              <a:t> </a:t>
            </a:r>
            <a:endParaRPr lang="en-GB" dirty="0" smtClean="0">
              <a:latin typeface="Century Gothic" pitchFamily="34" charset="0"/>
            </a:endParaRPr>
          </a:p>
          <a:p>
            <a:pPr algn="ctr">
              <a:buFont typeface="Wingdings" pitchFamily="2" charset="2"/>
              <a:buNone/>
            </a:pPr>
            <a:r>
              <a:rPr lang="en-GB" dirty="0" smtClean="0">
                <a:latin typeface="Century Gothic" pitchFamily="34" charset="0"/>
              </a:rPr>
              <a:t>Classical </a:t>
            </a:r>
            <a:r>
              <a:rPr lang="en-GB" dirty="0">
                <a:latin typeface="Century Gothic" pitchFamily="34" charset="0"/>
              </a:rPr>
              <a:t>Greek philosopher who developed a </a:t>
            </a:r>
            <a:r>
              <a:rPr lang="en-GB" b="1" dirty="0" smtClean="0">
                <a:solidFill>
                  <a:srgbClr val="C00000"/>
                </a:solidFill>
                <a:latin typeface="Century Gothic" pitchFamily="34" charset="0"/>
              </a:rPr>
              <a:t>“Theory </a:t>
            </a:r>
            <a:r>
              <a:rPr lang="en-GB" b="1" dirty="0">
                <a:solidFill>
                  <a:srgbClr val="C00000"/>
                </a:solidFill>
                <a:latin typeface="Century Gothic" pitchFamily="34" charset="0"/>
              </a:rPr>
              <a:t>of </a:t>
            </a:r>
            <a:r>
              <a:rPr lang="en-GB" b="1" dirty="0" smtClean="0">
                <a:solidFill>
                  <a:srgbClr val="C00000"/>
                </a:solidFill>
                <a:latin typeface="Century Gothic" pitchFamily="34" charset="0"/>
              </a:rPr>
              <a:t>Knowledge”</a:t>
            </a:r>
            <a:r>
              <a:rPr lang="en-GB" b="1" dirty="0" smtClean="0">
                <a:latin typeface="Century Gothic" pitchFamily="34" charset="0"/>
              </a:rPr>
              <a:t>. </a:t>
            </a:r>
            <a:endParaRPr lang="en-US" b="1" dirty="0" smtClean="0"/>
          </a:p>
          <a:p>
            <a:pPr algn="ctr">
              <a:buNone/>
            </a:pPr>
            <a:r>
              <a:rPr lang="en-US" dirty="0" smtClean="0"/>
              <a:t>Based on </a:t>
            </a:r>
            <a:r>
              <a:rPr lang="en-US" dirty="0"/>
              <a:t>a form of </a:t>
            </a:r>
            <a:r>
              <a:rPr lang="en-US" dirty="0">
                <a:solidFill>
                  <a:srgbClr val="C00000"/>
                </a:solidFill>
              </a:rPr>
              <a:t>inquiry and discussion </a:t>
            </a:r>
            <a:r>
              <a:rPr lang="en-US" dirty="0"/>
              <a:t>between individuals, based on asking and answering questions to </a:t>
            </a:r>
            <a:r>
              <a:rPr lang="en-US" dirty="0" smtClean="0"/>
              <a:t>stimulate </a:t>
            </a:r>
            <a:r>
              <a:rPr lang="en-US" dirty="0" smtClean="0">
                <a:solidFill>
                  <a:srgbClr val="C00000"/>
                </a:solidFill>
              </a:rPr>
              <a:t>critical thinking.</a:t>
            </a:r>
          </a:p>
          <a:p>
            <a:pPr algn="ctr">
              <a:buNone/>
            </a:pPr>
            <a:r>
              <a:rPr lang="en-US" altLang="zh-CN" dirty="0" smtClean="0">
                <a:ea typeface="宋体" charset="-122"/>
              </a:rPr>
              <a:t>The Socratic Seminar serves as a </a:t>
            </a:r>
          </a:p>
          <a:p>
            <a:pPr algn="ctr">
              <a:buNone/>
            </a:pPr>
            <a:r>
              <a:rPr lang="en-US" altLang="zh-CN" dirty="0" smtClean="0">
                <a:solidFill>
                  <a:srgbClr val="C00000"/>
                </a:solidFill>
                <a:ea typeface="宋体" charset="-122"/>
              </a:rPr>
              <a:t>discussion, not a lecture.</a:t>
            </a:r>
            <a:endParaRPr lang="en-US" dirty="0">
              <a:solidFill>
                <a:srgbClr val="C00000"/>
              </a:solidFill>
            </a:endParaRPr>
          </a:p>
          <a:p>
            <a:pPr algn="ctr">
              <a:buFont typeface="Wingdings" pitchFamily="2" charset="2"/>
              <a:buNone/>
            </a:pPr>
            <a:endParaRPr lang="es-ES" dirty="0">
              <a:latin typeface="Century Gothic" pitchFamily="34" charset="0"/>
            </a:endParaRPr>
          </a:p>
        </p:txBody>
      </p:sp>
      <p:pic>
        <p:nvPicPr>
          <p:cNvPr id="8196" name="Picture 4" descr="Socrat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black">
          <a:xfrm>
            <a:off x="0" y="838200"/>
            <a:ext cx="147161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r>
              <a:rPr lang="en-US" b="1" dirty="0" smtClean="0"/>
              <a:t>Socratic Seminar Rules (“Norms”)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38200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Tips for Introducing Socratic Seminars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Stress the importance the Socratic Seminar (expected outcomes)</a:t>
            </a:r>
            <a:endParaRPr lang="en-US" sz="2000" dirty="0"/>
          </a:p>
          <a:p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Don’t rush into the discussions without establishing your expectations for each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role (teacher, leader, participant)</a:t>
            </a:r>
          </a:p>
          <a:p>
            <a:pPr lvl="1"/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Explain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the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process fully</a:t>
            </a:r>
          </a:p>
          <a:p>
            <a:pPr lvl="1"/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C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larify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terms on the rubric, observation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checklist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and guided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notes</a:t>
            </a:r>
          </a:p>
          <a:p>
            <a:pPr lvl="1"/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Remind students to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use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appropriate vocabulary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and academic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language</a:t>
            </a:r>
            <a:endParaRPr lang="en-US" sz="2000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rgbClr val="C00000"/>
                </a:solidFill>
              </a:rPr>
              <a:t>Make </a:t>
            </a:r>
            <a:r>
              <a:rPr lang="en-US" sz="2000" b="1" dirty="0">
                <a:solidFill>
                  <a:srgbClr val="C00000"/>
                </a:solidFill>
              </a:rPr>
              <a:t>sure note-takers understand what good notes look </a:t>
            </a:r>
            <a:r>
              <a:rPr lang="en-US" sz="2000" b="1" dirty="0" smtClean="0">
                <a:solidFill>
                  <a:srgbClr val="C00000"/>
                </a:solidFill>
              </a:rPr>
              <a:t>like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Show </a:t>
            </a:r>
            <a:r>
              <a:rPr lang="en-US" sz="2000" b="1" dirty="0">
                <a:solidFill>
                  <a:srgbClr val="C00000"/>
                </a:solidFill>
              </a:rPr>
              <a:t>them </a:t>
            </a:r>
            <a:r>
              <a:rPr lang="en-US" sz="2000" b="1" dirty="0" smtClean="0">
                <a:solidFill>
                  <a:srgbClr val="C00000"/>
                </a:solidFill>
              </a:rPr>
              <a:t>models</a:t>
            </a:r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dirty="0">
                <a:solidFill>
                  <a:srgbClr val="002060"/>
                </a:solidFill>
              </a:rPr>
              <a:t>The observers’ job is to </a:t>
            </a:r>
            <a:r>
              <a:rPr lang="en-US" sz="2000" b="1" dirty="0" smtClean="0">
                <a:solidFill>
                  <a:srgbClr val="002060"/>
                </a:solidFill>
              </a:rPr>
              <a:t>provide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u="sng" dirty="0" smtClean="0">
                <a:solidFill>
                  <a:srgbClr val="002060"/>
                </a:solidFill>
              </a:rPr>
              <a:t>positive</a:t>
            </a:r>
            <a:r>
              <a:rPr lang="en-US" sz="2000" b="1" dirty="0" smtClean="0">
                <a:solidFill>
                  <a:srgbClr val="002060"/>
                </a:solidFill>
              </a:rPr>
              <a:t> feedback</a:t>
            </a:r>
          </a:p>
          <a:p>
            <a:pPr lvl="1"/>
            <a:r>
              <a:rPr lang="en-US" sz="2000" b="1" dirty="0">
                <a:solidFill>
                  <a:srgbClr val="002060"/>
                </a:solidFill>
              </a:rPr>
              <a:t>A</a:t>
            </a:r>
            <a:r>
              <a:rPr lang="en-US" sz="2000" b="1" dirty="0" smtClean="0">
                <a:solidFill>
                  <a:srgbClr val="002060"/>
                </a:solidFill>
              </a:rPr>
              <a:t>fter </a:t>
            </a:r>
            <a:r>
              <a:rPr lang="en-US" sz="2000" b="1" dirty="0">
                <a:solidFill>
                  <a:srgbClr val="002060"/>
                </a:solidFill>
              </a:rPr>
              <a:t>you’ve trained </a:t>
            </a:r>
            <a:r>
              <a:rPr lang="en-US" sz="2000" b="1" dirty="0" smtClean="0">
                <a:solidFill>
                  <a:srgbClr val="002060"/>
                </a:solidFill>
              </a:rPr>
              <a:t> the students </a:t>
            </a:r>
            <a:r>
              <a:rPr lang="en-US" sz="2000" b="1" dirty="0">
                <a:solidFill>
                  <a:srgbClr val="002060"/>
                </a:solidFill>
              </a:rPr>
              <a:t>in effective </a:t>
            </a:r>
            <a:r>
              <a:rPr lang="en-US" sz="2000" b="1" u="sng" dirty="0">
                <a:solidFill>
                  <a:srgbClr val="002060"/>
                </a:solidFill>
              </a:rPr>
              <a:t>CONSTRUCTIVE </a:t>
            </a:r>
            <a:r>
              <a:rPr lang="en-US" sz="2000" b="1" u="sng" dirty="0" smtClean="0">
                <a:solidFill>
                  <a:srgbClr val="002060"/>
                </a:solidFill>
              </a:rPr>
              <a:t>feedback</a:t>
            </a:r>
            <a:r>
              <a:rPr lang="en-US" sz="2000" b="1" dirty="0" smtClean="0">
                <a:solidFill>
                  <a:srgbClr val="002060"/>
                </a:solidFill>
              </a:rPr>
              <a:t>,  then </a:t>
            </a:r>
            <a:r>
              <a:rPr lang="en-US" sz="2000" b="1" dirty="0">
                <a:solidFill>
                  <a:srgbClr val="002060"/>
                </a:solidFill>
              </a:rPr>
              <a:t>you can encourage a more “critical friend” form of response.</a:t>
            </a:r>
          </a:p>
          <a:p>
            <a:r>
              <a:rPr lang="en-US" sz="2000" b="1" dirty="0"/>
              <a:t>To ease students’ nerves the first time around, make the first time a “dry run” for </a:t>
            </a:r>
            <a:r>
              <a:rPr lang="en-US" sz="2000" b="1" dirty="0" smtClean="0"/>
              <a:t>feedback</a:t>
            </a:r>
            <a:r>
              <a:rPr lang="en-US" sz="2000" b="1" dirty="0"/>
              <a:t>, not </a:t>
            </a:r>
            <a:r>
              <a:rPr lang="en-US" sz="2000" b="1" dirty="0" smtClean="0"/>
              <a:t>a </a:t>
            </a:r>
            <a:r>
              <a:rPr lang="en-US" sz="2000" b="1" dirty="0"/>
              <a:t>grade.</a:t>
            </a:r>
            <a:r>
              <a:rPr lang="en-US" sz="2000" dirty="0"/>
              <a:t> </a:t>
            </a:r>
            <a:endParaRPr lang="en-US" sz="2000" dirty="0" smtClean="0"/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tart </a:t>
            </a:r>
            <a:r>
              <a:rPr lang="en-US" sz="2000" dirty="0"/>
              <a:t>with shorter sessions </a:t>
            </a:r>
            <a:r>
              <a:rPr lang="en-US" sz="2000" dirty="0" smtClean="0"/>
              <a:t>(e.g., six </a:t>
            </a:r>
            <a:r>
              <a:rPr lang="en-US" sz="2000" dirty="0"/>
              <a:t>minutes) and questions on familiar </a:t>
            </a:r>
            <a:r>
              <a:rPr lang="en-US" sz="2000" dirty="0" smtClean="0"/>
              <a:t>topics (how </a:t>
            </a:r>
            <a:r>
              <a:rPr lang="en-US" sz="2000" dirty="0"/>
              <a:t>they feel about various holidays </a:t>
            </a:r>
            <a:r>
              <a:rPr lang="en-US" sz="2000" dirty="0" smtClean="0"/>
              <a:t>, which </a:t>
            </a:r>
            <a:r>
              <a:rPr lang="en-US" sz="2000" dirty="0"/>
              <a:t>movies they like the </a:t>
            </a:r>
            <a:r>
              <a:rPr lang="en-US" sz="2000" dirty="0" smtClean="0"/>
              <a:t>best, etc.)</a:t>
            </a:r>
          </a:p>
          <a:p>
            <a:pPr lvl="1"/>
            <a:r>
              <a:rPr lang="en-US" sz="2000" dirty="0" smtClean="0"/>
              <a:t>You </a:t>
            </a:r>
            <a:r>
              <a:rPr lang="en-US" sz="2000" dirty="0"/>
              <a:t>might also use this opportunity to prompt personal </a:t>
            </a:r>
            <a:r>
              <a:rPr lang="en-US" sz="2000" dirty="0" smtClean="0"/>
              <a:t>reflection, such as </a:t>
            </a:r>
            <a:r>
              <a:rPr lang="en-US" sz="2000" i="1" dirty="0" smtClean="0"/>
              <a:t>“What are your plans after university?”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b="1" dirty="0">
                <a:latin typeface="Century Gothic" pitchFamily="34" charset="0"/>
                <a:cs typeface="Times" charset="0"/>
              </a:rPr>
              <a:t>Tips for Teachers</a:t>
            </a:r>
            <a:endParaRPr lang="en-US" altLang="en-US" b="1" dirty="0">
              <a:effectLst/>
              <a:latin typeface="Century Gothic" pitchFamily="34" charset="0"/>
              <a:cs typeface="Times" charset="0"/>
            </a:endParaRP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610600" cy="58674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ffectLst/>
                <a:cs typeface="Times" charset="0"/>
              </a:rPr>
              <a:t>Read </a:t>
            </a:r>
            <a:r>
              <a:rPr lang="en-US" altLang="en-US" dirty="0">
                <a:effectLst/>
                <a:cs typeface="Times" charset="0"/>
              </a:rPr>
              <a:t>the text </a:t>
            </a:r>
            <a:r>
              <a:rPr lang="en-US" altLang="en-US" dirty="0" smtClean="0">
                <a:effectLst/>
                <a:cs typeface="Times" charset="0"/>
              </a:rPr>
              <a:t>carefully before the seminar</a:t>
            </a:r>
            <a:endParaRPr lang="en-US" altLang="en-US" dirty="0">
              <a:effectLst/>
              <a:cs typeface="Times" charset="0"/>
            </a:endParaRPr>
          </a:p>
          <a:p>
            <a:pPr lvl="1"/>
            <a:r>
              <a:rPr lang="en-US" altLang="en-US" sz="3200" dirty="0">
                <a:effectLst/>
                <a:cs typeface="Times" charset="0"/>
              </a:rPr>
              <a:t>Focus on possible </a:t>
            </a:r>
            <a:r>
              <a:rPr lang="en-US" altLang="en-US" sz="3200" b="1" dirty="0" smtClean="0">
                <a:solidFill>
                  <a:schemeClr val="accent3">
                    <a:lumMod val="75000"/>
                  </a:schemeClr>
                </a:solidFill>
                <a:effectLst/>
                <a:cs typeface="Times" charset="0"/>
              </a:rPr>
              <a:t>stimulating </a:t>
            </a:r>
            <a:r>
              <a:rPr lang="en-US" altLang="en-US" sz="3200" b="1" dirty="0">
                <a:solidFill>
                  <a:schemeClr val="accent3">
                    <a:lumMod val="75000"/>
                  </a:schemeClr>
                </a:solidFill>
                <a:effectLst/>
                <a:cs typeface="Times" charset="0"/>
              </a:rPr>
              <a:t>questions</a:t>
            </a:r>
          </a:p>
          <a:p>
            <a:pPr lvl="1"/>
            <a:r>
              <a:rPr lang="en-US" altLang="en-US" sz="3200" dirty="0">
                <a:effectLst/>
                <a:cs typeface="Times" charset="0"/>
              </a:rPr>
              <a:t>Select </a:t>
            </a:r>
            <a:r>
              <a:rPr lang="en-US" altLang="en-US" sz="3200" b="1" dirty="0">
                <a:solidFill>
                  <a:schemeClr val="accent3">
                    <a:lumMod val="75000"/>
                  </a:schemeClr>
                </a:solidFill>
                <a:effectLst/>
                <a:cs typeface="Times" charset="0"/>
              </a:rPr>
              <a:t>short passages </a:t>
            </a:r>
            <a:r>
              <a:rPr lang="en-US" altLang="en-US" sz="3200" dirty="0">
                <a:effectLst/>
                <a:cs typeface="Times" charset="0"/>
              </a:rPr>
              <a:t>for </a:t>
            </a:r>
            <a:r>
              <a:rPr lang="en-US" altLang="en-US" sz="3200" dirty="0" smtClean="0">
                <a:effectLst/>
                <a:cs typeface="Times" charset="0"/>
              </a:rPr>
              <a:t>special attention</a:t>
            </a:r>
            <a:endParaRPr lang="en-US" altLang="en-US" sz="3200" dirty="0">
              <a:effectLst/>
              <a:cs typeface="Times" charset="0"/>
            </a:endParaRPr>
          </a:p>
          <a:p>
            <a:pPr lvl="1"/>
            <a:r>
              <a:rPr lang="en-US" altLang="en-US" sz="3200" dirty="0">
                <a:effectLst/>
                <a:cs typeface="Times" charset="0"/>
              </a:rPr>
              <a:t>Identify </a:t>
            </a:r>
            <a:r>
              <a:rPr lang="en-US" altLang="en-US" sz="3200" b="1" dirty="0">
                <a:solidFill>
                  <a:schemeClr val="accent3">
                    <a:lumMod val="75000"/>
                  </a:schemeClr>
                </a:solidFill>
                <a:effectLst/>
                <a:cs typeface="Times" charset="0"/>
              </a:rPr>
              <a:t>tough vocabulary words</a:t>
            </a:r>
          </a:p>
          <a:p>
            <a:r>
              <a:rPr lang="en-US" altLang="en-US" dirty="0">
                <a:effectLst/>
                <a:cs typeface="Times" charset="0"/>
              </a:rPr>
              <a:t>Choose an </a:t>
            </a:r>
            <a:r>
              <a:rPr lang="en-US" altLang="en-US" b="1" dirty="0">
                <a:solidFill>
                  <a:schemeClr val="accent3">
                    <a:lumMod val="75000"/>
                  </a:schemeClr>
                </a:solidFill>
                <a:effectLst/>
                <a:cs typeface="Times" charset="0"/>
              </a:rPr>
              <a:t>introductory question </a:t>
            </a:r>
            <a:r>
              <a:rPr lang="en-US" altLang="en-US" dirty="0" smtClean="0">
                <a:effectLst/>
                <a:cs typeface="Times" charset="0"/>
              </a:rPr>
              <a:t>in advance</a:t>
            </a:r>
            <a:endParaRPr lang="en-US" altLang="en-US" dirty="0">
              <a:effectLst/>
              <a:cs typeface="Times" charset="0"/>
            </a:endParaRPr>
          </a:p>
          <a:p>
            <a:pPr lvl="1"/>
            <a:r>
              <a:rPr lang="en-US" altLang="en-US" sz="3200" dirty="0">
                <a:effectLst/>
                <a:cs typeface="Times" charset="0"/>
              </a:rPr>
              <a:t>Broad, open-ended, </a:t>
            </a:r>
            <a:r>
              <a:rPr lang="en-US" altLang="en-US" sz="3200" dirty="0" smtClean="0">
                <a:effectLst/>
                <a:cs typeface="Times" charset="0"/>
              </a:rPr>
              <a:t>thought-provoking</a:t>
            </a:r>
          </a:p>
          <a:p>
            <a:r>
              <a:rPr lang="en-US" altLang="en-US" dirty="0" smtClean="0">
                <a:cs typeface="Times" charset="0"/>
              </a:rPr>
              <a:t>Allow for pauses during discussion</a:t>
            </a:r>
          </a:p>
          <a:p>
            <a:pPr lvl="1"/>
            <a:r>
              <a:rPr lang="en-US" altLang="en-US" sz="3200" b="1" dirty="0" smtClean="0">
                <a:solidFill>
                  <a:schemeClr val="accent3">
                    <a:lumMod val="75000"/>
                  </a:schemeClr>
                </a:solidFill>
                <a:cs typeface="Times" charset="0"/>
              </a:rPr>
              <a:t>Silent moments </a:t>
            </a:r>
            <a:r>
              <a:rPr lang="en-US" altLang="en-US" sz="3200" dirty="0" smtClean="0">
                <a:cs typeface="Times" charset="0"/>
              </a:rPr>
              <a:t>for deep thinking</a:t>
            </a:r>
          </a:p>
          <a:p>
            <a:pPr lvl="1"/>
            <a:endParaRPr lang="en-US" altLang="en-US" sz="2400" dirty="0">
              <a:effectLst/>
              <a:cs typeface="Times" charset="0"/>
            </a:endParaRPr>
          </a:p>
        </p:txBody>
      </p:sp>
      <p:pic>
        <p:nvPicPr>
          <p:cNvPr id="70660" name="Picture 4" descr="C:\Documents and Settings\Rob\Local Settings\Temporary Internet Files\Content.IE5\E4TLM6BI\MC90005961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5562600"/>
            <a:ext cx="2971800" cy="12954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1371600" y="2667000"/>
            <a:ext cx="7086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422918" name="Text Box 6"/>
          <p:cNvSpPr txBox="1">
            <a:spLocks noChangeArrowheads="1"/>
          </p:cNvSpPr>
          <p:nvPr/>
        </p:nvSpPr>
        <p:spPr bwMode="auto">
          <a:xfrm>
            <a:off x="0" y="0"/>
            <a:ext cx="8305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    SET UP:</a:t>
            </a:r>
            <a:endParaRPr lang="en-US" sz="44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077" name="Text Box 7"/>
          <p:cNvSpPr txBox="1">
            <a:spLocks noChangeArrowheads="1"/>
          </p:cNvSpPr>
          <p:nvPr/>
        </p:nvSpPr>
        <p:spPr bwMode="auto">
          <a:xfrm>
            <a:off x="381000" y="609600"/>
            <a:ext cx="8763000" cy="7786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Century Gothic" pitchFamily="34" charset="0"/>
              </a:rPr>
              <a:t>Desks </a:t>
            </a:r>
            <a:r>
              <a:rPr lang="en-US" sz="2000" dirty="0">
                <a:latin typeface="Century Gothic" pitchFamily="34" charset="0"/>
              </a:rPr>
              <a:t>arranged in a </a:t>
            </a:r>
            <a:r>
              <a:rPr lang="en-US" sz="2000" dirty="0" smtClean="0">
                <a:latin typeface="Century Gothic" pitchFamily="34" charset="0"/>
              </a:rPr>
              <a:t>circle</a:t>
            </a:r>
            <a:endParaRPr lang="en-US" sz="2000" dirty="0">
              <a:latin typeface="Century Gothic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Century Gothic" pitchFamily="34" charset="0"/>
              </a:rPr>
              <a:t> Text given in </a:t>
            </a:r>
            <a:r>
              <a:rPr lang="en-US" sz="2000" dirty="0" smtClean="0">
                <a:latin typeface="Century Gothic" pitchFamily="34" charset="0"/>
              </a:rPr>
              <a:t>advance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zh-CN" sz="2000" dirty="0" smtClean="0">
                <a:ea typeface="宋体" charset="-122"/>
              </a:rPr>
              <a:t> Students </a:t>
            </a:r>
            <a:r>
              <a:rPr lang="en-US" altLang="zh-CN" sz="2000" u="sng" dirty="0" smtClean="0">
                <a:ea typeface="宋体" charset="-122"/>
              </a:rPr>
              <a:t>must </a:t>
            </a:r>
            <a:r>
              <a:rPr lang="en-US" altLang="zh-CN" sz="2000" dirty="0" smtClean="0">
                <a:ea typeface="宋体" charset="-122"/>
              </a:rPr>
              <a:t>read the text and prepare  important questions  and                references if they intend on participating.</a:t>
            </a:r>
            <a:endParaRPr lang="en-US" sz="2000" dirty="0">
              <a:latin typeface="Century Gothic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Century Gothic" pitchFamily="34" charset="0"/>
              </a:rPr>
              <a:t> Rules </a:t>
            </a:r>
            <a:r>
              <a:rPr lang="en-US" sz="2000" dirty="0" smtClean="0">
                <a:latin typeface="Century Gothic" pitchFamily="34" charset="0"/>
              </a:rPr>
              <a:t>posted</a:t>
            </a:r>
            <a:endParaRPr lang="en-US" sz="2000" dirty="0">
              <a:latin typeface="Century Gothic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Century Gothic" pitchFamily="34" charset="0"/>
              </a:rPr>
              <a:t> Allow </a:t>
            </a:r>
            <a:r>
              <a:rPr lang="en-US" sz="2000" dirty="0" smtClean="0">
                <a:latin typeface="Century Gothic" pitchFamily="34" charset="0"/>
              </a:rPr>
              <a:t>45-50 minutes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000" dirty="0" smtClean="0">
                <a:latin typeface="Century Gothic" pitchFamily="34" charset="0"/>
              </a:rPr>
              <a:t>30 minutes for first time</a:t>
            </a:r>
            <a:endParaRPr lang="en-US" sz="2000" dirty="0">
              <a:latin typeface="Century Gothic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Century Gothic" pitchFamily="34" charset="0"/>
              </a:rPr>
              <a:t> </a:t>
            </a:r>
            <a:r>
              <a:rPr lang="en-US" sz="2000" dirty="0" smtClean="0">
                <a:latin typeface="Century Gothic" pitchFamily="34" charset="0"/>
              </a:rPr>
              <a:t>Teacher or Leader </a:t>
            </a:r>
            <a:r>
              <a:rPr lang="en-US" sz="2000" dirty="0">
                <a:latin typeface="Century Gothic" pitchFamily="34" charset="0"/>
              </a:rPr>
              <a:t>is ready with an opening </a:t>
            </a:r>
            <a:r>
              <a:rPr lang="en-US" sz="2000" dirty="0" smtClean="0">
                <a:latin typeface="Century Gothic" pitchFamily="34" charset="0"/>
              </a:rPr>
              <a:t>question</a:t>
            </a:r>
            <a:endParaRPr lang="en-US" sz="2000" dirty="0">
              <a:latin typeface="Century Gothic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Century Gothic" pitchFamily="34" charset="0"/>
              </a:rPr>
              <a:t> Participants respond with textual evidence for </a:t>
            </a:r>
            <a:r>
              <a:rPr lang="en-US" sz="2000" dirty="0" smtClean="0">
                <a:latin typeface="Century Gothic" pitchFamily="34" charset="0"/>
              </a:rPr>
              <a:t>support</a:t>
            </a:r>
            <a:endParaRPr lang="en-US" sz="2000" dirty="0">
              <a:latin typeface="Century Gothic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Century Gothic" pitchFamily="34" charset="0"/>
              </a:rPr>
              <a:t> Participants respond with </a:t>
            </a:r>
            <a:r>
              <a:rPr lang="en-US" sz="2000" dirty="0" smtClean="0">
                <a:latin typeface="Century Gothic" pitchFamily="34" charset="0"/>
              </a:rPr>
              <a:t>questions</a:t>
            </a:r>
            <a:endParaRPr lang="en-US" sz="2000" dirty="0">
              <a:latin typeface="Century Gothic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Century Gothic" pitchFamily="34" charset="0"/>
              </a:rPr>
              <a:t> Students do not raise </a:t>
            </a:r>
            <a:r>
              <a:rPr lang="en-US" sz="2000" dirty="0" smtClean="0">
                <a:latin typeface="Century Gothic" pitchFamily="34" charset="0"/>
              </a:rPr>
              <a:t>hands</a:t>
            </a:r>
            <a:endParaRPr lang="en-US" sz="2000" dirty="0">
              <a:latin typeface="Century Gothic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Century Gothic" pitchFamily="34" charset="0"/>
              </a:rPr>
              <a:t> </a:t>
            </a:r>
            <a:r>
              <a:rPr lang="en-US" sz="2000" dirty="0" smtClean="0">
                <a:latin typeface="Century Gothic" pitchFamily="34" charset="0"/>
              </a:rPr>
              <a:t>Students reflect </a:t>
            </a:r>
            <a:r>
              <a:rPr lang="en-US" sz="2000" dirty="0">
                <a:latin typeface="Century Gothic" pitchFamily="34" charset="0"/>
              </a:rPr>
              <a:t>and </a:t>
            </a:r>
            <a:r>
              <a:rPr lang="en-US" sz="2000" dirty="0" smtClean="0">
                <a:latin typeface="Century Gothic" pitchFamily="34" charset="0"/>
              </a:rPr>
              <a:t>debrief</a:t>
            </a:r>
            <a:endParaRPr lang="en-US" sz="2000" dirty="0">
              <a:latin typeface="Century Gothic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Century Gothic" pitchFamily="34" charset="0"/>
              </a:rPr>
              <a:t> Accountability through </a:t>
            </a:r>
            <a:r>
              <a:rPr lang="en-US" sz="2000" dirty="0" smtClean="0">
                <a:latin typeface="Century Gothic" pitchFamily="34" charset="0"/>
              </a:rPr>
              <a:t>rubric assessments and student    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Century Gothic" pitchFamily="34" charset="0"/>
              </a:rPr>
              <a:t> </a:t>
            </a:r>
            <a:r>
              <a:rPr lang="en-US" sz="2000" dirty="0" smtClean="0">
                <a:latin typeface="Century Gothic" pitchFamily="34" charset="0"/>
              </a:rPr>
              <a:t>  reflection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sz="2000" dirty="0">
              <a:latin typeface="Century Gothic" pitchFamily="34" charset="0"/>
            </a:endParaRPr>
          </a:p>
          <a:p>
            <a:pPr>
              <a:spcBef>
                <a:spcPct val="50000"/>
              </a:spcBef>
            </a:pPr>
            <a:endParaRPr lang="en-US" sz="2000" dirty="0">
              <a:latin typeface="Century Gothic" pitchFamily="34" charset="0"/>
            </a:endParaRPr>
          </a:p>
          <a:p>
            <a:pPr>
              <a:spcBef>
                <a:spcPct val="50000"/>
              </a:spcBef>
            </a:pPr>
            <a:endParaRPr lang="en-US" sz="2000" dirty="0">
              <a:latin typeface="Century Gothic" pitchFamily="34" charset="0"/>
            </a:endParaRPr>
          </a:p>
        </p:txBody>
      </p:sp>
      <p:pic>
        <p:nvPicPr>
          <p:cNvPr id="37892" name="Picture 4" descr="https://encrypted-tbn2.gstatic.com/images?q=tbn:ANd9GcTWg3sHVJy6XC1TunEXiGDlKsW2Uyzbkel0Cp8rVhZiZO649C7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304800"/>
            <a:ext cx="4572000" cy="12192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>
                <a:latin typeface="Century Gothic" pitchFamily="34" charset="0"/>
              </a:rPr>
              <a:t/>
            </a:r>
            <a:br>
              <a:rPr lang="en-US" sz="4900" b="1" dirty="0" smtClean="0">
                <a:latin typeface="Century Gothic" pitchFamily="34" charset="0"/>
              </a:rPr>
            </a:br>
            <a:r>
              <a:rPr lang="en-US" sz="4900" b="1" dirty="0" smtClean="0">
                <a:latin typeface="Century Gothic" pitchFamily="34" charset="0"/>
              </a:rPr>
              <a:t>Evaluation Considerations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Evaluating </a:t>
            </a:r>
            <a:r>
              <a:rPr lang="en-US" dirty="0"/>
              <a:t>student participation during a Socratic Seminar can be challenging. 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would be a mistake to assume that the most </a:t>
            </a:r>
            <a:r>
              <a:rPr lang="en-US" dirty="0">
                <a:solidFill>
                  <a:srgbClr val="C00000"/>
                </a:solidFill>
              </a:rPr>
              <a:t>talkative students </a:t>
            </a:r>
            <a:r>
              <a:rPr lang="en-US" dirty="0"/>
              <a:t>are necessarily the most active participants </a:t>
            </a:r>
            <a:r>
              <a:rPr lang="en-US" dirty="0" smtClean="0"/>
              <a:t>or that </a:t>
            </a:r>
            <a:r>
              <a:rPr lang="en-US" dirty="0">
                <a:solidFill>
                  <a:srgbClr val="C00000"/>
                </a:solidFill>
              </a:rPr>
              <a:t>the </a:t>
            </a:r>
            <a:r>
              <a:rPr lang="en-US" dirty="0" smtClean="0">
                <a:solidFill>
                  <a:srgbClr val="C00000"/>
                </a:solidFill>
              </a:rPr>
              <a:t>quiet </a:t>
            </a:r>
            <a:r>
              <a:rPr lang="en-US" dirty="0">
                <a:solidFill>
                  <a:srgbClr val="C00000"/>
                </a:solidFill>
              </a:rPr>
              <a:t>students</a:t>
            </a:r>
            <a:r>
              <a:rPr lang="en-US" dirty="0"/>
              <a:t> are not actively participating.  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t may be </a:t>
            </a:r>
            <a:r>
              <a:rPr lang="en-US" dirty="0"/>
              <a:t>important to provide </a:t>
            </a:r>
            <a:r>
              <a:rPr lang="en-US" dirty="0" smtClean="0"/>
              <a:t>the more quiet student </a:t>
            </a:r>
            <a:r>
              <a:rPr lang="en-US" dirty="0"/>
              <a:t>with time to reflect on the dialogue and consider how it has shaped their thinking. 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8" name="Picture 7" descr="https://encrypted-tbn2.gstatic.com/images?q=tbn:ANd9GcQatYcCmCnlJO-weU7aAFfpLqqx01qsNevkVBnndkfarR5Ra27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5486400"/>
            <a:ext cx="571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entury Gothic" pitchFamily="34" charset="0"/>
              </a:rPr>
              <a:t>Socratic Seminar Rubric: Page 1</a:t>
            </a:r>
            <a:endParaRPr lang="en-US" b="1" dirty="0">
              <a:latin typeface="Century Gothic" pitchFamily="34" charset="0"/>
            </a:endParaRPr>
          </a:p>
        </p:txBody>
      </p:sp>
      <p:pic>
        <p:nvPicPr>
          <p:cNvPr id="727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90600"/>
            <a:ext cx="9144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entury Gothic" pitchFamily="34" charset="0"/>
              </a:rPr>
              <a:t>Socratic Seminar Rubric: Page 2</a:t>
            </a:r>
            <a:endParaRPr lang="en-US" b="1" dirty="0">
              <a:latin typeface="Century Gothic" pitchFamily="34" charset="0"/>
            </a:endParaRPr>
          </a:p>
        </p:txBody>
      </p:sp>
      <p:pic>
        <p:nvPicPr>
          <p:cNvPr id="737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90600"/>
            <a:ext cx="9144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entury Gothic" pitchFamily="34" charset="0"/>
              </a:rPr>
              <a:t>Socratic Seminar Peer Evaluation</a:t>
            </a:r>
            <a:endParaRPr lang="en-US" b="1" dirty="0">
              <a:latin typeface="Century Gothic" pitchFamily="34" charset="0"/>
            </a:endParaRPr>
          </a:p>
        </p:txBody>
      </p:sp>
      <p:pic>
        <p:nvPicPr>
          <p:cNvPr id="747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143000"/>
            <a:ext cx="9143999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entury Gothic" pitchFamily="34" charset="0"/>
              </a:rPr>
              <a:t>Socratic Seminar Partner Evaluation</a:t>
            </a:r>
            <a:endParaRPr lang="en-US" b="1" dirty="0">
              <a:latin typeface="Century Gothic" pitchFamily="34" charset="0"/>
            </a:endParaRPr>
          </a:p>
        </p:txBody>
      </p:sp>
      <p:pic>
        <p:nvPicPr>
          <p:cNvPr id="757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38200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entury Gothic" pitchFamily="34" charset="0"/>
              </a:rPr>
              <a:t>Socratic Seminar Self Assessment: Leader</a:t>
            </a:r>
            <a:endParaRPr lang="en-US" b="1" dirty="0">
              <a:latin typeface="Century Gothic" pitchFamily="34" charset="0"/>
            </a:endParaRPr>
          </a:p>
        </p:txBody>
      </p:sp>
      <p:pic>
        <p:nvPicPr>
          <p:cNvPr id="768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8001000" cy="1143000"/>
          </a:xfrm>
        </p:spPr>
        <p:txBody>
          <a:bodyPr/>
          <a:lstStyle/>
          <a:p>
            <a:r>
              <a:rPr lang="en-US" b="1" dirty="0">
                <a:latin typeface="Century Gothic" pitchFamily="34" charset="0"/>
                <a:cs typeface="Times" charset="0"/>
              </a:rPr>
              <a:t>What is a Socratic Seminar?</a:t>
            </a:r>
            <a:endParaRPr lang="en-US" b="1" dirty="0">
              <a:effectLst/>
              <a:latin typeface="Century Gothic" pitchFamily="34" charset="0"/>
              <a:cs typeface="Times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229600" cy="3048000"/>
          </a:xfrm>
        </p:spPr>
        <p:txBody>
          <a:bodyPr/>
          <a:lstStyle/>
          <a:p>
            <a:pPr algn="ctr">
              <a:buNone/>
            </a:pPr>
            <a:r>
              <a:rPr lang="en-US" sz="3600" dirty="0">
                <a:effectLst/>
                <a:latin typeface="Century Gothic" pitchFamily="34" charset="0"/>
              </a:rPr>
              <a:t>A</a:t>
            </a:r>
            <a:r>
              <a:rPr lang="en-US" sz="3600" dirty="0">
                <a:solidFill>
                  <a:srgbClr val="0070C0"/>
                </a:solidFill>
                <a:effectLst/>
                <a:latin typeface="Century Gothic" pitchFamily="34" charset="0"/>
              </a:rPr>
              <a:t> </a:t>
            </a:r>
            <a:r>
              <a:rPr lang="en-US" sz="3600" dirty="0" smtClean="0">
                <a:solidFill>
                  <a:srgbClr val="0070C0"/>
                </a:solidFill>
                <a:effectLst/>
                <a:latin typeface="Century Gothic" pitchFamily="34" charset="0"/>
              </a:rPr>
              <a:t>highly </a:t>
            </a:r>
            <a:r>
              <a:rPr lang="en-US" sz="3600" dirty="0">
                <a:solidFill>
                  <a:srgbClr val="0070C0"/>
                </a:solidFill>
                <a:effectLst/>
                <a:latin typeface="Century Gothic" pitchFamily="34" charset="0"/>
              </a:rPr>
              <a:t>motivating </a:t>
            </a:r>
            <a:r>
              <a:rPr lang="en-US" sz="3600" dirty="0">
                <a:effectLst/>
                <a:latin typeface="Century Gothic" pitchFamily="34" charset="0"/>
              </a:rPr>
              <a:t>form of </a:t>
            </a:r>
            <a:r>
              <a:rPr lang="en-US" sz="3600" dirty="0">
                <a:solidFill>
                  <a:srgbClr val="0070C0"/>
                </a:solidFill>
                <a:effectLst/>
                <a:latin typeface="Century Gothic" pitchFamily="34" charset="0"/>
              </a:rPr>
              <a:t>intellectual and scholarly </a:t>
            </a:r>
            <a:r>
              <a:rPr lang="en-US" sz="3600" dirty="0" smtClean="0">
                <a:effectLst/>
                <a:latin typeface="Century Gothic" pitchFamily="34" charset="0"/>
              </a:rPr>
              <a:t>and </a:t>
            </a:r>
            <a:r>
              <a:rPr lang="en-US" sz="3600" dirty="0" smtClean="0">
                <a:solidFill>
                  <a:srgbClr val="0070C0"/>
                </a:solidFill>
                <a:effectLst/>
                <a:latin typeface="Century Gothic" pitchFamily="34" charset="0"/>
              </a:rPr>
              <a:t>focused discussion </a:t>
            </a:r>
            <a:r>
              <a:rPr lang="en-US" sz="3600" dirty="0" smtClean="0">
                <a:latin typeface="Century Gothic" pitchFamily="34" charset="0"/>
              </a:rPr>
              <a:t>between </a:t>
            </a:r>
            <a:r>
              <a:rPr lang="en-US" sz="3600" dirty="0">
                <a:latin typeface="Century Gothic" pitchFamily="34" charset="0"/>
              </a:rPr>
              <a:t>participants with the </a:t>
            </a:r>
            <a:r>
              <a:rPr lang="en-US" sz="3600" dirty="0">
                <a:solidFill>
                  <a:srgbClr val="0070C0"/>
                </a:solidFill>
                <a:latin typeface="Century Gothic" pitchFamily="34" charset="0"/>
              </a:rPr>
              <a:t>goal of </a:t>
            </a:r>
            <a:r>
              <a:rPr lang="en-US" sz="3600" dirty="0" smtClean="0">
                <a:solidFill>
                  <a:srgbClr val="0070C0"/>
                </a:solidFill>
                <a:latin typeface="Century Gothic" pitchFamily="34" charset="0"/>
              </a:rPr>
              <a:t>informing </a:t>
            </a:r>
            <a:r>
              <a:rPr lang="en-US" sz="3600" dirty="0" smtClean="0">
                <a:latin typeface="Century Gothic" pitchFamily="34" charset="0"/>
              </a:rPr>
              <a:t>those involved</a:t>
            </a:r>
            <a:endParaRPr lang="en-US" sz="3600" dirty="0">
              <a:effectLst/>
              <a:latin typeface="Century Gothic" pitchFamily="34" charset="0"/>
            </a:endParaRPr>
          </a:p>
        </p:txBody>
      </p:sp>
      <p:pic>
        <p:nvPicPr>
          <p:cNvPr id="26628" name="Picture 4" descr="Hands up discussion-Marshall sm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267200"/>
            <a:ext cx="6019800" cy="22637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entury Gothic" pitchFamily="34" charset="0"/>
              </a:rPr>
              <a:t>Socratic Seminar Self Assessment:</a:t>
            </a:r>
            <a:br>
              <a:rPr lang="en-US" b="1" dirty="0" smtClean="0">
                <a:latin typeface="Century Gothic" pitchFamily="34" charset="0"/>
              </a:rPr>
            </a:br>
            <a:r>
              <a:rPr lang="en-US" b="1" dirty="0" smtClean="0">
                <a:latin typeface="Century Gothic" pitchFamily="34" charset="0"/>
              </a:rPr>
              <a:t>Participant</a:t>
            </a:r>
            <a:endParaRPr lang="en-US" b="1" dirty="0">
              <a:latin typeface="Century Gothic" pitchFamily="34" charset="0"/>
            </a:endParaRPr>
          </a:p>
        </p:txBody>
      </p:sp>
      <p:pic>
        <p:nvPicPr>
          <p:cNvPr id="778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Century Gothic" pitchFamily="34" charset="0"/>
              </a:rPr>
              <a:t>Socratic Seminar Checklist:</a:t>
            </a:r>
            <a:br>
              <a:rPr lang="en-US" sz="4000" b="1" dirty="0" smtClean="0">
                <a:latin typeface="Century Gothic" pitchFamily="34" charset="0"/>
              </a:rPr>
            </a:br>
            <a:r>
              <a:rPr lang="en-US" sz="4000" b="1" dirty="0" smtClean="0">
                <a:latin typeface="Century Gothic" pitchFamily="34" charset="0"/>
              </a:rPr>
              <a:t>Teacher Reflection</a:t>
            </a:r>
            <a:endParaRPr lang="en-US" sz="4000" b="1" dirty="0">
              <a:latin typeface="Century Gothic" pitchFamily="34" charset="0"/>
            </a:endParaRPr>
          </a:p>
        </p:txBody>
      </p:sp>
      <p:pic>
        <p:nvPicPr>
          <p:cNvPr id="788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43000"/>
            <a:ext cx="9143999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entury Gothic" pitchFamily="34" charset="0"/>
              </a:rPr>
              <a:t>Socratic Seminar:</a:t>
            </a:r>
            <a:br>
              <a:rPr lang="en-US" b="1" dirty="0" smtClean="0">
                <a:latin typeface="Century Gothic" pitchFamily="34" charset="0"/>
              </a:rPr>
            </a:br>
            <a:r>
              <a:rPr lang="en-US" b="1" dirty="0" smtClean="0">
                <a:latin typeface="Century Gothic" pitchFamily="34" charset="0"/>
              </a:rPr>
              <a:t>Student Reflection</a:t>
            </a:r>
            <a:endParaRPr lang="en-US" b="1" dirty="0">
              <a:latin typeface="Century Gothic" pitchFamily="34" charset="0"/>
            </a:endParaRPr>
          </a:p>
        </p:txBody>
      </p:sp>
      <p:pic>
        <p:nvPicPr>
          <p:cNvPr id="798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19200"/>
            <a:ext cx="8915399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Century Gothic" pitchFamily="34" charset="0"/>
              </a:rPr>
              <a:t>Socratic Seminar: Student Reflections</a:t>
            </a:r>
            <a:endParaRPr lang="en-US" sz="40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u="sng" dirty="0" smtClean="0"/>
              <a:t>Use of “Reflective Questioning”</a:t>
            </a:r>
            <a:endParaRPr lang="en-US" dirty="0" smtClean="0"/>
          </a:p>
          <a:p>
            <a:r>
              <a:rPr lang="en-US" dirty="0" smtClean="0"/>
              <a:t>Questions to consider:</a:t>
            </a:r>
          </a:p>
          <a:p>
            <a:pPr lvl="1"/>
            <a:r>
              <a:rPr lang="en-US" dirty="0" smtClean="0"/>
              <a:t>Were we courteous to one another?</a:t>
            </a:r>
          </a:p>
          <a:p>
            <a:pPr lvl="1"/>
            <a:r>
              <a:rPr lang="en-US" dirty="0" smtClean="0"/>
              <a:t>Were our comments to the point?  Easy to understand?</a:t>
            </a:r>
          </a:p>
          <a:p>
            <a:pPr lvl="1"/>
            <a:r>
              <a:rPr lang="en-US" dirty="0" smtClean="0"/>
              <a:t>Did anyone dominate the discussion?</a:t>
            </a:r>
          </a:p>
          <a:p>
            <a:pPr lvl="1"/>
            <a:r>
              <a:rPr lang="en-US" dirty="0" smtClean="0"/>
              <a:t>Did we follow our established group norms and process?</a:t>
            </a:r>
            <a:endParaRPr lang="en-US" altLang="en-US" dirty="0" smtClean="0">
              <a:solidFill>
                <a:srgbClr val="0000CC"/>
              </a:solidFill>
              <a:cs typeface="Times" charset="0"/>
            </a:endParaRPr>
          </a:p>
          <a:p>
            <a:r>
              <a:rPr lang="en-US" altLang="en-US" dirty="0" smtClean="0">
                <a:cs typeface="Times" charset="0"/>
              </a:rPr>
              <a:t>Conduct a debriefing:</a:t>
            </a:r>
          </a:p>
          <a:p>
            <a:pPr lvl="1"/>
            <a:r>
              <a:rPr lang="en-US" altLang="en-US" dirty="0" smtClean="0">
                <a:cs typeface="Times" charset="0"/>
              </a:rPr>
              <a:t>Have students write a </a:t>
            </a:r>
            <a:r>
              <a:rPr lang="en-US" altLang="en-US" b="1" dirty="0" smtClean="0">
                <a:solidFill>
                  <a:srgbClr val="CC3300"/>
                </a:solidFill>
                <a:cs typeface="Times" charset="0"/>
              </a:rPr>
              <a:t>reflection</a:t>
            </a:r>
            <a:r>
              <a:rPr lang="en-US" altLang="en-US" dirty="0" smtClean="0">
                <a:solidFill>
                  <a:srgbClr val="CC3300"/>
                </a:solidFill>
                <a:cs typeface="Times" charset="0"/>
              </a:rPr>
              <a:t> </a:t>
            </a:r>
            <a:r>
              <a:rPr lang="en-US" altLang="en-US" dirty="0" smtClean="0">
                <a:cs typeface="Times" charset="0"/>
              </a:rPr>
              <a:t>(journal writing)</a:t>
            </a:r>
          </a:p>
          <a:p>
            <a:pPr lvl="1"/>
            <a:r>
              <a:rPr lang="en-US" altLang="en-US" b="1" dirty="0" smtClean="0">
                <a:solidFill>
                  <a:srgbClr val="002060"/>
                </a:solidFill>
                <a:cs typeface="Times" charset="0"/>
              </a:rPr>
              <a:t>Debrief on the Socratic Seminar TOPIC</a:t>
            </a:r>
          </a:p>
          <a:p>
            <a:pPr lvl="2"/>
            <a:r>
              <a:rPr lang="en-US" altLang="en-US" sz="2800" i="1" dirty="0" smtClean="0">
                <a:cs typeface="Times" charset="0"/>
              </a:rPr>
              <a:t>“If you have changed your mind about a particular point or issue, what made you change it?”</a:t>
            </a:r>
            <a:endParaRPr lang="en-US" altLang="en-US" sz="2800" dirty="0" smtClean="0">
              <a:cs typeface="Times" charset="0"/>
            </a:endParaRPr>
          </a:p>
          <a:p>
            <a:pPr lvl="1"/>
            <a:r>
              <a:rPr lang="en-US" altLang="en-US" b="1" dirty="0" smtClean="0">
                <a:solidFill>
                  <a:srgbClr val="0000CC"/>
                </a:solidFill>
                <a:cs typeface="Times" charset="0"/>
              </a:rPr>
              <a:t>Debrief on the PROCESS</a:t>
            </a:r>
            <a:endParaRPr lang="en-US" altLang="en-US" b="1" dirty="0" smtClean="0">
              <a:cs typeface="Times" charset="0"/>
            </a:endParaRPr>
          </a:p>
          <a:p>
            <a:pPr lvl="2"/>
            <a:r>
              <a:rPr lang="en-US" altLang="en-US" sz="2800" dirty="0" smtClean="0">
                <a:cs typeface="Times" charset="0"/>
              </a:rPr>
              <a:t>What </a:t>
            </a:r>
            <a:r>
              <a:rPr lang="en-US" altLang="en-US" sz="2800" b="1" dirty="0" smtClean="0">
                <a:solidFill>
                  <a:srgbClr val="CC3300"/>
                </a:solidFill>
                <a:cs typeface="Times" charset="0"/>
              </a:rPr>
              <a:t>seminar guidelines</a:t>
            </a:r>
            <a:r>
              <a:rPr lang="en-US" altLang="en-US" sz="2800" b="1" dirty="0" smtClean="0">
                <a:cs typeface="Times" charset="0"/>
              </a:rPr>
              <a:t> </a:t>
            </a:r>
            <a:r>
              <a:rPr lang="en-US" altLang="en-US" sz="2800" dirty="0" smtClean="0">
                <a:cs typeface="Times" charset="0"/>
              </a:rPr>
              <a:t>where observed?</a:t>
            </a:r>
          </a:p>
          <a:p>
            <a:pPr lvl="2"/>
            <a:r>
              <a:rPr lang="en-US" altLang="en-US" sz="2800" dirty="0" smtClean="0">
                <a:cs typeface="Times" charset="0"/>
              </a:rPr>
              <a:t>What </a:t>
            </a:r>
            <a:r>
              <a:rPr lang="en-US" altLang="en-US" sz="2800" b="1" dirty="0" smtClean="0">
                <a:solidFill>
                  <a:srgbClr val="CC3300"/>
                </a:solidFill>
                <a:cs typeface="Times" charset="0"/>
              </a:rPr>
              <a:t>social skills</a:t>
            </a:r>
            <a:r>
              <a:rPr lang="en-US" altLang="en-US" sz="2800" b="1" dirty="0" smtClean="0">
                <a:cs typeface="Times" charset="0"/>
              </a:rPr>
              <a:t> </a:t>
            </a:r>
            <a:r>
              <a:rPr lang="en-US" altLang="en-US" sz="2800" dirty="0" smtClean="0">
                <a:cs typeface="Times" charset="0"/>
              </a:rPr>
              <a:t>did the group exhibit?</a:t>
            </a:r>
          </a:p>
          <a:p>
            <a:pPr lvl="2"/>
            <a:r>
              <a:rPr lang="en-US" altLang="en-US" sz="2800" dirty="0" smtClean="0">
                <a:cs typeface="Times" charset="0"/>
              </a:rPr>
              <a:t>What might the </a:t>
            </a:r>
            <a:r>
              <a:rPr lang="en-US" altLang="en-US" sz="2800" b="1" dirty="0" smtClean="0">
                <a:solidFill>
                  <a:srgbClr val="CC3300"/>
                </a:solidFill>
                <a:cs typeface="Times" charset="0"/>
              </a:rPr>
              <a:t>group goal</a:t>
            </a:r>
            <a:r>
              <a:rPr lang="en-US" altLang="en-US" sz="2800" b="1" dirty="0" smtClean="0">
                <a:cs typeface="Times" charset="0"/>
              </a:rPr>
              <a:t> </a:t>
            </a:r>
            <a:r>
              <a:rPr lang="en-US" altLang="en-US" sz="2800" dirty="0" smtClean="0">
                <a:cs typeface="Times" charset="0"/>
              </a:rPr>
              <a:t>be for the NEXT seminar?</a:t>
            </a:r>
            <a:endParaRPr lang="en-US" altLang="en-US" sz="2800" u="sng" dirty="0" smtClean="0">
              <a:cs typeface="Times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764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Century Gothic" pitchFamily="34" charset="0"/>
              </a:rPr>
              <a:t>Socratic Seminar Demonstration (4:31)</a:t>
            </a:r>
            <a:r>
              <a:rPr lang="en-US" b="1" dirty="0" smtClean="0">
                <a:latin typeface="Century Gothic" pitchFamily="34" charset="0"/>
              </a:rPr>
              <a:t/>
            </a:r>
            <a:br>
              <a:rPr lang="en-US" b="1" dirty="0" smtClean="0">
                <a:latin typeface="Century Gothic" pitchFamily="34" charset="0"/>
              </a:rPr>
            </a:br>
            <a:r>
              <a:rPr lang="en-US" sz="3600" u="sng" dirty="0" smtClean="0">
                <a:hlinkClick r:id="rId5"/>
              </a:rPr>
              <a:t>http://www.youtube.com/watch?v=6pGVR6ZF_2M</a:t>
            </a:r>
            <a:r>
              <a:rPr lang="en-US" sz="3600" u="sng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7411" name="ShockwaveFlash1" r:id="rId2" imgW="9144000" imgH="5715000"/>
        </mc:Choice>
        <mc:Fallback>
          <p:control name="ShockwaveFlash1" r:id="rId2" imgW="9144000" imgH="5715000">
            <p:pic>
              <p:nvPicPr>
                <p:cNvPr id="4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1143000"/>
                  <a:ext cx="9144000" cy="57150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entury Gothic" pitchFamily="34" charset="0"/>
              </a:rPr>
              <a:t>Socratic Seminar Demonstration:</a:t>
            </a:r>
            <a:br>
              <a:rPr lang="en-US" b="1" dirty="0" smtClean="0">
                <a:latin typeface="Century Gothic" pitchFamily="34" charset="0"/>
              </a:rPr>
            </a:b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entury Gothic" pitchFamily="34" charset="0"/>
              </a:rPr>
              <a:t>“Patience and Practice” </a:t>
            </a:r>
            <a:r>
              <a:rPr lang="en-US" b="1" dirty="0" smtClean="0">
                <a:latin typeface="Century Gothic" pitchFamily="34" charset="0"/>
              </a:rPr>
              <a:t>(7:25)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http://www.edweek.org/tm/section/teaching-channel/index.html?cmp=ENL-TU-NEWS2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1378" name="Picture 2" descr="https://encrypted-tbn3.gstatic.com/images?q=tbn:ANd9GcRvFtEo2Ie2Pouze0JaH6oanI6QaKt-eO6vdgKfG3fsYTtiCDa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2743200"/>
            <a:ext cx="2638425" cy="3886200"/>
          </a:xfrm>
          <a:prstGeom prst="rect">
            <a:avLst/>
          </a:prstGeom>
          <a:noFill/>
        </p:spPr>
      </p:pic>
      <p:pic>
        <p:nvPicPr>
          <p:cNvPr id="101380" name="Picture 4" descr="https://encrypted-tbn3.gstatic.com/images?q=tbn:ANd9GcSGnqwZhaYlv1g92JXm6DsKsmLd-JfftS1tZYM7izLU9Sgx2f6mx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819400"/>
            <a:ext cx="2762250" cy="3743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Century Gothic" pitchFamily="34" charset="0"/>
                <a:hlinkClick r:id="rId3"/>
              </a:rPr>
              <a:t>www.robdanin.com</a:t>
            </a:r>
            <a:r>
              <a:rPr lang="en-US" sz="4000" b="1" dirty="0" smtClean="0">
                <a:latin typeface="Century Gothic" pitchFamily="34" charset="0"/>
              </a:rPr>
              <a:t> </a:t>
            </a:r>
            <a:endParaRPr lang="en-US" sz="40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b="1" dirty="0" smtClean="0"/>
              <a:t>Socratic Seminar</a:t>
            </a:r>
          </a:p>
          <a:p>
            <a:pPr algn="ctr">
              <a:buNone/>
            </a:pPr>
            <a:endParaRPr lang="en-US" sz="4000" b="1" dirty="0" smtClean="0"/>
          </a:p>
          <a:p>
            <a:pPr algn="ctr">
              <a:buNone/>
            </a:pPr>
            <a:endParaRPr lang="en-US" sz="4000" b="1" dirty="0" smtClean="0"/>
          </a:p>
          <a:p>
            <a:pPr algn="ctr">
              <a:buNone/>
            </a:pPr>
            <a:endParaRPr lang="en-US" sz="4000" b="1" dirty="0" smtClean="0"/>
          </a:p>
          <a:p>
            <a:pPr algn="ctr">
              <a:buNone/>
            </a:pPr>
            <a:endParaRPr lang="en-US" sz="4000" b="1" dirty="0" smtClean="0"/>
          </a:p>
          <a:p>
            <a:pPr algn="ctr">
              <a:buNone/>
            </a:pPr>
            <a:endParaRPr lang="en-US" sz="4000" b="1" dirty="0" smtClean="0"/>
          </a:p>
          <a:p>
            <a:pPr algn="ctr">
              <a:buNone/>
            </a:pPr>
            <a:r>
              <a:rPr lang="en-US" sz="4000" b="1" dirty="0" smtClean="0"/>
              <a:t>According to Bloom</a:t>
            </a:r>
          </a:p>
          <a:p>
            <a:pPr algn="ctr">
              <a:buNone/>
            </a:pPr>
            <a:endParaRPr lang="en-US" sz="4000" b="1" dirty="0" smtClean="0"/>
          </a:p>
          <a:p>
            <a:pPr algn="ctr">
              <a:buNone/>
            </a:pPr>
            <a:endParaRPr lang="en-US" sz="4000" b="1" dirty="0"/>
          </a:p>
        </p:txBody>
      </p:sp>
      <p:pic>
        <p:nvPicPr>
          <p:cNvPr id="4" name="irc_mi" descr="http://blooms.pbworks.com/f/bloomwheel3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1828800"/>
            <a:ext cx="37433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94456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b="1" dirty="0" smtClean="0"/>
              <a:t>Why do we have Socratic Seminars?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8534400" cy="56388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dirty="0" smtClean="0">
                <a:effectLst/>
                <a:latin typeface="Century Gothic" pitchFamily="34" charset="0"/>
                <a:cs typeface="Times" charset="0"/>
              </a:rPr>
              <a:t>Participants seek a</a:t>
            </a:r>
          </a:p>
          <a:p>
            <a:pPr algn="ctr">
              <a:buFont typeface="Wingdings" pitchFamily="2" charset="2"/>
              <a:buNone/>
            </a:pPr>
            <a:r>
              <a:rPr lang="en-US" b="1" dirty="0" smtClean="0">
                <a:solidFill>
                  <a:srgbClr val="0000CC"/>
                </a:solidFill>
                <a:effectLst/>
                <a:latin typeface="Century Gothic" pitchFamily="34" charset="0"/>
                <a:cs typeface="Times" charset="0"/>
              </a:rPr>
              <a:t>deeper understanding</a:t>
            </a:r>
            <a:r>
              <a:rPr lang="en-US" b="1" dirty="0" smtClean="0">
                <a:effectLst/>
                <a:latin typeface="Century Gothic" pitchFamily="34" charset="0"/>
                <a:cs typeface="Times" charset="0"/>
              </a:rPr>
              <a:t> </a:t>
            </a:r>
          </a:p>
          <a:p>
            <a:pPr algn="ctr">
              <a:buFont typeface="Wingdings" pitchFamily="2" charset="2"/>
              <a:buNone/>
            </a:pPr>
            <a:r>
              <a:rPr lang="en-US" dirty="0" smtClean="0">
                <a:effectLst/>
                <a:latin typeface="Century Gothic" pitchFamily="34" charset="0"/>
                <a:cs typeface="Times" charset="0"/>
              </a:rPr>
              <a:t>of complex ideas through thoughtful </a:t>
            </a:r>
          </a:p>
          <a:p>
            <a:pPr algn="ctr">
              <a:buFont typeface="Wingdings" pitchFamily="2" charset="2"/>
              <a:buNone/>
            </a:pPr>
            <a:r>
              <a:rPr lang="en-US" b="1" dirty="0" smtClean="0">
                <a:solidFill>
                  <a:srgbClr val="0000CC"/>
                </a:solidFill>
                <a:effectLst/>
                <a:latin typeface="Century Gothic" pitchFamily="34" charset="0"/>
                <a:cs typeface="Times" charset="0"/>
              </a:rPr>
              <a:t>Dialogue / Conversation</a:t>
            </a:r>
            <a:endParaRPr lang="en-US" b="1" dirty="0" smtClean="0">
              <a:effectLst/>
              <a:latin typeface="Century Gothic" pitchFamily="34" charset="0"/>
              <a:cs typeface="Times" charset="0"/>
            </a:endParaRPr>
          </a:p>
          <a:p>
            <a:pPr algn="ctr">
              <a:buFont typeface="Wingdings" pitchFamily="2" charset="2"/>
              <a:buNone/>
            </a:pPr>
            <a:r>
              <a:rPr lang="en-US" dirty="0" smtClean="0">
                <a:effectLst/>
                <a:latin typeface="Century Gothic" pitchFamily="34" charset="0"/>
                <a:cs typeface="Times" charset="0"/>
              </a:rPr>
              <a:t>rather than by memorizing information.</a:t>
            </a:r>
            <a:endParaRPr lang="en-US" dirty="0" smtClean="0">
              <a:latin typeface="Century Gothic" pitchFamily="34" charset="0"/>
            </a:endParaRPr>
          </a:p>
          <a:p>
            <a:pPr eaLnBrk="1" hangingPunct="1">
              <a:defRPr/>
            </a:pPr>
            <a:endParaRPr lang="en-US" sz="2800" dirty="0" smtClean="0">
              <a:solidFill>
                <a:schemeClr val="folHlink"/>
              </a:solidFill>
            </a:endParaRPr>
          </a:p>
        </p:txBody>
      </p:sp>
      <p:pic>
        <p:nvPicPr>
          <p:cNvPr id="16388" name="Picture 4" descr="C:\Documents and Settings\Rob\Local Settings\Temporary Internet Files\Content.IE5\3XT0CQGU\MC90008902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4267200"/>
            <a:ext cx="3200400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entury Gothic" pitchFamily="34" charset="0"/>
              </a:rPr>
              <a:t/>
            </a:r>
            <a:br>
              <a:rPr lang="en-US" b="1" dirty="0" smtClean="0">
                <a:latin typeface="Century Gothic" pitchFamily="34" charset="0"/>
              </a:rPr>
            </a:br>
            <a:r>
              <a:rPr lang="en-US" b="1" dirty="0" smtClean="0">
                <a:latin typeface="Century Gothic" pitchFamily="34" charset="0"/>
              </a:rPr>
              <a:t>Advantages of Socratic Seminars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839200" cy="5943600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latin typeface="Century Gothic" pitchFamily="34" charset="0"/>
              </a:rPr>
              <a:t>Provides </a:t>
            </a:r>
            <a:r>
              <a:rPr lang="en-US" dirty="0">
                <a:latin typeface="Century Gothic" pitchFamily="34" charset="0"/>
              </a:rPr>
              <a:t>opportunities for </a:t>
            </a:r>
            <a:r>
              <a:rPr lang="en-US" dirty="0">
                <a:solidFill>
                  <a:srgbClr val="C00000"/>
                </a:solidFill>
                <a:latin typeface="Century Gothic" pitchFamily="34" charset="0"/>
              </a:rPr>
              <a:t>critical readings of texts </a:t>
            </a:r>
          </a:p>
          <a:p>
            <a:pPr lvl="0"/>
            <a:r>
              <a:rPr lang="en-US" dirty="0">
                <a:latin typeface="Century Gothic" pitchFamily="34" charset="0"/>
              </a:rPr>
              <a:t>Teaches respect for </a:t>
            </a:r>
            <a:r>
              <a:rPr lang="en-US" dirty="0">
                <a:solidFill>
                  <a:srgbClr val="C00000"/>
                </a:solidFill>
                <a:latin typeface="Century Gothic" pitchFamily="34" charset="0"/>
              </a:rPr>
              <a:t>diverse </a:t>
            </a:r>
            <a:r>
              <a:rPr lang="en-US" dirty="0" smtClean="0">
                <a:solidFill>
                  <a:srgbClr val="C00000"/>
                </a:solidFill>
                <a:latin typeface="Century Gothic" pitchFamily="34" charset="0"/>
              </a:rPr>
              <a:t>ideas</a:t>
            </a:r>
            <a:endParaRPr lang="en-US" dirty="0">
              <a:latin typeface="Century Gothic" pitchFamily="34" charset="0"/>
            </a:endParaRPr>
          </a:p>
          <a:p>
            <a:pPr lvl="0"/>
            <a:r>
              <a:rPr lang="en-US" dirty="0">
                <a:latin typeface="Century Gothic" pitchFamily="34" charset="0"/>
              </a:rPr>
              <a:t>Enhances students' </a:t>
            </a:r>
            <a:r>
              <a:rPr lang="en-US" dirty="0" smtClean="0">
                <a:solidFill>
                  <a:srgbClr val="C00000"/>
                </a:solidFill>
                <a:latin typeface="Century Gothic" pitchFamily="34" charset="0"/>
              </a:rPr>
              <a:t>knowledge</a:t>
            </a:r>
            <a:endParaRPr lang="en-US" dirty="0">
              <a:solidFill>
                <a:srgbClr val="C00000"/>
              </a:solidFill>
              <a:latin typeface="Century Gothic" pitchFamily="34" charset="0"/>
            </a:endParaRPr>
          </a:p>
          <a:p>
            <a:pPr lvl="0"/>
            <a:r>
              <a:rPr lang="en-US" dirty="0">
                <a:latin typeface="Century Gothic" pitchFamily="34" charset="0"/>
              </a:rPr>
              <a:t>Creates a </a:t>
            </a:r>
            <a:r>
              <a:rPr lang="en-US" i="1" dirty="0">
                <a:solidFill>
                  <a:srgbClr val="C00000"/>
                </a:solidFill>
                <a:latin typeface="Century Gothic" pitchFamily="34" charset="0"/>
              </a:rPr>
              <a:t>community of inquiry</a:t>
            </a:r>
          </a:p>
          <a:p>
            <a:pPr lvl="0"/>
            <a:r>
              <a:rPr lang="en-US" dirty="0">
                <a:latin typeface="Century Gothic" pitchFamily="34" charset="0"/>
              </a:rPr>
              <a:t>Develops </a:t>
            </a:r>
            <a:r>
              <a:rPr lang="en-US" dirty="0">
                <a:solidFill>
                  <a:srgbClr val="C00000"/>
                </a:solidFill>
                <a:latin typeface="Century Gothic" pitchFamily="34" charset="0"/>
              </a:rPr>
              <a:t>critical thinking, problem solving, speaking, and listening skills</a:t>
            </a:r>
          </a:p>
          <a:p>
            <a:pPr lvl="0"/>
            <a:r>
              <a:rPr lang="en-US" dirty="0" smtClean="0">
                <a:latin typeface="Century Gothic" pitchFamily="34" charset="0"/>
              </a:rPr>
              <a:t>Maximizes </a:t>
            </a:r>
            <a:r>
              <a:rPr lang="en-US" dirty="0">
                <a:solidFill>
                  <a:srgbClr val="C00000"/>
                </a:solidFill>
                <a:latin typeface="Century Gothic" pitchFamily="34" charset="0"/>
              </a:rPr>
              <a:t>student participation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https://encrypted-tbn0.gstatic.com/images?q=tbn:ANd9GcQx6dbDNePJvOYx7xro11lU9euz7C9fUU9SbrH-D4WmZoZwGWJI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8500" y="4800600"/>
            <a:ext cx="17907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b="1" dirty="0" smtClean="0">
                <a:latin typeface="Century Gothic" pitchFamily="34" charset="0"/>
              </a:rPr>
              <a:t>Expected Outcomes</a:t>
            </a:r>
            <a:endParaRPr lang="en-US" b="1" dirty="0">
              <a:latin typeface="Century Gothic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762000"/>
            <a:ext cx="8839200" cy="609600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>
                <a:solidFill>
                  <a:srgbClr val="C00000"/>
                </a:solidFill>
              </a:rPr>
              <a:t>Students determine </a:t>
            </a:r>
            <a:r>
              <a:rPr lang="en-US" dirty="0">
                <a:solidFill>
                  <a:srgbClr val="C00000"/>
                </a:solidFill>
              </a:rPr>
              <a:t>the flow </a:t>
            </a:r>
            <a:r>
              <a:rPr lang="en-US" dirty="0" smtClean="0"/>
              <a:t>of the classroom </a:t>
            </a:r>
            <a:r>
              <a:rPr lang="en-US" dirty="0"/>
              <a:t>discussion </a:t>
            </a:r>
            <a:r>
              <a:rPr lang="en-US" dirty="0" smtClean="0"/>
              <a:t>by applying the </a:t>
            </a:r>
            <a:r>
              <a:rPr lang="en-US" dirty="0" smtClean="0">
                <a:solidFill>
                  <a:srgbClr val="C00000"/>
                </a:solidFill>
              </a:rPr>
              <a:t>inquiry process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/>
              <a:t>Ability </a:t>
            </a:r>
            <a:r>
              <a:rPr lang="en-US" dirty="0"/>
              <a:t>to critically think </a:t>
            </a:r>
            <a:r>
              <a:rPr lang="en-US" dirty="0" smtClean="0"/>
              <a:t>(</a:t>
            </a:r>
            <a:r>
              <a:rPr lang="en-US" dirty="0">
                <a:solidFill>
                  <a:srgbClr val="C00000"/>
                </a:solidFill>
              </a:rPr>
              <a:t>Bloom’s Taxonomy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>
                <a:solidFill>
                  <a:srgbClr val="C00000"/>
                </a:solidFill>
              </a:rPr>
              <a:t>prior knowledge </a:t>
            </a:r>
            <a:r>
              <a:rPr lang="en-US" dirty="0"/>
              <a:t>to </a:t>
            </a:r>
            <a:r>
              <a:rPr lang="en-US" dirty="0" smtClean="0"/>
              <a:t>pose or </a:t>
            </a:r>
            <a:r>
              <a:rPr lang="en-US" dirty="0"/>
              <a:t>identify </a:t>
            </a:r>
            <a:r>
              <a:rPr lang="en-US" dirty="0" smtClean="0"/>
              <a:t>problems</a:t>
            </a:r>
          </a:p>
          <a:p>
            <a:r>
              <a:rPr lang="en-US" dirty="0"/>
              <a:t>Determine the </a:t>
            </a:r>
            <a:r>
              <a:rPr lang="en-US" dirty="0" smtClean="0">
                <a:solidFill>
                  <a:srgbClr val="C00000"/>
                </a:solidFill>
              </a:rPr>
              <a:t>reliability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importance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information using </a:t>
            </a:r>
            <a:r>
              <a:rPr lang="en-US" dirty="0" smtClean="0">
                <a:solidFill>
                  <a:srgbClr val="C00000"/>
                </a:solidFill>
              </a:rPr>
              <a:t>multiple sources </a:t>
            </a:r>
          </a:p>
          <a:p>
            <a:endParaRPr lang="en-US" dirty="0" smtClean="0"/>
          </a:p>
        </p:txBody>
      </p:sp>
      <p:pic>
        <p:nvPicPr>
          <p:cNvPr id="7" name="irc_mi" descr="http://uwf.edu/cutla/images/bloom_taxonomy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362200"/>
            <a:ext cx="7696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r>
              <a:rPr lang="en-US" altLang="en-US" b="1" dirty="0">
                <a:latin typeface="Century Gothic" pitchFamily="34" charset="0"/>
              </a:rPr>
              <a:t>Four </a:t>
            </a:r>
            <a:r>
              <a:rPr lang="en-US" altLang="en-US" b="1" dirty="0" smtClean="0">
                <a:latin typeface="Century Gothic" pitchFamily="34" charset="0"/>
              </a:rPr>
              <a:t>Essential Elements</a:t>
            </a:r>
            <a:endParaRPr lang="en-US" altLang="en-US" b="1" dirty="0">
              <a:latin typeface="Century Gothic" pitchFamily="34" charset="0"/>
            </a:endParaRP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dirty="0" smtClean="0">
                <a:effectLst/>
              </a:rPr>
              <a:t>    An </a:t>
            </a:r>
            <a:r>
              <a:rPr lang="en-US" altLang="en-US" dirty="0">
                <a:effectLst/>
              </a:rPr>
              <a:t>effective </a:t>
            </a:r>
            <a:r>
              <a:rPr lang="en-US" altLang="en-US" dirty="0" smtClean="0">
                <a:effectLst/>
              </a:rPr>
              <a:t>Socratic Seminar </a:t>
            </a:r>
            <a:r>
              <a:rPr lang="en-US" altLang="en-US" dirty="0">
                <a:effectLst/>
              </a:rPr>
              <a:t>consists of four </a:t>
            </a:r>
            <a:r>
              <a:rPr lang="en-US" altLang="en-US" dirty="0" smtClean="0">
                <a:effectLst/>
              </a:rPr>
              <a:t>basic </a:t>
            </a:r>
            <a:r>
              <a:rPr lang="en-US" altLang="en-US" dirty="0">
                <a:effectLst/>
              </a:rPr>
              <a:t>elements</a:t>
            </a:r>
            <a:r>
              <a:rPr lang="en-US" altLang="en-US" dirty="0" smtClean="0">
                <a:effectLst/>
              </a:rPr>
              <a:t>:</a:t>
            </a:r>
          </a:p>
          <a:p>
            <a:pPr>
              <a:buFontTx/>
              <a:buNone/>
            </a:pPr>
            <a:r>
              <a:rPr lang="en-US" altLang="en-US" dirty="0">
                <a:effectLst/>
              </a:rPr>
              <a:t>	</a:t>
            </a:r>
            <a:r>
              <a:rPr lang="en-US" altLang="en-US" dirty="0">
                <a:solidFill>
                  <a:srgbClr val="CC3300"/>
                </a:solidFill>
                <a:effectLst/>
              </a:rPr>
              <a:t>1.	</a:t>
            </a:r>
            <a:r>
              <a:rPr lang="en-US" altLang="en-US" dirty="0">
                <a:effectLst/>
              </a:rPr>
              <a:t>the </a:t>
            </a:r>
            <a:r>
              <a:rPr lang="en-US" altLang="en-US" dirty="0">
                <a:solidFill>
                  <a:srgbClr val="0000CC"/>
                </a:solidFill>
                <a:effectLst/>
              </a:rPr>
              <a:t>text</a:t>
            </a:r>
            <a:r>
              <a:rPr lang="en-US" altLang="en-US" dirty="0">
                <a:effectLst/>
              </a:rPr>
              <a:t> being </a:t>
            </a:r>
            <a:r>
              <a:rPr lang="en-US" altLang="en-US" dirty="0" smtClean="0">
                <a:effectLst/>
              </a:rPr>
              <a:t>considered</a:t>
            </a:r>
          </a:p>
          <a:p>
            <a:pPr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	- varied </a:t>
            </a:r>
            <a:r>
              <a:rPr lang="en-US" dirty="0" smtClean="0"/>
              <a:t>text formats including readings </a:t>
            </a:r>
            <a:r>
              <a:rPr lang="en-US" dirty="0"/>
              <a:t>from </a:t>
            </a:r>
            <a:endParaRPr lang="en-US" dirty="0" smtClean="0"/>
          </a:p>
          <a:p>
            <a:pPr>
              <a:buFontTx/>
              <a:buNone/>
            </a:pPr>
            <a:r>
              <a:rPr lang="en-US" dirty="0"/>
              <a:t> </a:t>
            </a:r>
            <a:r>
              <a:rPr lang="en-US" dirty="0" smtClean="0"/>
              <a:t>            the </a:t>
            </a:r>
            <a:r>
              <a:rPr lang="en-US" dirty="0"/>
              <a:t>Internet</a:t>
            </a:r>
            <a:endParaRPr lang="en-US" altLang="en-US" dirty="0">
              <a:effectLst/>
            </a:endParaRPr>
          </a:p>
          <a:p>
            <a:pPr>
              <a:buFontTx/>
              <a:buNone/>
            </a:pPr>
            <a:r>
              <a:rPr lang="en-US" altLang="en-US" dirty="0">
                <a:effectLst/>
              </a:rPr>
              <a:t>	</a:t>
            </a:r>
            <a:r>
              <a:rPr lang="en-US" altLang="en-US" dirty="0">
                <a:solidFill>
                  <a:srgbClr val="CC3300"/>
                </a:solidFill>
                <a:effectLst/>
              </a:rPr>
              <a:t>2.</a:t>
            </a:r>
            <a:r>
              <a:rPr lang="en-US" altLang="en-US" dirty="0">
                <a:effectLst/>
              </a:rPr>
              <a:t>	the </a:t>
            </a:r>
            <a:r>
              <a:rPr lang="en-US" altLang="en-US" dirty="0">
                <a:solidFill>
                  <a:srgbClr val="0000CC"/>
                </a:solidFill>
                <a:effectLst/>
              </a:rPr>
              <a:t>questions</a:t>
            </a:r>
            <a:r>
              <a:rPr lang="en-US" altLang="en-US" dirty="0">
                <a:effectLst/>
              </a:rPr>
              <a:t> raised</a:t>
            </a:r>
          </a:p>
          <a:p>
            <a:pPr>
              <a:buFontTx/>
              <a:buNone/>
            </a:pPr>
            <a:r>
              <a:rPr lang="en-US" altLang="en-US" dirty="0">
                <a:effectLst/>
              </a:rPr>
              <a:t>	</a:t>
            </a:r>
            <a:r>
              <a:rPr lang="en-US" altLang="en-US" dirty="0">
                <a:solidFill>
                  <a:srgbClr val="CC3300"/>
                </a:solidFill>
                <a:effectLst/>
              </a:rPr>
              <a:t>3.</a:t>
            </a:r>
            <a:r>
              <a:rPr lang="en-US" altLang="en-US" dirty="0">
                <a:effectLst/>
              </a:rPr>
              <a:t>	the seminar </a:t>
            </a:r>
            <a:r>
              <a:rPr lang="en-US" altLang="en-US" dirty="0">
                <a:solidFill>
                  <a:srgbClr val="0000CC"/>
                </a:solidFill>
                <a:effectLst/>
              </a:rPr>
              <a:t>leader</a:t>
            </a:r>
            <a:r>
              <a:rPr lang="en-US" altLang="en-US" dirty="0">
                <a:effectLst/>
              </a:rPr>
              <a:t>, and</a:t>
            </a:r>
          </a:p>
          <a:p>
            <a:pPr>
              <a:buFontTx/>
              <a:buNone/>
            </a:pPr>
            <a:r>
              <a:rPr lang="en-US" altLang="en-US" dirty="0">
                <a:effectLst/>
              </a:rPr>
              <a:t>	</a:t>
            </a:r>
            <a:r>
              <a:rPr lang="en-US" altLang="en-US" dirty="0">
                <a:solidFill>
                  <a:srgbClr val="CC3300"/>
                </a:solidFill>
                <a:effectLst/>
              </a:rPr>
              <a:t>4.</a:t>
            </a:r>
            <a:r>
              <a:rPr lang="en-US" altLang="en-US" dirty="0">
                <a:effectLst/>
              </a:rPr>
              <a:t>	the </a:t>
            </a:r>
            <a:r>
              <a:rPr lang="en-US" altLang="en-US" dirty="0">
                <a:solidFill>
                  <a:srgbClr val="0000CC"/>
                </a:solidFill>
                <a:effectLst/>
              </a:rPr>
              <a:t>participants</a:t>
            </a:r>
            <a:endParaRPr lang="en-US" altLang="en-US" dirty="0"/>
          </a:p>
        </p:txBody>
      </p:sp>
      <p:pic>
        <p:nvPicPr>
          <p:cNvPr id="6" name="Picture 5" descr="https://encrypted-tbn0.gstatic.com/images?q=tbn:ANd9GcQ41wwK_sLSUBDvqdZeHM9J9TGZHLSlG0HDCV5mL4soGemLnWJnmQ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3733800"/>
            <a:ext cx="3124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latin typeface="Century Gothic" pitchFamily="34" charset="0"/>
              </a:rPr>
              <a:t>The Text</a:t>
            </a:r>
            <a:endParaRPr lang="en-US" altLang="en-US" b="1" dirty="0">
              <a:solidFill>
                <a:srgbClr val="002060"/>
              </a:solidFill>
              <a:effectLst/>
              <a:latin typeface="Century Gothic" pitchFamily="34" charset="0"/>
            </a:endParaRP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dirty="0" smtClean="0">
                <a:effectLst/>
              </a:rPr>
              <a:t>    </a:t>
            </a:r>
            <a:r>
              <a:rPr lang="en-US" altLang="en-US" dirty="0" smtClean="0"/>
              <a:t>S</a:t>
            </a:r>
            <a:r>
              <a:rPr lang="en-US" altLang="en-US" dirty="0" smtClean="0">
                <a:effectLst/>
              </a:rPr>
              <a:t>eminar </a:t>
            </a:r>
            <a:r>
              <a:rPr lang="en-US" altLang="en-US" dirty="0">
                <a:effectLst/>
              </a:rPr>
              <a:t>text can be drawn from readings in literature, history, science, math, health, and philosophy or from works of art or </a:t>
            </a:r>
            <a:r>
              <a:rPr lang="en-US" altLang="en-US" dirty="0" smtClean="0">
                <a:effectLst/>
              </a:rPr>
              <a:t>music</a:t>
            </a:r>
          </a:p>
          <a:p>
            <a:pPr algn="ctr">
              <a:lnSpc>
                <a:spcPct val="80000"/>
              </a:lnSpc>
              <a:buClr>
                <a:schemeClr val="hlink"/>
              </a:buClr>
              <a:buSzPct val="60000"/>
              <a:buNone/>
              <a:defRPr/>
            </a:pPr>
            <a:r>
              <a:rPr lang="en-GB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A good text raises important</a:t>
            </a:r>
          </a:p>
          <a:p>
            <a:pPr algn="ctr">
              <a:lnSpc>
                <a:spcPct val="80000"/>
              </a:lnSpc>
              <a:buClr>
                <a:schemeClr val="hlink"/>
              </a:buClr>
              <a:buSzPct val="60000"/>
              <a:buNone/>
              <a:defRPr/>
            </a:pPr>
            <a:endParaRPr lang="en-GB" sz="1200" dirty="0" smtClean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  <a:p>
            <a:pPr algn="ctr">
              <a:lnSpc>
                <a:spcPct val="80000"/>
              </a:lnSpc>
              <a:buClr>
                <a:schemeClr val="hlink"/>
              </a:buClr>
              <a:buSzPct val="60000"/>
              <a:buNone/>
              <a:defRPr/>
            </a:pPr>
            <a:r>
              <a:rPr lang="en-GB" sz="4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GB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questions</a:t>
            </a:r>
            <a:endParaRPr lang="en-GB" sz="4400" dirty="0" smtClean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  <a:p>
            <a:pPr algn="ctr">
              <a:lnSpc>
                <a:spcPct val="80000"/>
              </a:lnSpc>
              <a:buClr>
                <a:schemeClr val="hlink"/>
              </a:buClr>
              <a:buSzPct val="60000"/>
              <a:buNone/>
              <a:defRPr/>
            </a:pPr>
            <a:endParaRPr lang="en-GB" sz="1000" dirty="0" smtClean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  <a:p>
            <a:pPr algn="ctr">
              <a:lnSpc>
                <a:spcPct val="80000"/>
              </a:lnSpc>
              <a:buClr>
                <a:schemeClr val="hlink"/>
              </a:buClr>
              <a:buSzPct val="60000"/>
              <a:buNone/>
              <a:defRPr/>
            </a:pPr>
            <a:r>
              <a:rPr lang="en-GB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- There are </a:t>
            </a:r>
            <a:r>
              <a:rPr lang="en-GB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 right or wrong answers</a:t>
            </a:r>
            <a:r>
              <a:rPr lang="en-GB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  <a:p>
            <a:pPr algn="ctr">
              <a:lnSpc>
                <a:spcPct val="80000"/>
              </a:lnSpc>
              <a:buClr>
                <a:schemeClr val="hlink"/>
              </a:buClr>
              <a:buSzPct val="60000"/>
              <a:buNone/>
              <a:defRPr/>
            </a:pPr>
            <a:r>
              <a:rPr lang="en-GB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- At the end of a successful Socratic Seminar, </a:t>
            </a:r>
            <a:r>
              <a:rPr lang="en-GB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participants often leave with more questions than they brought with them</a:t>
            </a:r>
            <a:endParaRPr lang="es-ES" sz="2400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endParaRPr lang="en-US" altLang="en-US" b="0" dirty="0">
              <a:effectLst/>
              <a:latin typeface="Helvetica" charset="0"/>
              <a:cs typeface="Time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2060"/>
                </a:solidFill>
                <a:latin typeface="Century Gothic" pitchFamily="34" charset="0"/>
                <a:cs typeface="Times" charset="0"/>
              </a:rPr>
              <a:t>When Examining the Text…</a:t>
            </a:r>
            <a:endParaRPr lang="en-US" b="1" dirty="0">
              <a:solidFill>
                <a:srgbClr val="002060"/>
              </a:solidFill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lvl="2">
              <a:buNone/>
              <a:tabLst>
                <a:tab pos="1316038" algn="l"/>
              </a:tabLst>
            </a:pPr>
            <a:r>
              <a:rPr lang="en-US" altLang="en-US" sz="3400" dirty="0" smtClean="0">
                <a:cs typeface="Times" charset="0"/>
              </a:rPr>
              <a:t>Use thoughtful and polite comments such as:</a:t>
            </a:r>
          </a:p>
          <a:p>
            <a:pPr lvl="2">
              <a:buNone/>
              <a:tabLst>
                <a:tab pos="1316038" algn="l"/>
              </a:tabLst>
            </a:pPr>
            <a:endParaRPr lang="en-US" altLang="en-US" sz="3400" dirty="0" smtClean="0">
              <a:cs typeface="Times" charset="0"/>
            </a:endParaRPr>
          </a:p>
          <a:p>
            <a:pPr lvl="3">
              <a:tabLst>
                <a:tab pos="1316038" algn="l"/>
              </a:tabLst>
            </a:pPr>
            <a:r>
              <a:rPr lang="en-US" altLang="en-US" sz="3200" i="1" dirty="0" smtClean="0">
                <a:cs typeface="Times" charset="0"/>
              </a:rPr>
              <a:t>“</a:t>
            </a:r>
            <a:r>
              <a:rPr lang="en-US" altLang="en-US" sz="3600" i="1" dirty="0" smtClean="0">
                <a:cs typeface="Times" charset="0"/>
              </a:rPr>
              <a:t>I agree with… but would like to add…”</a:t>
            </a:r>
          </a:p>
          <a:p>
            <a:pPr lvl="3">
              <a:buNone/>
              <a:tabLst>
                <a:tab pos="1316038" algn="l"/>
              </a:tabLst>
            </a:pPr>
            <a:endParaRPr lang="en-US" altLang="en-US" sz="3600" i="1" dirty="0" smtClean="0">
              <a:cs typeface="Times" charset="0"/>
            </a:endParaRPr>
          </a:p>
          <a:p>
            <a:pPr lvl="3">
              <a:tabLst>
                <a:tab pos="1316038" algn="l"/>
              </a:tabLst>
            </a:pPr>
            <a:r>
              <a:rPr lang="en-US" altLang="en-US" sz="3600" i="1" dirty="0" smtClean="0">
                <a:cs typeface="Times" charset="0"/>
              </a:rPr>
              <a:t>“I disagree with…because…”</a:t>
            </a:r>
          </a:p>
          <a:p>
            <a:pPr lvl="3">
              <a:buNone/>
              <a:tabLst>
                <a:tab pos="1316038" algn="l"/>
              </a:tabLst>
            </a:pPr>
            <a:endParaRPr lang="en-US" altLang="en-US" sz="3600" i="1" dirty="0" smtClean="0">
              <a:cs typeface="Times" charset="0"/>
            </a:endParaRPr>
          </a:p>
          <a:p>
            <a:pPr lvl="3">
              <a:tabLst>
                <a:tab pos="1316038" algn="l"/>
              </a:tabLst>
            </a:pPr>
            <a:r>
              <a:rPr lang="en-US" altLang="en-US" sz="3600" i="1" dirty="0" smtClean="0">
                <a:cs typeface="Times" charset="0"/>
              </a:rPr>
              <a:t>“I am confused by…”</a:t>
            </a:r>
            <a:endParaRPr lang="en-US" altLang="en-US" sz="3600" dirty="0" smtClean="0">
              <a:cs typeface="Times" charset="0"/>
            </a:endParaRPr>
          </a:p>
          <a:p>
            <a:endParaRPr lang="en-US" dirty="0"/>
          </a:p>
        </p:txBody>
      </p:sp>
      <p:pic>
        <p:nvPicPr>
          <p:cNvPr id="5" name="irc_mi" descr="http://i1.ytimg.com/vi/YDP75I1b5Do/hqdefault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4343400"/>
            <a:ext cx="2819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2792</TotalTime>
  <Words>1366</Words>
  <Application>Microsoft Office PowerPoint</Application>
  <PresentationFormat>On-screen Show (4:3)</PresentationFormat>
  <Paragraphs>269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宋体</vt:lpstr>
      <vt:lpstr>Arial</vt:lpstr>
      <vt:lpstr>Calibri</vt:lpstr>
      <vt:lpstr>Century Gothic</vt:lpstr>
      <vt:lpstr>Helvetica</vt:lpstr>
      <vt:lpstr>Rosewood Std Regular</vt:lpstr>
      <vt:lpstr>Times</vt:lpstr>
      <vt:lpstr>Times New Roman</vt:lpstr>
      <vt:lpstr>Wingdings</vt:lpstr>
      <vt:lpstr>Office Theme</vt:lpstr>
      <vt:lpstr>Socratic Seminar</vt:lpstr>
      <vt:lpstr>What does Socratic mean? </vt:lpstr>
      <vt:lpstr>What is a Socratic Seminar?</vt:lpstr>
      <vt:lpstr>Why do we have Socratic Seminars?</vt:lpstr>
      <vt:lpstr> Advantages of Socratic Seminars </vt:lpstr>
      <vt:lpstr>Expected Outcomes</vt:lpstr>
      <vt:lpstr>Four Essential Elements</vt:lpstr>
      <vt:lpstr>The Text</vt:lpstr>
      <vt:lpstr>When Examining the Text…</vt:lpstr>
      <vt:lpstr>The Questions </vt:lpstr>
      <vt:lpstr>PowerPoint Presentation</vt:lpstr>
      <vt:lpstr>Sample Questions</vt:lpstr>
      <vt:lpstr>The Participants</vt:lpstr>
      <vt:lpstr>8 Strategies for Participants in a Socratic Seminar </vt:lpstr>
      <vt:lpstr>PowerPoint Presentation</vt:lpstr>
      <vt:lpstr>Expected Outcomes</vt:lpstr>
      <vt:lpstr>PowerPoint Presentation</vt:lpstr>
      <vt:lpstr>PowerPoint Presentation</vt:lpstr>
      <vt:lpstr>Socratic Seminar  Learning Objectives</vt:lpstr>
      <vt:lpstr>Socratic Seminar Rules (“Norms”)</vt:lpstr>
      <vt:lpstr>Tips for Introducing Socratic Seminars </vt:lpstr>
      <vt:lpstr>Tips for Teachers</vt:lpstr>
      <vt:lpstr>PowerPoint Presentation</vt:lpstr>
      <vt:lpstr> Evaluation Considerations </vt:lpstr>
      <vt:lpstr>Socratic Seminar Rubric: Page 1</vt:lpstr>
      <vt:lpstr>Socratic Seminar Rubric: Page 2</vt:lpstr>
      <vt:lpstr>Socratic Seminar Peer Evaluation</vt:lpstr>
      <vt:lpstr>Socratic Seminar Partner Evaluation</vt:lpstr>
      <vt:lpstr>Socratic Seminar Self Assessment: Leader</vt:lpstr>
      <vt:lpstr>Socratic Seminar Self Assessment: Participant</vt:lpstr>
      <vt:lpstr>Socratic Seminar Checklist: Teacher Reflection</vt:lpstr>
      <vt:lpstr>Socratic Seminar: Student Reflection</vt:lpstr>
      <vt:lpstr>Socratic Seminar: Student Reflections</vt:lpstr>
      <vt:lpstr>Socratic Seminar Demonstration (4:31) http://www.youtube.com/watch?v=6pGVR6ZF_2M  </vt:lpstr>
      <vt:lpstr>Socratic Seminar Demonstration: “Patience and Practice” (7:25)</vt:lpstr>
      <vt:lpstr>www.robdanin.com </vt:lpstr>
    </vt:vector>
  </TitlesOfParts>
  <Company>Acer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Socratic Seminar</dc:title>
  <dc:creator>Valued Acer Customer</dc:creator>
  <cp:lastModifiedBy>Rob Danin</cp:lastModifiedBy>
  <cp:revision>226</cp:revision>
  <dcterms:created xsi:type="dcterms:W3CDTF">2013-10-22T04:33:39Z</dcterms:created>
  <dcterms:modified xsi:type="dcterms:W3CDTF">2015-09-20T17:23:08Z</dcterms:modified>
</cp:coreProperties>
</file>