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257" r:id="rId3"/>
    <p:sldId id="258" r:id="rId4"/>
    <p:sldId id="262" r:id="rId5"/>
    <p:sldId id="259" r:id="rId6"/>
    <p:sldId id="261" r:id="rId7"/>
    <p:sldId id="265" r:id="rId8"/>
    <p:sldId id="264" r:id="rId9"/>
    <p:sldId id="267" r:id="rId10"/>
    <p:sldId id="263" r:id="rId11"/>
    <p:sldId id="268" r:id="rId12"/>
    <p:sldId id="269" r:id="rId13"/>
    <p:sldId id="271" r:id="rId14"/>
    <p:sldId id="274" r:id="rId15"/>
    <p:sldId id="272" r:id="rId16"/>
    <p:sldId id="273" r:id="rId17"/>
    <p:sldId id="300" r:id="rId18"/>
    <p:sldId id="287" r:id="rId19"/>
    <p:sldId id="298" r:id="rId20"/>
    <p:sldId id="275" r:id="rId21"/>
    <p:sldId id="285" r:id="rId22"/>
    <p:sldId id="286" r:id="rId23"/>
    <p:sldId id="277" r:id="rId24"/>
    <p:sldId id="276" r:id="rId25"/>
    <p:sldId id="291" r:id="rId26"/>
    <p:sldId id="292" r:id="rId27"/>
    <p:sldId id="293" r:id="rId28"/>
    <p:sldId id="294" r:id="rId29"/>
    <p:sldId id="295" r:id="rId30"/>
    <p:sldId id="296" r:id="rId31"/>
    <p:sldId id="299" r:id="rId32"/>
    <p:sldId id="297" r:id="rId33"/>
    <p:sldId id="281" r:id="rId34"/>
    <p:sldId id="278" r:id="rId35"/>
    <p:sldId id="280" r:id="rId36"/>
    <p:sldId id="284" r:id="rId37"/>
    <p:sldId id="283" r:id="rId38"/>
    <p:sldId id="289" r:id="rId39"/>
    <p:sldId id="30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384"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07F35-E3CB-420B-AF1D-78FA21673534}" type="datetimeFigureOut">
              <a:rPr lang="en-US" smtClean="0"/>
              <a:pPr/>
              <a:t>5/7/2017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7C8D10-A1EA-4B5C-896F-8EDC00B3C429}" type="slidenum">
              <a:rPr lang="en-US" smtClean="0"/>
              <a:pPr/>
              <a:t>‹#›</a:t>
            </a:fld>
            <a:endParaRPr lang="en-US" dirty="0"/>
          </a:p>
        </p:txBody>
      </p:sp>
    </p:spTree>
    <p:extLst>
      <p:ext uri="{BB962C8B-B14F-4D97-AF65-F5344CB8AC3E}">
        <p14:creationId xmlns:p14="http://schemas.microsoft.com/office/powerpoint/2010/main" val="2640208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1</a:t>
            </a:fld>
            <a:endParaRPr lang="en-US" dirty="0"/>
          </a:p>
        </p:txBody>
      </p:sp>
    </p:spTree>
    <p:extLst>
      <p:ext uri="{BB962C8B-B14F-4D97-AF65-F5344CB8AC3E}">
        <p14:creationId xmlns:p14="http://schemas.microsoft.com/office/powerpoint/2010/main" val="2953003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10</a:t>
            </a:fld>
            <a:endParaRPr lang="en-US" dirty="0"/>
          </a:p>
        </p:txBody>
      </p:sp>
    </p:spTree>
    <p:extLst>
      <p:ext uri="{BB962C8B-B14F-4D97-AF65-F5344CB8AC3E}">
        <p14:creationId xmlns:p14="http://schemas.microsoft.com/office/powerpoint/2010/main" val="2097612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11</a:t>
            </a:fld>
            <a:endParaRPr lang="en-US" dirty="0"/>
          </a:p>
        </p:txBody>
      </p:sp>
    </p:spTree>
    <p:extLst>
      <p:ext uri="{BB962C8B-B14F-4D97-AF65-F5344CB8AC3E}">
        <p14:creationId xmlns:p14="http://schemas.microsoft.com/office/powerpoint/2010/main" val="3826507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12</a:t>
            </a:fld>
            <a:endParaRPr lang="en-US" dirty="0"/>
          </a:p>
        </p:txBody>
      </p:sp>
    </p:spTree>
    <p:extLst>
      <p:ext uri="{BB962C8B-B14F-4D97-AF65-F5344CB8AC3E}">
        <p14:creationId xmlns:p14="http://schemas.microsoft.com/office/powerpoint/2010/main" val="2451654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13</a:t>
            </a:fld>
            <a:endParaRPr lang="en-US" dirty="0"/>
          </a:p>
        </p:txBody>
      </p:sp>
    </p:spTree>
    <p:extLst>
      <p:ext uri="{BB962C8B-B14F-4D97-AF65-F5344CB8AC3E}">
        <p14:creationId xmlns:p14="http://schemas.microsoft.com/office/powerpoint/2010/main" val="1137162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14</a:t>
            </a:fld>
            <a:endParaRPr lang="en-US" dirty="0"/>
          </a:p>
        </p:txBody>
      </p:sp>
    </p:spTree>
    <p:extLst>
      <p:ext uri="{BB962C8B-B14F-4D97-AF65-F5344CB8AC3E}">
        <p14:creationId xmlns:p14="http://schemas.microsoft.com/office/powerpoint/2010/main" val="273181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15</a:t>
            </a:fld>
            <a:endParaRPr lang="en-US" dirty="0"/>
          </a:p>
        </p:txBody>
      </p:sp>
    </p:spTree>
    <p:extLst>
      <p:ext uri="{BB962C8B-B14F-4D97-AF65-F5344CB8AC3E}">
        <p14:creationId xmlns:p14="http://schemas.microsoft.com/office/powerpoint/2010/main" val="3994356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16</a:t>
            </a:fld>
            <a:endParaRPr lang="en-US" dirty="0"/>
          </a:p>
        </p:txBody>
      </p:sp>
    </p:spTree>
    <p:extLst>
      <p:ext uri="{BB962C8B-B14F-4D97-AF65-F5344CB8AC3E}">
        <p14:creationId xmlns:p14="http://schemas.microsoft.com/office/powerpoint/2010/main" val="390100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17</a:t>
            </a:fld>
            <a:endParaRPr lang="en-US" dirty="0"/>
          </a:p>
        </p:txBody>
      </p:sp>
    </p:spTree>
    <p:extLst>
      <p:ext uri="{BB962C8B-B14F-4D97-AF65-F5344CB8AC3E}">
        <p14:creationId xmlns:p14="http://schemas.microsoft.com/office/powerpoint/2010/main" val="2398020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18</a:t>
            </a:fld>
            <a:endParaRPr lang="en-US" dirty="0"/>
          </a:p>
        </p:txBody>
      </p:sp>
    </p:spTree>
    <p:extLst>
      <p:ext uri="{BB962C8B-B14F-4D97-AF65-F5344CB8AC3E}">
        <p14:creationId xmlns:p14="http://schemas.microsoft.com/office/powerpoint/2010/main" val="3915991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19</a:t>
            </a:fld>
            <a:endParaRPr lang="en-US" dirty="0"/>
          </a:p>
        </p:txBody>
      </p:sp>
    </p:spTree>
    <p:extLst>
      <p:ext uri="{BB962C8B-B14F-4D97-AF65-F5344CB8AC3E}">
        <p14:creationId xmlns:p14="http://schemas.microsoft.com/office/powerpoint/2010/main" val="3191177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2</a:t>
            </a:fld>
            <a:endParaRPr lang="en-US" dirty="0"/>
          </a:p>
        </p:txBody>
      </p:sp>
    </p:spTree>
    <p:extLst>
      <p:ext uri="{BB962C8B-B14F-4D97-AF65-F5344CB8AC3E}">
        <p14:creationId xmlns:p14="http://schemas.microsoft.com/office/powerpoint/2010/main" val="304893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20</a:t>
            </a:fld>
            <a:endParaRPr lang="en-US" dirty="0"/>
          </a:p>
        </p:txBody>
      </p:sp>
    </p:spTree>
    <p:extLst>
      <p:ext uri="{BB962C8B-B14F-4D97-AF65-F5344CB8AC3E}">
        <p14:creationId xmlns:p14="http://schemas.microsoft.com/office/powerpoint/2010/main" val="4291780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21</a:t>
            </a:fld>
            <a:endParaRPr lang="en-US" dirty="0"/>
          </a:p>
        </p:txBody>
      </p:sp>
    </p:spTree>
    <p:extLst>
      <p:ext uri="{BB962C8B-B14F-4D97-AF65-F5344CB8AC3E}">
        <p14:creationId xmlns:p14="http://schemas.microsoft.com/office/powerpoint/2010/main" val="238986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22</a:t>
            </a:fld>
            <a:endParaRPr lang="en-US" dirty="0"/>
          </a:p>
        </p:txBody>
      </p:sp>
    </p:spTree>
    <p:extLst>
      <p:ext uri="{BB962C8B-B14F-4D97-AF65-F5344CB8AC3E}">
        <p14:creationId xmlns:p14="http://schemas.microsoft.com/office/powerpoint/2010/main" val="62098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23</a:t>
            </a:fld>
            <a:endParaRPr lang="en-US" dirty="0"/>
          </a:p>
        </p:txBody>
      </p:sp>
    </p:spTree>
    <p:extLst>
      <p:ext uri="{BB962C8B-B14F-4D97-AF65-F5344CB8AC3E}">
        <p14:creationId xmlns:p14="http://schemas.microsoft.com/office/powerpoint/2010/main" val="4050208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24</a:t>
            </a:fld>
            <a:endParaRPr lang="en-US" dirty="0"/>
          </a:p>
        </p:txBody>
      </p:sp>
    </p:spTree>
    <p:extLst>
      <p:ext uri="{BB962C8B-B14F-4D97-AF65-F5344CB8AC3E}">
        <p14:creationId xmlns:p14="http://schemas.microsoft.com/office/powerpoint/2010/main" val="1060517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25</a:t>
            </a:fld>
            <a:endParaRPr lang="en-US" dirty="0"/>
          </a:p>
        </p:txBody>
      </p:sp>
    </p:spTree>
    <p:extLst>
      <p:ext uri="{BB962C8B-B14F-4D97-AF65-F5344CB8AC3E}">
        <p14:creationId xmlns:p14="http://schemas.microsoft.com/office/powerpoint/2010/main" val="32288847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26</a:t>
            </a:fld>
            <a:endParaRPr lang="en-US" dirty="0"/>
          </a:p>
        </p:txBody>
      </p:sp>
    </p:spTree>
    <p:extLst>
      <p:ext uri="{BB962C8B-B14F-4D97-AF65-F5344CB8AC3E}">
        <p14:creationId xmlns:p14="http://schemas.microsoft.com/office/powerpoint/2010/main" val="1238674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27</a:t>
            </a:fld>
            <a:endParaRPr lang="en-US" dirty="0"/>
          </a:p>
        </p:txBody>
      </p:sp>
    </p:spTree>
    <p:extLst>
      <p:ext uri="{BB962C8B-B14F-4D97-AF65-F5344CB8AC3E}">
        <p14:creationId xmlns:p14="http://schemas.microsoft.com/office/powerpoint/2010/main" val="2778678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28</a:t>
            </a:fld>
            <a:endParaRPr lang="en-US" dirty="0"/>
          </a:p>
        </p:txBody>
      </p:sp>
    </p:spTree>
    <p:extLst>
      <p:ext uri="{BB962C8B-B14F-4D97-AF65-F5344CB8AC3E}">
        <p14:creationId xmlns:p14="http://schemas.microsoft.com/office/powerpoint/2010/main" val="2476740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29</a:t>
            </a:fld>
            <a:endParaRPr lang="en-US" dirty="0"/>
          </a:p>
        </p:txBody>
      </p:sp>
    </p:spTree>
    <p:extLst>
      <p:ext uri="{BB962C8B-B14F-4D97-AF65-F5344CB8AC3E}">
        <p14:creationId xmlns:p14="http://schemas.microsoft.com/office/powerpoint/2010/main" val="2550983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3</a:t>
            </a:fld>
            <a:endParaRPr lang="en-US" dirty="0"/>
          </a:p>
        </p:txBody>
      </p:sp>
    </p:spTree>
    <p:extLst>
      <p:ext uri="{BB962C8B-B14F-4D97-AF65-F5344CB8AC3E}">
        <p14:creationId xmlns:p14="http://schemas.microsoft.com/office/powerpoint/2010/main" val="40236461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30</a:t>
            </a:fld>
            <a:endParaRPr lang="en-US" dirty="0"/>
          </a:p>
        </p:txBody>
      </p:sp>
    </p:spTree>
    <p:extLst>
      <p:ext uri="{BB962C8B-B14F-4D97-AF65-F5344CB8AC3E}">
        <p14:creationId xmlns:p14="http://schemas.microsoft.com/office/powerpoint/2010/main" val="187494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31</a:t>
            </a:fld>
            <a:endParaRPr lang="en-US" dirty="0"/>
          </a:p>
        </p:txBody>
      </p:sp>
    </p:spTree>
    <p:extLst>
      <p:ext uri="{BB962C8B-B14F-4D97-AF65-F5344CB8AC3E}">
        <p14:creationId xmlns:p14="http://schemas.microsoft.com/office/powerpoint/2010/main" val="1276314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32</a:t>
            </a:fld>
            <a:endParaRPr lang="en-US" dirty="0"/>
          </a:p>
        </p:txBody>
      </p:sp>
    </p:spTree>
    <p:extLst>
      <p:ext uri="{BB962C8B-B14F-4D97-AF65-F5344CB8AC3E}">
        <p14:creationId xmlns:p14="http://schemas.microsoft.com/office/powerpoint/2010/main" val="38760529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F5068B-42DF-471C-8A5C-B339FBA37DE9}" type="slidenum">
              <a:rPr lang="en-US" smtClean="0"/>
              <a:pPr>
                <a:defRPr/>
              </a:pPr>
              <a:t>33</a:t>
            </a:fld>
            <a:endParaRPr lang="en-US" dirty="0"/>
          </a:p>
        </p:txBody>
      </p:sp>
    </p:spTree>
    <p:extLst>
      <p:ext uri="{BB962C8B-B14F-4D97-AF65-F5344CB8AC3E}">
        <p14:creationId xmlns:p14="http://schemas.microsoft.com/office/powerpoint/2010/main" val="4202576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34</a:t>
            </a:fld>
            <a:endParaRPr lang="en-US" dirty="0"/>
          </a:p>
        </p:txBody>
      </p:sp>
    </p:spTree>
    <p:extLst>
      <p:ext uri="{BB962C8B-B14F-4D97-AF65-F5344CB8AC3E}">
        <p14:creationId xmlns:p14="http://schemas.microsoft.com/office/powerpoint/2010/main" val="22617570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35</a:t>
            </a:fld>
            <a:endParaRPr lang="en-US" dirty="0"/>
          </a:p>
        </p:txBody>
      </p:sp>
    </p:spTree>
    <p:extLst>
      <p:ext uri="{BB962C8B-B14F-4D97-AF65-F5344CB8AC3E}">
        <p14:creationId xmlns:p14="http://schemas.microsoft.com/office/powerpoint/2010/main" val="26018702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36</a:t>
            </a:fld>
            <a:endParaRPr lang="en-US" dirty="0"/>
          </a:p>
        </p:txBody>
      </p:sp>
    </p:spTree>
    <p:extLst>
      <p:ext uri="{BB962C8B-B14F-4D97-AF65-F5344CB8AC3E}">
        <p14:creationId xmlns:p14="http://schemas.microsoft.com/office/powerpoint/2010/main" val="21436749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F5068B-42DF-471C-8A5C-B339FBA37DE9}" type="slidenum">
              <a:rPr lang="en-US" smtClean="0"/>
              <a:pPr>
                <a:defRPr/>
              </a:pPr>
              <a:t>37</a:t>
            </a:fld>
            <a:endParaRPr lang="en-US" dirty="0"/>
          </a:p>
        </p:txBody>
      </p:sp>
    </p:spTree>
    <p:extLst>
      <p:ext uri="{BB962C8B-B14F-4D97-AF65-F5344CB8AC3E}">
        <p14:creationId xmlns:p14="http://schemas.microsoft.com/office/powerpoint/2010/main" val="16776174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38</a:t>
            </a:fld>
            <a:endParaRPr lang="en-US" dirty="0"/>
          </a:p>
        </p:txBody>
      </p:sp>
    </p:spTree>
    <p:extLst>
      <p:ext uri="{BB962C8B-B14F-4D97-AF65-F5344CB8AC3E}">
        <p14:creationId xmlns:p14="http://schemas.microsoft.com/office/powerpoint/2010/main" val="3693565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39</a:t>
            </a:fld>
            <a:endParaRPr lang="en-US" dirty="0"/>
          </a:p>
        </p:txBody>
      </p:sp>
    </p:spTree>
    <p:extLst>
      <p:ext uri="{BB962C8B-B14F-4D97-AF65-F5344CB8AC3E}">
        <p14:creationId xmlns:p14="http://schemas.microsoft.com/office/powerpoint/2010/main" val="1280256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4</a:t>
            </a:fld>
            <a:endParaRPr lang="en-US" dirty="0"/>
          </a:p>
        </p:txBody>
      </p:sp>
    </p:spTree>
    <p:extLst>
      <p:ext uri="{BB962C8B-B14F-4D97-AF65-F5344CB8AC3E}">
        <p14:creationId xmlns:p14="http://schemas.microsoft.com/office/powerpoint/2010/main" val="3420886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5</a:t>
            </a:fld>
            <a:endParaRPr lang="en-US" dirty="0"/>
          </a:p>
        </p:txBody>
      </p:sp>
    </p:spTree>
    <p:extLst>
      <p:ext uri="{BB962C8B-B14F-4D97-AF65-F5344CB8AC3E}">
        <p14:creationId xmlns:p14="http://schemas.microsoft.com/office/powerpoint/2010/main" val="2038622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6</a:t>
            </a:fld>
            <a:endParaRPr lang="en-US" dirty="0"/>
          </a:p>
        </p:txBody>
      </p:sp>
    </p:spTree>
    <p:extLst>
      <p:ext uri="{BB962C8B-B14F-4D97-AF65-F5344CB8AC3E}">
        <p14:creationId xmlns:p14="http://schemas.microsoft.com/office/powerpoint/2010/main" val="327376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7</a:t>
            </a:fld>
            <a:endParaRPr lang="en-US" dirty="0"/>
          </a:p>
        </p:txBody>
      </p:sp>
    </p:spTree>
    <p:extLst>
      <p:ext uri="{BB962C8B-B14F-4D97-AF65-F5344CB8AC3E}">
        <p14:creationId xmlns:p14="http://schemas.microsoft.com/office/powerpoint/2010/main" val="348867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8</a:t>
            </a:fld>
            <a:endParaRPr lang="en-US" dirty="0"/>
          </a:p>
        </p:txBody>
      </p:sp>
    </p:spTree>
    <p:extLst>
      <p:ext uri="{BB962C8B-B14F-4D97-AF65-F5344CB8AC3E}">
        <p14:creationId xmlns:p14="http://schemas.microsoft.com/office/powerpoint/2010/main" val="3742216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C8D10-A1EA-4B5C-896F-8EDC00B3C429}" type="slidenum">
              <a:rPr lang="en-US" smtClean="0"/>
              <a:pPr/>
              <a:t>9</a:t>
            </a:fld>
            <a:endParaRPr lang="en-US" dirty="0"/>
          </a:p>
        </p:txBody>
      </p:sp>
    </p:spTree>
    <p:extLst>
      <p:ext uri="{BB962C8B-B14F-4D97-AF65-F5344CB8AC3E}">
        <p14:creationId xmlns:p14="http://schemas.microsoft.com/office/powerpoint/2010/main" val="1330800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DD0C128E-CCA3-4B38-8821-4F543FE4CD97}" type="datetimeFigureOut">
              <a:rPr lang="en-US" smtClean="0"/>
              <a:pPr/>
              <a:t>5/7/2017</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9F054B57-96DC-45C1-8670-28D09C7621D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0C128E-CCA3-4B38-8821-4F543FE4CD97}" type="datetimeFigureOut">
              <a:rPr lang="en-US" smtClean="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054B57-96DC-45C1-8670-28D09C7621D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0C128E-CCA3-4B38-8821-4F543FE4CD97}" type="datetimeFigureOut">
              <a:rPr lang="en-US" smtClean="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054B57-96DC-45C1-8670-28D09C7621D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DD0C128E-CCA3-4B38-8821-4F543FE4CD97}" type="datetimeFigureOut">
              <a:rPr lang="en-US" smtClean="0"/>
              <a:pPr/>
              <a:t>5/7/2017</a:t>
            </a:fld>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fld id="{9F054B57-96DC-45C1-8670-28D09C7621D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DD0C128E-CCA3-4B38-8821-4F543FE4CD97}" type="datetimeFigureOut">
              <a:rPr lang="en-US" smtClean="0"/>
              <a:pPr/>
              <a:t>5/7/2017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9F054B57-96DC-45C1-8670-28D09C7621D0}" type="slidenum">
              <a:rPr lang="en-US" smtClean="0"/>
              <a:pPr/>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DD0C128E-CCA3-4B38-8821-4F543FE4CD97}" type="datetimeFigureOut">
              <a:rPr lang="en-US" smtClean="0"/>
              <a:pPr/>
              <a:t>5/7/2017</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9F054B57-96DC-45C1-8670-28D09C7621D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DD0C128E-CCA3-4B38-8821-4F543FE4CD97}" type="datetimeFigureOut">
              <a:rPr lang="en-US" smtClean="0"/>
              <a:pPr/>
              <a:t>5/7/2017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9F054B57-96DC-45C1-8670-28D09C7621D0}" type="slidenum">
              <a:rPr lang="en-US" smtClean="0"/>
              <a:pPr/>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D0C128E-CCA3-4B38-8821-4F543FE4CD97}" type="datetimeFigureOut">
              <a:rPr lang="en-US" smtClean="0"/>
              <a:pPr/>
              <a:t>5/7/2017</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054B57-96DC-45C1-8670-28D09C7621D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0C128E-CCA3-4B38-8821-4F543FE4CD97}" type="datetimeFigureOut">
              <a:rPr lang="en-US" smtClean="0"/>
              <a:pPr/>
              <a:t>5/7/2017</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054B57-96DC-45C1-8670-28D09C7621D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DD0C128E-CCA3-4B38-8821-4F543FE4CD97}" type="datetimeFigureOut">
              <a:rPr lang="en-US" smtClean="0"/>
              <a:pPr/>
              <a:t>5/7/2017</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054B57-96DC-45C1-8670-28D09C7621D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fld id="{DD0C128E-CCA3-4B38-8821-4F543FE4CD97}" type="datetimeFigureOut">
              <a:rPr lang="en-US" smtClean="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9F054B57-96DC-45C1-8670-28D09C7621D0}" type="slidenum">
              <a:rPr lang="en-US" smtClean="0"/>
              <a:pPr/>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DD0C128E-CCA3-4B38-8821-4F543FE4CD97}" type="datetimeFigureOut">
              <a:rPr lang="en-US" smtClean="0"/>
              <a:pPr/>
              <a:t>5/7/2017</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9F054B57-96DC-45C1-8670-28D09C7621D0}" type="slidenum">
              <a:rPr lang="en-US" smtClean="0"/>
              <a:pPr/>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obdani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essentialschools.org/cs/cesn/print/ces_docs/632?x-r=dis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essentialschools.org/cs/cesn/print/ces_docs/633?x-r=disp"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personal.psu.edu/bxb11/LSI/LSI.ht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urfaquarium.com/MI/inventory.htm"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ric.ed.gov/ERICWebPortal/search/simpleSearch.jsp?_pageLabel=ERICSearchResult&amp;_urlType=action&amp;newSearch=true&amp;ERICExtSearch_SearchType_0=au&amp;ERICExtSearch_SearchValue_0=%22Cullen+Roxanne%2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6600" y="5334000"/>
            <a:ext cx="5562600" cy="1295401"/>
          </a:xfrm>
        </p:spPr>
        <p:txBody>
          <a:bodyPr>
            <a:normAutofit fontScale="90000"/>
          </a:bodyPr>
          <a:lstStyle/>
          <a:p>
            <a:pPr algn="ctr"/>
            <a:r>
              <a:rPr lang="en-US" sz="2000" b="1" dirty="0" smtClean="0">
                <a:latin typeface="+mn-lt"/>
              </a:rPr>
              <a:t>Dr. Rob Danin</a:t>
            </a:r>
            <a:br>
              <a:rPr lang="en-US" sz="2000" b="1" dirty="0" smtClean="0">
                <a:latin typeface="+mn-lt"/>
              </a:rPr>
            </a:br>
            <a:r>
              <a:rPr lang="en-US" sz="2000" b="1" dirty="0" smtClean="0">
                <a:latin typeface="+mn-lt"/>
              </a:rPr>
              <a:t>English </a:t>
            </a:r>
            <a:r>
              <a:rPr lang="en-US" sz="2000" b="1" smtClean="0">
                <a:latin typeface="+mn-lt"/>
              </a:rPr>
              <a:t>Language Specialist</a:t>
            </a:r>
            <a:r>
              <a:rPr lang="en-US" sz="2000" b="1" dirty="0" smtClean="0">
                <a:latin typeface="+mn-lt"/>
              </a:rPr>
              <a:t/>
            </a:r>
            <a:br>
              <a:rPr lang="en-US" sz="2000" b="1" dirty="0" smtClean="0">
                <a:latin typeface="+mn-lt"/>
              </a:rPr>
            </a:br>
            <a:r>
              <a:rPr lang="en-US" sz="1800" dirty="0" smtClean="0">
                <a:hlinkClick r:id="rId3"/>
              </a:rPr>
              <a:t>www.robdanin.com</a:t>
            </a:r>
            <a:r>
              <a:rPr lang="en-US" sz="1800" dirty="0" smtClean="0"/>
              <a:t> </a:t>
            </a:r>
            <a:r>
              <a:rPr lang="en-US" b="1" dirty="0" smtClean="0"/>
              <a:t/>
            </a:r>
            <a:br>
              <a:rPr lang="en-US" b="1" dirty="0" smtClean="0"/>
            </a:br>
            <a:endParaRPr lang="en-US" dirty="0"/>
          </a:p>
        </p:txBody>
      </p:sp>
      <p:sp>
        <p:nvSpPr>
          <p:cNvPr id="3" name="Subtitle 2"/>
          <p:cNvSpPr>
            <a:spLocks noGrp="1"/>
          </p:cNvSpPr>
          <p:nvPr>
            <p:ph type="subTitle" idx="1"/>
          </p:nvPr>
        </p:nvSpPr>
        <p:spPr>
          <a:xfrm>
            <a:off x="0" y="0"/>
            <a:ext cx="9144000" cy="2057400"/>
          </a:xfrm>
        </p:spPr>
        <p:txBody>
          <a:bodyPr>
            <a:noAutofit/>
          </a:bodyPr>
          <a:lstStyle/>
          <a:p>
            <a:pPr algn="ctr"/>
            <a:r>
              <a:rPr lang="en-US" sz="3200" b="1" dirty="0" smtClean="0">
                <a:solidFill>
                  <a:schemeClr val="accent6">
                    <a:lumMod val="50000"/>
                  </a:schemeClr>
                </a:solidFill>
              </a:rPr>
              <a:t>Student-Centered Instruction</a:t>
            </a:r>
          </a:p>
          <a:p>
            <a:pPr algn="ctr"/>
            <a:r>
              <a:rPr lang="en-US" sz="3200" b="1" dirty="0" smtClean="0">
                <a:solidFill>
                  <a:schemeClr val="accent6">
                    <a:lumMod val="50000"/>
                  </a:schemeClr>
                </a:solidFill>
              </a:rPr>
              <a:t> &amp; </a:t>
            </a:r>
          </a:p>
          <a:p>
            <a:pPr algn="ctr"/>
            <a:r>
              <a:rPr lang="en-US" sz="3200" b="1" dirty="0" smtClean="0">
                <a:solidFill>
                  <a:schemeClr val="accent6">
                    <a:lumMod val="50000"/>
                  </a:schemeClr>
                </a:solidFill>
              </a:rPr>
              <a:t>Learning Styles</a:t>
            </a:r>
            <a:endParaRPr lang="en-US" sz="3200" b="1" dirty="0">
              <a:solidFill>
                <a:schemeClr val="accent6">
                  <a:lumMod val="50000"/>
                </a:schemeClr>
              </a:solidFill>
            </a:endParaRPr>
          </a:p>
        </p:txBody>
      </p:sp>
      <p:pic>
        <p:nvPicPr>
          <p:cNvPr id="15362" name="Picture 2" descr="http://www.clipartpal.com/_thumbs/pd/education/minds_under_construction.png"/>
          <p:cNvPicPr>
            <a:picLocks noChangeAspect="1" noChangeArrowheads="1"/>
          </p:cNvPicPr>
          <p:nvPr/>
        </p:nvPicPr>
        <p:blipFill>
          <a:blip r:embed="rId4" cstate="print"/>
          <a:srcRect/>
          <a:stretch>
            <a:fillRect/>
          </a:stretch>
        </p:blipFill>
        <p:spPr bwMode="auto">
          <a:xfrm>
            <a:off x="2895600" y="2133600"/>
            <a:ext cx="3476625" cy="3124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pPr algn="ctr"/>
            <a:r>
              <a:rPr lang="en-US" b="1" dirty="0" smtClean="0">
                <a:solidFill>
                  <a:schemeClr val="accent6">
                    <a:lumMod val="50000"/>
                  </a:schemeClr>
                </a:solidFill>
              </a:rPr>
              <a:t>Student-Centered Instruction:</a:t>
            </a:r>
            <a:br>
              <a:rPr lang="en-US" b="1" dirty="0" smtClean="0">
                <a:solidFill>
                  <a:schemeClr val="accent6">
                    <a:lumMod val="50000"/>
                  </a:schemeClr>
                </a:solidFill>
              </a:rPr>
            </a:br>
            <a:r>
              <a:rPr lang="en-US" b="1" dirty="0" smtClean="0">
                <a:solidFill>
                  <a:schemeClr val="accent6">
                    <a:lumMod val="50000"/>
                  </a:schemeClr>
                </a:solidFill>
              </a:rPr>
              <a:t>your thoughts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Now it’s your turn:</a:t>
            </a:r>
          </a:p>
          <a:p>
            <a:r>
              <a:rPr lang="en-US" dirty="0" smtClean="0"/>
              <a:t>What is your willingness and ability to:</a:t>
            </a:r>
          </a:p>
          <a:p>
            <a:pPr lvl="1"/>
            <a:r>
              <a:rPr lang="en-US" dirty="0" smtClean="0"/>
              <a:t>implement these types of activities </a:t>
            </a:r>
          </a:p>
          <a:p>
            <a:pPr lvl="1"/>
            <a:r>
              <a:rPr lang="en-US" dirty="0" smtClean="0"/>
              <a:t>train teachers</a:t>
            </a:r>
          </a:p>
          <a:p>
            <a:pPr>
              <a:buNone/>
            </a:pPr>
            <a:r>
              <a:rPr lang="en-US" dirty="0" smtClean="0"/>
              <a:t>   based on this theoretical/pedagogical method for learning?</a:t>
            </a:r>
          </a:p>
          <a:p>
            <a:r>
              <a:rPr lang="en-US" dirty="0" smtClean="0"/>
              <a:t>Under what educational context(s) would this instructional framework be appropriate?  When is it not?</a:t>
            </a:r>
          </a:p>
          <a:p>
            <a:pPr lvl="1"/>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2700" dirty="0" smtClean="0"/>
              <a:t>“</a:t>
            </a:r>
            <a:r>
              <a:rPr lang="en-US" sz="2700" b="1" dirty="0" smtClean="0"/>
              <a:t>democratic” Instructional approaches:</a:t>
            </a:r>
            <a:br>
              <a:rPr lang="en-US" sz="2700" b="1" dirty="0" smtClean="0"/>
            </a:br>
            <a:r>
              <a:rPr lang="en-US" sz="2700" b="1" dirty="0" smtClean="0"/>
              <a:t>A </a:t>
            </a:r>
            <a:r>
              <a:rPr lang="en-US" sz="2800" b="1" dirty="0" smtClean="0"/>
              <a:t>shared responsibility</a:t>
            </a:r>
            <a:endParaRPr lang="en-US" sz="2700" b="1" dirty="0"/>
          </a:p>
        </p:txBody>
      </p:sp>
      <p:sp>
        <p:nvSpPr>
          <p:cNvPr id="3" name="Content Placeholder 2"/>
          <p:cNvSpPr>
            <a:spLocks noGrp="1"/>
          </p:cNvSpPr>
          <p:nvPr>
            <p:ph idx="1"/>
          </p:nvPr>
        </p:nvSpPr>
        <p:spPr>
          <a:xfrm>
            <a:off x="0" y="1066800"/>
            <a:ext cx="9144000" cy="5791200"/>
          </a:xfrm>
        </p:spPr>
        <p:txBody>
          <a:bodyPr>
            <a:normAutofit fontScale="92500" lnSpcReduction="20000"/>
          </a:bodyPr>
          <a:lstStyle/>
          <a:p>
            <a:r>
              <a:rPr lang="en-US" sz="2800" dirty="0" smtClean="0"/>
              <a:t>“Pupils should be treated as reasoning and reasonable beings.” (Tolstoy, 1862)</a:t>
            </a:r>
          </a:p>
          <a:p>
            <a:r>
              <a:rPr lang="en-US" sz="2800" dirty="0" smtClean="0"/>
              <a:t>Methods of instruction that place an emphasis on “co-operative social organization.” (John Dewey's </a:t>
            </a:r>
            <a:r>
              <a:rPr lang="en-US" sz="2800" i="1" dirty="0" smtClean="0"/>
              <a:t>Democracy and Education</a:t>
            </a:r>
            <a:r>
              <a:rPr lang="en-US" sz="2800" dirty="0" smtClean="0"/>
              <a:t>, 1916)</a:t>
            </a:r>
          </a:p>
          <a:p>
            <a:r>
              <a:rPr lang="en-US" sz="2800" dirty="0" smtClean="0"/>
              <a:t>Learners of all ages need to have some power and responsibility in the institutions of learning where they spend so much of their lives.</a:t>
            </a:r>
          </a:p>
          <a:p>
            <a:r>
              <a:rPr lang="en-US" sz="2800" dirty="0" smtClean="0"/>
              <a:t>Students need to experience  and practice meaningful participation within a school’s social framework.</a:t>
            </a:r>
          </a:p>
          <a:p>
            <a:r>
              <a:rPr lang="en-US" sz="2800" dirty="0" smtClean="0"/>
              <a:t>“The relationships teachers and students develop during the learning process aligns with a greater recognition of individual student differences. As with collaboration between students, a more equal relationship between teachers and students may facilitate differentiated instruction.” (Rallis, 1995) </a:t>
            </a:r>
          </a:p>
          <a:p>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pPr algn="ctr"/>
            <a:r>
              <a:rPr lang="en-US" sz="3100" b="1" dirty="0" smtClean="0"/>
              <a:t>Student-Centered Learning &amp;</a:t>
            </a:r>
            <a:r>
              <a:rPr lang="en-US" b="1" dirty="0" smtClean="0"/>
              <a:t/>
            </a:r>
            <a:br>
              <a:rPr lang="en-US" b="1" dirty="0" smtClean="0"/>
            </a:br>
            <a:r>
              <a:rPr lang="en-US" sz="3100" b="1" dirty="0" smtClean="0"/>
              <a:t>Learning styles</a:t>
            </a:r>
            <a:endParaRPr lang="en-US" sz="3100" b="1" dirty="0"/>
          </a:p>
        </p:txBody>
      </p:sp>
      <p:sp>
        <p:nvSpPr>
          <p:cNvPr id="3" name="Content Placeholder 2"/>
          <p:cNvSpPr>
            <a:spLocks noGrp="1"/>
          </p:cNvSpPr>
          <p:nvPr>
            <p:ph idx="1"/>
          </p:nvPr>
        </p:nvSpPr>
        <p:spPr>
          <a:xfrm>
            <a:off x="0" y="1143000"/>
            <a:ext cx="9144000" cy="5715000"/>
          </a:xfrm>
        </p:spPr>
        <p:txBody>
          <a:bodyPr>
            <a:normAutofit lnSpcReduction="10000"/>
          </a:bodyPr>
          <a:lstStyle/>
          <a:p>
            <a:r>
              <a:rPr lang="en-US" sz="2800" dirty="0" smtClean="0"/>
              <a:t>“Learning is not about passivity and order; it is about the messy process of discovery and construction of knowledge.” (Johnston, 2004)</a:t>
            </a:r>
          </a:p>
          <a:p>
            <a:r>
              <a:rPr lang="en-US" sz="2800" dirty="0" smtClean="0"/>
              <a:t>Essential attributes of the student-centered learning environment:</a:t>
            </a:r>
          </a:p>
          <a:p>
            <a:pPr lvl="1"/>
            <a:r>
              <a:rPr lang="en-US" sz="2400" dirty="0" smtClean="0"/>
              <a:t>Educator/student partnerships</a:t>
            </a:r>
          </a:p>
          <a:p>
            <a:pPr lvl="2"/>
            <a:r>
              <a:rPr lang="en-US" i="1" dirty="0" smtClean="0"/>
              <a:t>teachers and students work together in a cooperative learning environment</a:t>
            </a:r>
            <a:endParaRPr lang="en-US" dirty="0" smtClean="0"/>
          </a:p>
          <a:p>
            <a:pPr lvl="1"/>
            <a:r>
              <a:rPr lang="en-US" sz="2400" dirty="0" smtClean="0"/>
              <a:t>Metacognition </a:t>
            </a:r>
          </a:p>
          <a:p>
            <a:pPr lvl="1"/>
            <a:r>
              <a:rPr lang="en-US" sz="2400" dirty="0" smtClean="0"/>
              <a:t>Construction of learning </a:t>
            </a:r>
          </a:p>
          <a:p>
            <a:pPr lvl="1"/>
            <a:r>
              <a:rPr lang="en-US" sz="2400" dirty="0" smtClean="0"/>
              <a:t>Collaborative learning </a:t>
            </a:r>
          </a:p>
          <a:p>
            <a:r>
              <a:rPr lang="en-US" sz="2800" dirty="0" smtClean="0"/>
              <a:t>These considerations help to determine and define the </a:t>
            </a:r>
            <a:r>
              <a:rPr lang="en-US" sz="2800" u="sng" dirty="0" smtClean="0"/>
              <a:t>curriculum development</a:t>
            </a:r>
            <a:r>
              <a:rPr lang="en-US" sz="2800" dirty="0" smtClean="0"/>
              <a:t>, </a:t>
            </a:r>
            <a:r>
              <a:rPr lang="en-US" sz="2800" u="sng" dirty="0" smtClean="0"/>
              <a:t>materials development </a:t>
            </a:r>
            <a:r>
              <a:rPr lang="en-US" sz="2800" dirty="0" smtClean="0"/>
              <a:t>and </a:t>
            </a:r>
            <a:r>
              <a:rPr lang="en-US" sz="2800" u="sng" dirty="0" smtClean="0"/>
              <a:t>instructional methodologies</a:t>
            </a:r>
            <a:r>
              <a:rPr lang="en-US" sz="2800" dirty="0" smtClean="0"/>
              <a:t> used by the  educator.</a:t>
            </a: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990600"/>
          </a:xfrm>
        </p:spPr>
        <p:txBody>
          <a:bodyPr>
            <a:normAutofit fontScale="90000"/>
          </a:bodyPr>
          <a:lstStyle/>
          <a:p>
            <a:pPr lvl="1" algn="ctr" rtl="0">
              <a:spcBef>
                <a:spcPct val="0"/>
              </a:spcBef>
            </a:pPr>
            <a:r>
              <a:rPr lang="en-US" sz="3600" b="1" dirty="0" smtClean="0">
                <a:solidFill>
                  <a:schemeClr val="accent6">
                    <a:lumMod val="50000"/>
                  </a:schemeClr>
                </a:solidFill>
              </a:rPr>
              <a:t>Metacognition: </a:t>
            </a:r>
            <a:br>
              <a:rPr lang="en-US" sz="3600" b="1" dirty="0" smtClean="0">
                <a:solidFill>
                  <a:schemeClr val="accent6">
                    <a:lumMod val="50000"/>
                  </a:schemeClr>
                </a:solidFill>
              </a:rPr>
            </a:br>
            <a:r>
              <a:rPr lang="en-US" sz="3200" b="1" dirty="0">
                <a:solidFill>
                  <a:schemeClr val="accent6">
                    <a:lumMod val="50000"/>
                  </a:schemeClr>
                </a:solidFill>
              </a:rPr>
              <a:t>T</a:t>
            </a:r>
            <a:r>
              <a:rPr lang="en-US" sz="3200" b="1" dirty="0" smtClean="0">
                <a:solidFill>
                  <a:schemeClr val="accent6">
                    <a:lumMod val="50000"/>
                  </a:schemeClr>
                </a:solidFill>
              </a:rPr>
              <a:t>hinking </a:t>
            </a:r>
            <a:r>
              <a:rPr lang="en-US" sz="3200" b="1" dirty="0">
                <a:solidFill>
                  <a:schemeClr val="accent6">
                    <a:lumMod val="50000"/>
                  </a:schemeClr>
                </a:solidFill>
              </a:rPr>
              <a:t>A</a:t>
            </a:r>
            <a:r>
              <a:rPr lang="en-US" sz="3200" b="1" dirty="0" smtClean="0">
                <a:solidFill>
                  <a:schemeClr val="accent6">
                    <a:lumMod val="50000"/>
                  </a:schemeClr>
                </a:solidFill>
              </a:rPr>
              <a:t>bout </a:t>
            </a:r>
            <a:r>
              <a:rPr lang="en-US" sz="3200" b="1" dirty="0">
                <a:solidFill>
                  <a:schemeClr val="accent6">
                    <a:lumMod val="50000"/>
                  </a:schemeClr>
                </a:solidFill>
              </a:rPr>
              <a:t>T</a:t>
            </a:r>
            <a:r>
              <a:rPr lang="en-US" sz="3200" b="1" dirty="0" smtClean="0">
                <a:solidFill>
                  <a:schemeClr val="accent6">
                    <a:lumMod val="50000"/>
                  </a:schemeClr>
                </a:solidFill>
              </a:rPr>
              <a:t>hinking</a:t>
            </a:r>
            <a:endParaRPr lang="en-US" sz="3200" b="1" dirty="0">
              <a:solidFill>
                <a:schemeClr val="accent6">
                  <a:lumMod val="50000"/>
                </a:schemeClr>
              </a:solidFill>
            </a:endParaRPr>
          </a:p>
        </p:txBody>
      </p:sp>
      <p:sp>
        <p:nvSpPr>
          <p:cNvPr id="3" name="Content Placeholder 2"/>
          <p:cNvSpPr>
            <a:spLocks noGrp="1"/>
          </p:cNvSpPr>
          <p:nvPr>
            <p:ph idx="1"/>
          </p:nvPr>
        </p:nvSpPr>
        <p:spPr>
          <a:xfrm>
            <a:off x="0" y="1066800"/>
            <a:ext cx="9144000" cy="5791200"/>
          </a:xfrm>
        </p:spPr>
        <p:txBody>
          <a:bodyPr>
            <a:normAutofit/>
          </a:bodyPr>
          <a:lstStyle/>
          <a:p>
            <a:pPr marL="320040" indent="-320040">
              <a:defRPr/>
            </a:pPr>
            <a:r>
              <a:rPr lang="en-US" sz="2800" dirty="0" smtClean="0"/>
              <a:t>Students need to be taught how to create </a:t>
            </a:r>
            <a:r>
              <a:rPr lang="en-US" sz="2800" i="1" dirty="0" smtClean="0"/>
              <a:t>higher-level questions</a:t>
            </a:r>
            <a:r>
              <a:rPr lang="en-US" sz="2800" dirty="0" smtClean="0"/>
              <a:t> and how to answer them. (Peirce, 2004)</a:t>
            </a:r>
          </a:p>
          <a:p>
            <a:pPr marL="320040" indent="-320040">
              <a:defRPr/>
            </a:pPr>
            <a:r>
              <a:rPr lang="en-US" sz="2800" dirty="0" smtClean="0"/>
              <a:t>Cognitive strategies help students </a:t>
            </a:r>
            <a:r>
              <a:rPr lang="en-US" sz="2800" b="1" dirty="0" smtClean="0"/>
              <a:t>“learn how to learn”</a:t>
            </a:r>
            <a:r>
              <a:rPr lang="en-US" sz="2800" dirty="0" smtClean="0"/>
              <a:t>:</a:t>
            </a:r>
          </a:p>
          <a:p>
            <a:pPr lvl="1"/>
            <a:r>
              <a:rPr lang="en-US" dirty="0" smtClean="0"/>
              <a:t>to identify the task on which one is currently working</a:t>
            </a:r>
          </a:p>
          <a:p>
            <a:pPr lvl="1"/>
            <a:r>
              <a:rPr lang="en-US" dirty="0" smtClean="0"/>
              <a:t>to check on current progress of that work</a:t>
            </a:r>
          </a:p>
          <a:p>
            <a:pPr lvl="1"/>
            <a:r>
              <a:rPr lang="en-US" dirty="0" smtClean="0"/>
              <a:t>to evaluate that progress</a:t>
            </a:r>
          </a:p>
          <a:p>
            <a:pPr lvl="1"/>
            <a:r>
              <a:rPr lang="en-US" dirty="0" smtClean="0"/>
              <a:t>to predict what the outcome of that progress will be</a:t>
            </a:r>
          </a:p>
          <a:p>
            <a:r>
              <a:rPr lang="en-US" sz="2800" dirty="0" smtClean="0"/>
              <a:t>Through this cognitive process a person learns about his or her own </a:t>
            </a:r>
            <a:r>
              <a:rPr lang="en-US" sz="2800" i="1" dirty="0" smtClean="0"/>
              <a:t>style of learning</a:t>
            </a:r>
            <a:r>
              <a:rPr lang="en-US" sz="2800" dirty="0" smtClean="0"/>
              <a:t>.</a:t>
            </a:r>
          </a:p>
          <a:p>
            <a:pPr marL="720090" lvl="1" indent="-320040">
              <a:defRPr/>
            </a:pPr>
            <a:endParaRPr lang="en-US" sz="2400" dirty="0" smtClean="0"/>
          </a:p>
          <a:p>
            <a:pPr marL="320040" indent="-320040">
              <a:buFont typeface="Wingdings"/>
              <a:buChar char=""/>
              <a:defRPr/>
            </a:pP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1143000"/>
          </a:xfrm>
        </p:spPr>
        <p:txBody>
          <a:bodyPr>
            <a:normAutofit/>
          </a:bodyPr>
          <a:lstStyle/>
          <a:p>
            <a:pPr algn="ctr"/>
            <a:r>
              <a:rPr lang="en-US" sz="3200" b="1" dirty="0" smtClean="0">
                <a:solidFill>
                  <a:schemeClr val="accent6">
                    <a:lumMod val="50000"/>
                  </a:schemeClr>
                </a:solidFill>
              </a:rPr>
              <a:t>Metacognition: </a:t>
            </a:r>
            <a:br>
              <a:rPr lang="en-US" sz="3200" b="1" dirty="0" smtClean="0">
                <a:solidFill>
                  <a:schemeClr val="accent6">
                    <a:lumMod val="50000"/>
                  </a:schemeClr>
                </a:solidFill>
              </a:rPr>
            </a:br>
            <a:r>
              <a:rPr lang="en-US" sz="3200" b="1" dirty="0" smtClean="0">
                <a:solidFill>
                  <a:schemeClr val="accent6">
                    <a:lumMod val="50000"/>
                  </a:schemeClr>
                </a:solidFill>
              </a:rPr>
              <a:t>The Four Principles</a:t>
            </a:r>
            <a:endParaRPr lang="en-US" sz="3200" dirty="0"/>
          </a:p>
        </p:txBody>
      </p:sp>
      <p:sp>
        <p:nvSpPr>
          <p:cNvPr id="3" name="Content Placeholder 2"/>
          <p:cNvSpPr>
            <a:spLocks noGrp="1"/>
          </p:cNvSpPr>
          <p:nvPr>
            <p:ph idx="1"/>
          </p:nvPr>
        </p:nvSpPr>
        <p:spPr>
          <a:xfrm>
            <a:off x="0" y="1066800"/>
            <a:ext cx="9144000" cy="5791200"/>
          </a:xfrm>
        </p:spPr>
        <p:txBody>
          <a:bodyPr/>
          <a:lstStyle/>
          <a:p>
            <a:r>
              <a:rPr lang="en-US" dirty="0" smtClean="0"/>
              <a:t>Principle 1:  </a:t>
            </a:r>
            <a:r>
              <a:rPr lang="en-US" i="1" dirty="0" smtClean="0"/>
              <a:t>The nature of the learning process</a:t>
            </a:r>
          </a:p>
          <a:p>
            <a:r>
              <a:rPr lang="en-US" dirty="0" smtClean="0"/>
              <a:t>Principle 2: </a:t>
            </a:r>
            <a:r>
              <a:rPr lang="en-US" i="1" dirty="0" smtClean="0"/>
              <a:t> Goals of the learning process</a:t>
            </a:r>
          </a:p>
          <a:p>
            <a:r>
              <a:rPr lang="en-US" dirty="0" smtClean="0"/>
              <a:t>Principle 3:  </a:t>
            </a:r>
            <a:r>
              <a:rPr lang="en-US" i="1" dirty="0" smtClean="0"/>
              <a:t>Higher-order thinking</a:t>
            </a:r>
          </a:p>
          <a:p>
            <a:r>
              <a:rPr lang="en-US" dirty="0" smtClean="0"/>
              <a:t>Principle 4:  </a:t>
            </a:r>
            <a:r>
              <a:rPr lang="en-US" i="1" dirty="0" smtClean="0"/>
              <a:t>The construction of knowledge</a:t>
            </a:r>
          </a:p>
          <a:p>
            <a:endParaRPr lang="en-US" i="1" dirty="0" smtClean="0"/>
          </a:p>
          <a:p>
            <a:endParaRPr lang="en-US" i="1" dirty="0" smtClean="0"/>
          </a:p>
          <a:p>
            <a:endParaRPr lang="en-US" dirty="0"/>
          </a:p>
        </p:txBody>
      </p:sp>
      <p:pic>
        <p:nvPicPr>
          <p:cNvPr id="5122" name="Picture 2" descr="C:\Documents and Settings\Rob\Local Settings\Temporary Internet Files\Content.IE5\FBRBE4QU\MM900323763[1].gif"/>
          <p:cNvPicPr>
            <a:picLocks noChangeAspect="1" noChangeArrowheads="1" noCrop="1"/>
          </p:cNvPicPr>
          <p:nvPr/>
        </p:nvPicPr>
        <p:blipFill>
          <a:blip r:embed="rId3" cstate="print"/>
          <a:srcRect/>
          <a:stretch>
            <a:fillRect/>
          </a:stretch>
        </p:blipFill>
        <p:spPr bwMode="auto">
          <a:xfrm>
            <a:off x="2209800" y="3505200"/>
            <a:ext cx="4648200" cy="27432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372600" cy="990600"/>
          </a:xfrm>
        </p:spPr>
        <p:txBody>
          <a:bodyPr>
            <a:normAutofit fontScale="90000"/>
          </a:bodyPr>
          <a:lstStyle/>
          <a:p>
            <a:pPr algn="ctr"/>
            <a:r>
              <a:rPr lang="en-US" sz="3200" b="1" dirty="0" smtClean="0">
                <a:solidFill>
                  <a:schemeClr val="accent6">
                    <a:lumMod val="50000"/>
                  </a:schemeClr>
                </a:solidFill>
              </a:rPr>
              <a:t>Metacognition:</a:t>
            </a:r>
            <a:br>
              <a:rPr lang="en-US" sz="3200" b="1" dirty="0" smtClean="0">
                <a:solidFill>
                  <a:schemeClr val="accent6">
                    <a:lumMod val="50000"/>
                  </a:schemeClr>
                </a:solidFill>
              </a:rPr>
            </a:br>
            <a:r>
              <a:rPr lang="en-US" sz="3200" b="1" dirty="0" smtClean="0">
                <a:solidFill>
                  <a:schemeClr val="accent6">
                    <a:lumMod val="50000"/>
                  </a:schemeClr>
                </a:solidFill>
              </a:rPr>
              <a:t>What it looks like</a:t>
            </a:r>
            <a:endParaRPr lang="en-US" sz="3200"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609600" y="1143001"/>
            <a:ext cx="8077200" cy="4648200"/>
          </a:xfrm>
          <a:prstGeom prst="rect">
            <a:avLst/>
          </a:prstGeom>
          <a:noFill/>
          <a:ln w="9525">
            <a:noFill/>
            <a:miter lim="800000"/>
            <a:headEnd/>
            <a:tailEnd/>
          </a:ln>
        </p:spPr>
      </p:pic>
      <p:sp>
        <p:nvSpPr>
          <p:cNvPr id="5" name="TextBox 4"/>
          <p:cNvSpPr txBox="1"/>
          <p:nvPr/>
        </p:nvSpPr>
        <p:spPr>
          <a:xfrm>
            <a:off x="0" y="5867400"/>
            <a:ext cx="9144000" cy="1107996"/>
          </a:xfrm>
          <a:prstGeom prst="rect">
            <a:avLst/>
          </a:prstGeom>
          <a:noFill/>
        </p:spPr>
        <p:txBody>
          <a:bodyPr wrap="square" rtlCol="0">
            <a:spAutoFit/>
          </a:bodyPr>
          <a:lstStyle/>
          <a:p>
            <a:pPr marL="320040" indent="-320040">
              <a:defRPr/>
            </a:pPr>
            <a:r>
              <a:rPr lang="en-US" sz="2400" b="1" dirty="0" smtClean="0">
                <a:solidFill>
                  <a:schemeClr val="accent6">
                    <a:lumMod val="50000"/>
                  </a:schemeClr>
                </a:solidFill>
              </a:rPr>
              <a:t>    “Autonomous Learning” is when students take responsibility for their own learning.  (Holec, 1981)</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9448800" cy="990600"/>
          </a:xfrm>
        </p:spPr>
        <p:txBody>
          <a:bodyPr>
            <a:noAutofit/>
          </a:bodyPr>
          <a:lstStyle/>
          <a:p>
            <a:pPr algn="ctr"/>
            <a:r>
              <a:rPr lang="en-US" sz="3200" b="1" dirty="0" smtClean="0">
                <a:solidFill>
                  <a:schemeClr val="accent6">
                    <a:lumMod val="50000"/>
                  </a:schemeClr>
                </a:solidFill>
              </a:rPr>
              <a:t>Higher Level Thinking Skills:</a:t>
            </a:r>
            <a:br>
              <a:rPr lang="en-US" sz="3200" b="1" dirty="0" smtClean="0">
                <a:solidFill>
                  <a:schemeClr val="accent6">
                    <a:lumMod val="50000"/>
                  </a:schemeClr>
                </a:solidFill>
              </a:rPr>
            </a:br>
            <a:r>
              <a:rPr lang="en-US" sz="3200" b="1" dirty="0" smtClean="0">
                <a:solidFill>
                  <a:schemeClr val="accent6">
                    <a:lumMod val="50000"/>
                  </a:schemeClr>
                </a:solidFill>
              </a:rPr>
              <a:t>HOTS</a:t>
            </a:r>
            <a:endParaRPr lang="en-US" sz="3200" b="1" dirty="0">
              <a:solidFill>
                <a:schemeClr val="accent6">
                  <a:lumMod val="50000"/>
                </a:schemeClr>
              </a:solidFill>
            </a:endParaRPr>
          </a:p>
        </p:txBody>
      </p:sp>
      <p:pic>
        <p:nvPicPr>
          <p:cNvPr id="4101" name="Picture 5"/>
          <p:cNvPicPr>
            <a:picLocks noGrp="1" noChangeAspect="1" noChangeArrowheads="1"/>
          </p:cNvPicPr>
          <p:nvPr>
            <p:ph idx="1"/>
          </p:nvPr>
        </p:nvPicPr>
        <p:blipFill>
          <a:blip r:embed="rId3" cstate="print"/>
          <a:srcRect/>
          <a:stretch>
            <a:fillRect/>
          </a:stretch>
        </p:blipFill>
        <p:spPr bwMode="auto">
          <a:xfrm>
            <a:off x="0" y="1219200"/>
            <a:ext cx="9143999" cy="5638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1143000"/>
          </a:xfrm>
        </p:spPr>
        <p:txBody>
          <a:bodyPr>
            <a:normAutofit fontScale="90000"/>
          </a:bodyPr>
          <a:lstStyle/>
          <a:p>
            <a:pPr algn="ctr"/>
            <a:r>
              <a:rPr lang="en-US" b="1" dirty="0" smtClean="0"/>
              <a:t>Bloom’s Taxonomy:</a:t>
            </a:r>
            <a:br>
              <a:rPr lang="en-US" b="1" dirty="0" smtClean="0"/>
            </a:br>
            <a:r>
              <a:rPr lang="en-US" b="1" dirty="0" smtClean="0"/>
              <a:t>Another Look</a:t>
            </a:r>
            <a:endParaRPr lang="en-US" b="1" dirty="0"/>
          </a:p>
        </p:txBody>
      </p:sp>
      <p:pic>
        <p:nvPicPr>
          <p:cNvPr id="4" name="Content Placeholder 3" descr="A comparison of Blooms original and revised taxonomies."/>
          <p:cNvPicPr>
            <a:picLocks noGrp="1"/>
          </p:cNvPicPr>
          <p:nvPr>
            <p:ph idx="1"/>
          </p:nvPr>
        </p:nvPicPr>
        <p:blipFill>
          <a:blip r:embed="rId3" cstate="print"/>
          <a:srcRect/>
          <a:stretch>
            <a:fillRect/>
          </a:stretch>
        </p:blipFill>
        <p:spPr bwMode="auto">
          <a:xfrm>
            <a:off x="304800" y="1371600"/>
            <a:ext cx="84582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990600"/>
          </a:xfrm>
        </p:spPr>
        <p:txBody>
          <a:bodyPr>
            <a:normAutofit fontScale="90000"/>
          </a:bodyPr>
          <a:lstStyle/>
          <a:p>
            <a:pPr algn="ctr"/>
            <a:r>
              <a:rPr lang="en-US" b="1" dirty="0" smtClean="0">
                <a:solidFill>
                  <a:schemeClr val="accent6">
                    <a:lumMod val="50000"/>
                  </a:schemeClr>
                </a:solidFill>
              </a:rPr>
              <a:t>Higher Level Thinking Skills:</a:t>
            </a:r>
            <a:br>
              <a:rPr lang="en-US" b="1" dirty="0" smtClean="0">
                <a:solidFill>
                  <a:schemeClr val="accent6">
                    <a:lumMod val="50000"/>
                  </a:schemeClr>
                </a:solidFill>
              </a:rPr>
            </a:br>
            <a:r>
              <a:rPr lang="en-US" b="1" dirty="0" smtClean="0">
                <a:solidFill>
                  <a:schemeClr val="accent6">
                    <a:lumMod val="50000"/>
                  </a:schemeClr>
                </a:solidFill>
              </a:rPr>
              <a:t>HOTS</a:t>
            </a:r>
            <a:endParaRPr lang="en-US" dirty="0"/>
          </a:p>
        </p:txBody>
      </p:sp>
      <p:pic>
        <p:nvPicPr>
          <p:cNvPr id="9218" name="Picture 2" descr="C:\Documents and Settings\Rob\Desktop\Russia\Resources\Bloom's Tax..jpg"/>
          <p:cNvPicPr>
            <a:picLocks noGrp="1" noChangeAspect="1" noChangeArrowheads="1"/>
          </p:cNvPicPr>
          <p:nvPr>
            <p:ph idx="1"/>
          </p:nvPr>
        </p:nvPicPr>
        <p:blipFill>
          <a:blip r:embed="rId3" cstate="print"/>
          <a:srcRect/>
          <a:stretch>
            <a:fillRect/>
          </a:stretch>
        </p:blipFill>
        <p:spPr bwMode="auto">
          <a:xfrm>
            <a:off x="0" y="1828800"/>
            <a:ext cx="9144000" cy="5029200"/>
          </a:xfrm>
          <a:prstGeom prst="rect">
            <a:avLst/>
          </a:prstGeom>
          <a:noFill/>
        </p:spPr>
      </p:pic>
      <p:sp>
        <p:nvSpPr>
          <p:cNvPr id="5" name="TextBox 4"/>
          <p:cNvSpPr txBox="1"/>
          <p:nvPr/>
        </p:nvSpPr>
        <p:spPr>
          <a:xfrm>
            <a:off x="838200" y="1143000"/>
            <a:ext cx="7543800" cy="584775"/>
          </a:xfrm>
          <a:prstGeom prst="rect">
            <a:avLst/>
          </a:prstGeom>
          <a:noFill/>
        </p:spPr>
        <p:txBody>
          <a:bodyPr wrap="square" rtlCol="0">
            <a:spAutoFit/>
          </a:bodyPr>
          <a:lstStyle/>
          <a:p>
            <a:pPr algn="ctr"/>
            <a:r>
              <a:rPr lang="en-US" sz="3200" b="1" i="1" u="sng" dirty="0" smtClean="0"/>
              <a:t>Bloom's</a:t>
            </a:r>
            <a:r>
              <a:rPr lang="en-US" sz="2800" b="1" i="1" dirty="0" smtClean="0"/>
              <a:t> </a:t>
            </a:r>
            <a:r>
              <a:rPr lang="en-US" sz="3200" b="1" i="1" u="sng" dirty="0" smtClean="0"/>
              <a:t>Taxonomy</a:t>
            </a:r>
            <a:r>
              <a:rPr lang="en-US" sz="2800" b="1" i="1" dirty="0" smtClean="0"/>
              <a:t> </a:t>
            </a:r>
            <a:endParaRPr lang="en-US" sz="28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pPr algn="ctr"/>
            <a:r>
              <a:rPr lang="en-US" b="1" dirty="0" smtClean="0">
                <a:solidFill>
                  <a:schemeClr val="accent6">
                    <a:lumMod val="50000"/>
                  </a:schemeClr>
                </a:solidFill>
              </a:rPr>
              <a:t>Higher Level Thinking Skills:</a:t>
            </a:r>
            <a:br>
              <a:rPr lang="en-US" b="1" dirty="0" smtClean="0">
                <a:solidFill>
                  <a:schemeClr val="accent6">
                    <a:lumMod val="50000"/>
                  </a:schemeClr>
                </a:solidFill>
              </a:rPr>
            </a:br>
            <a:r>
              <a:rPr lang="en-US" b="1" dirty="0" smtClean="0">
                <a:solidFill>
                  <a:schemeClr val="accent6">
                    <a:lumMod val="50000"/>
                  </a:schemeClr>
                </a:solidFill>
              </a:rPr>
              <a:t>HOTS</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0" y="2133600"/>
            <a:ext cx="9144000" cy="4724400"/>
          </a:xfrm>
          <a:prstGeom prst="rect">
            <a:avLst/>
          </a:prstGeom>
          <a:noFill/>
          <a:ln w="9525">
            <a:noFill/>
            <a:miter lim="800000"/>
            <a:headEnd/>
            <a:tailEnd/>
          </a:ln>
        </p:spPr>
      </p:pic>
      <p:sp>
        <p:nvSpPr>
          <p:cNvPr id="5" name="TextBox 4"/>
          <p:cNvSpPr txBox="1"/>
          <p:nvPr/>
        </p:nvSpPr>
        <p:spPr>
          <a:xfrm>
            <a:off x="0" y="1066800"/>
            <a:ext cx="9144000" cy="1569660"/>
          </a:xfrm>
          <a:prstGeom prst="rect">
            <a:avLst/>
          </a:prstGeom>
          <a:noFill/>
        </p:spPr>
        <p:txBody>
          <a:bodyPr wrap="square" rtlCol="0">
            <a:spAutoFit/>
          </a:bodyPr>
          <a:lstStyle/>
          <a:p>
            <a:pPr algn="ctr"/>
            <a:r>
              <a:rPr lang="en-US" sz="3200" b="1" i="1" dirty="0" smtClean="0"/>
              <a:t> </a:t>
            </a:r>
            <a:r>
              <a:rPr lang="en-US" sz="3200" b="1" i="1" u="sng" dirty="0" smtClean="0"/>
              <a:t>Bloom's</a:t>
            </a:r>
            <a:r>
              <a:rPr lang="en-US" sz="3200" b="1" i="1" dirty="0" smtClean="0"/>
              <a:t> </a:t>
            </a:r>
            <a:r>
              <a:rPr lang="en-US" sz="3200" b="1" i="1" u="sng" dirty="0" smtClean="0"/>
              <a:t>Taxonomy Inverted </a:t>
            </a:r>
          </a:p>
          <a:p>
            <a:pPr algn="ctr"/>
            <a:r>
              <a:rPr lang="en-US" sz="3200" b="1" i="1" dirty="0" smtClean="0"/>
              <a:t>(</a:t>
            </a:r>
            <a:r>
              <a:rPr lang="en-US" sz="3200" b="1" i="1" u="sng" dirty="0" smtClean="0"/>
              <a:t>for the 21</a:t>
            </a:r>
            <a:r>
              <a:rPr lang="en-US" sz="3200" b="1" i="1" u="sng" baseline="30000" dirty="0" smtClean="0"/>
              <a:t>st</a:t>
            </a:r>
            <a:r>
              <a:rPr lang="en-US" sz="3200" b="1" i="1" u="sng" dirty="0" smtClean="0"/>
              <a:t> Century</a:t>
            </a:r>
            <a:r>
              <a:rPr lang="en-US" sz="3200" b="1" i="1" dirty="0" smtClean="0"/>
              <a:t>)</a:t>
            </a:r>
          </a:p>
          <a:p>
            <a:pPr algn="ctr"/>
            <a:endParaRPr lang="en-US" sz="3200" b="1"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chemeClr val="accent6">
                    <a:lumMod val="50000"/>
                  </a:schemeClr>
                </a:solidFill>
              </a:rPr>
              <a:t>Student-Centered Instruction:</a:t>
            </a:r>
            <a:br>
              <a:rPr lang="en-US" b="1" dirty="0" smtClean="0">
                <a:solidFill>
                  <a:schemeClr val="accent6">
                    <a:lumMod val="50000"/>
                  </a:schemeClr>
                </a:solidFill>
              </a:rPr>
            </a:br>
            <a:r>
              <a:rPr lang="en-US" b="1" dirty="0" smtClean="0">
                <a:solidFill>
                  <a:schemeClr val="accent6">
                    <a:lumMod val="50000"/>
                  </a:schemeClr>
                </a:solidFill>
              </a:rPr>
              <a:t>What does this mean?</a:t>
            </a:r>
            <a:br>
              <a:rPr lang="en-US" b="1" dirty="0" smtClean="0">
                <a:solidFill>
                  <a:schemeClr val="accent6">
                    <a:lumMod val="50000"/>
                  </a:schemeClr>
                </a:solidFill>
              </a:rPr>
            </a:br>
            <a:endParaRPr lang="en-US" dirty="0"/>
          </a:p>
        </p:txBody>
      </p:sp>
      <p:sp>
        <p:nvSpPr>
          <p:cNvPr id="3" name="Content Placeholder 2"/>
          <p:cNvSpPr>
            <a:spLocks noGrp="1"/>
          </p:cNvSpPr>
          <p:nvPr>
            <p:ph idx="1"/>
          </p:nvPr>
        </p:nvSpPr>
        <p:spPr>
          <a:xfrm>
            <a:off x="0" y="1219200"/>
            <a:ext cx="9144000" cy="5638800"/>
          </a:xfrm>
        </p:spPr>
        <p:txBody>
          <a:bodyPr>
            <a:normAutofit lnSpcReduction="10000"/>
          </a:bodyPr>
          <a:lstStyle/>
          <a:p>
            <a:r>
              <a:rPr lang="en-US" sz="2800" dirty="0" smtClean="0"/>
              <a:t>A ‘student-centered’ focus should be at the heart of our educational efforts.</a:t>
            </a:r>
          </a:p>
          <a:p>
            <a:pPr lvl="1"/>
            <a:r>
              <a:rPr lang="en-US" sz="2400" dirty="0" smtClean="0"/>
              <a:t>Supported by solid research and strong pedagogical theory. </a:t>
            </a:r>
          </a:p>
          <a:p>
            <a:r>
              <a:rPr lang="en-US" sz="2800" dirty="0" smtClean="0"/>
              <a:t>Focus of instruction allows for “teacher-as-coach”. </a:t>
            </a:r>
          </a:p>
          <a:p>
            <a:r>
              <a:rPr lang="en-US" sz="2800" dirty="0" smtClean="0"/>
              <a:t>The content and delivery of instruction is </a:t>
            </a:r>
            <a:r>
              <a:rPr lang="en-US" sz="2800" dirty="0" smtClean="0">
                <a:hlinkClick r:id="rId3"/>
              </a:rPr>
              <a:t>culturally responsive</a:t>
            </a:r>
            <a:r>
              <a:rPr lang="en-US" sz="2800" dirty="0" smtClean="0"/>
              <a:t> which respects and builds on the diverse resources and experiences of learners in the classroom.</a:t>
            </a:r>
          </a:p>
          <a:p>
            <a:r>
              <a:rPr lang="en-US" sz="2800" dirty="0" smtClean="0"/>
              <a:t>The student is central to the learning experience.</a:t>
            </a:r>
          </a:p>
          <a:p>
            <a:r>
              <a:rPr lang="en-US" sz="2800" dirty="0" smtClean="0"/>
              <a:t>Students consistently develop their own reasoning around concepts.</a:t>
            </a:r>
          </a:p>
          <a:p>
            <a:r>
              <a:rPr lang="en-US" sz="2800" dirty="0" smtClean="0"/>
              <a:t>Students work in </a:t>
            </a:r>
            <a:r>
              <a:rPr lang="en-US" sz="2800" dirty="0" smtClean="0">
                <a:solidFill>
                  <a:schemeClr val="tx1"/>
                </a:solidFill>
                <a:hlinkClick r:id="rId4"/>
              </a:rPr>
              <a:t>flexible, cooperative groupings</a:t>
            </a:r>
            <a:r>
              <a:rPr lang="en-US" sz="2800" dirty="0" smtClean="0">
                <a:solidFill>
                  <a:schemeClr val="tx1"/>
                </a:solidFill>
              </a:rPr>
              <a:t> </a:t>
            </a:r>
            <a:r>
              <a:rPr lang="en-US" sz="2800" dirty="0" smtClean="0"/>
              <a:t>to solve problems.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1143000"/>
          </a:xfrm>
        </p:spPr>
        <p:txBody>
          <a:bodyPr>
            <a:normAutofit fontScale="90000"/>
          </a:bodyPr>
          <a:lstStyle/>
          <a:p>
            <a:pPr algn="ctr"/>
            <a:r>
              <a:rPr lang="en-US" b="1" dirty="0" smtClean="0">
                <a:solidFill>
                  <a:schemeClr val="accent6">
                    <a:lumMod val="50000"/>
                  </a:schemeClr>
                </a:solidFill>
              </a:rPr>
              <a:t>Learning styles:</a:t>
            </a:r>
            <a:br>
              <a:rPr lang="en-US" b="1" dirty="0" smtClean="0">
                <a:solidFill>
                  <a:schemeClr val="accent6">
                    <a:lumMod val="50000"/>
                  </a:schemeClr>
                </a:solidFill>
              </a:rPr>
            </a:br>
            <a:r>
              <a:rPr lang="en-US" b="1" dirty="0" smtClean="0">
                <a:solidFill>
                  <a:schemeClr val="accent6">
                    <a:lumMod val="50000"/>
                  </a:schemeClr>
                </a:solidFill>
              </a:rPr>
              <a:t>how does it all fit?</a:t>
            </a:r>
            <a:endParaRPr lang="en-US" dirty="0"/>
          </a:p>
        </p:txBody>
      </p:sp>
      <p:sp>
        <p:nvSpPr>
          <p:cNvPr id="3" name="Content Placeholder 2"/>
          <p:cNvSpPr>
            <a:spLocks noGrp="1"/>
          </p:cNvSpPr>
          <p:nvPr>
            <p:ph idx="1"/>
          </p:nvPr>
        </p:nvSpPr>
        <p:spPr>
          <a:xfrm>
            <a:off x="0" y="1143000"/>
            <a:ext cx="9144000" cy="5715000"/>
          </a:xfrm>
        </p:spPr>
        <p:txBody>
          <a:bodyPr>
            <a:noAutofit/>
          </a:bodyPr>
          <a:lstStyle/>
          <a:p>
            <a:r>
              <a:rPr lang="en-US" sz="2400" dirty="0" smtClean="0"/>
              <a:t>Personalized Instruction: </a:t>
            </a:r>
            <a:r>
              <a:rPr lang="en-US" sz="2400" i="1" dirty="0" smtClean="0"/>
              <a:t>The effort to organize the learning environment to take into account individual student characteristics and needs and to make use of flexible instructional practices.</a:t>
            </a:r>
            <a:r>
              <a:rPr lang="en-US" sz="2400" dirty="0" smtClean="0"/>
              <a:t> </a:t>
            </a:r>
          </a:p>
          <a:p>
            <a:r>
              <a:rPr lang="en-US" sz="2400" dirty="0" smtClean="0"/>
              <a:t>To help students to recognize their cognitive strengths and weaknesses</a:t>
            </a:r>
          </a:p>
          <a:p>
            <a:r>
              <a:rPr lang="en-US" sz="2400" dirty="0" smtClean="0"/>
              <a:t>To adapt the learning environment and instruction to learner’s needs and interests</a:t>
            </a:r>
          </a:p>
          <a:p>
            <a:r>
              <a:rPr lang="en-US" sz="2400" dirty="0" smtClean="0"/>
              <a:t>Can be measured by a variety of assessments (e.g., “Learning Styles Inventory”)</a:t>
            </a:r>
          </a:p>
          <a:p>
            <a:r>
              <a:rPr lang="en-US" sz="2400" i="1" dirty="0" smtClean="0"/>
              <a:t>Cultural differences</a:t>
            </a:r>
            <a:r>
              <a:rPr lang="en-US" sz="2400" dirty="0" smtClean="0"/>
              <a:t>: Learning occurs in social/cultural environments. Therefore, access to varied instructional resources to ensure multiple perspectives is vital.</a:t>
            </a:r>
          </a:p>
          <a:p>
            <a:pPr>
              <a:lnSpc>
                <a:spcPct val="90000"/>
              </a:lnSpc>
            </a:pPr>
            <a:r>
              <a:rPr lang="en-US" sz="2400" i="1" dirty="0" smtClean="0"/>
              <a:t>Gender differences</a:t>
            </a:r>
            <a:r>
              <a:rPr lang="en-US" sz="2400" dirty="0" smtClean="0"/>
              <a:t>: Cognitively “wired” to learn differently</a:t>
            </a:r>
          </a:p>
          <a:p>
            <a:pPr>
              <a:lnSpc>
                <a:spcPct val="90000"/>
              </a:lnSpc>
            </a:pP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pPr algn="ctr"/>
            <a:r>
              <a:rPr lang="en-US" b="1" dirty="0" smtClean="0">
                <a:solidFill>
                  <a:schemeClr val="accent6">
                    <a:lumMod val="50000"/>
                  </a:schemeClr>
                </a:solidFill>
              </a:rPr>
              <a:t/>
            </a:r>
            <a:br>
              <a:rPr lang="en-US" b="1" dirty="0" smtClean="0">
                <a:solidFill>
                  <a:schemeClr val="accent6">
                    <a:lumMod val="50000"/>
                  </a:schemeClr>
                </a:solidFill>
              </a:rPr>
            </a:br>
            <a:r>
              <a:rPr lang="en-US" sz="3100" b="1" dirty="0" smtClean="0">
                <a:solidFill>
                  <a:schemeClr val="accent6">
                    <a:lumMod val="50000"/>
                  </a:schemeClr>
                </a:solidFill>
              </a:rPr>
              <a:t/>
            </a:r>
            <a:br>
              <a:rPr lang="en-US" sz="3100" b="1" dirty="0" smtClean="0">
                <a:solidFill>
                  <a:schemeClr val="accent6">
                    <a:lumMod val="50000"/>
                  </a:schemeClr>
                </a:solidFill>
              </a:rPr>
            </a:br>
            <a:r>
              <a:rPr lang="en-US" b="1" dirty="0" smtClean="0">
                <a:solidFill>
                  <a:schemeClr val="accent6">
                    <a:lumMod val="50000"/>
                  </a:schemeClr>
                </a:solidFill>
              </a:rPr>
              <a:t> Learning Styles Inventory</a:t>
            </a:r>
            <a:r>
              <a:rPr lang="en-US" b="1" dirty="0" smtClean="0">
                <a:solidFill>
                  <a:schemeClr val="tx1">
                    <a:lumMod val="95000"/>
                    <a:lumOff val="5000"/>
                  </a:schemeClr>
                </a:solidFill>
              </a:rPr>
              <a:t> </a:t>
            </a:r>
            <a:r>
              <a:rPr lang="en-US" b="1" dirty="0" smtClean="0">
                <a:solidFill>
                  <a:schemeClr val="accent6">
                    <a:lumMod val="50000"/>
                  </a:schemeClr>
                </a:solidFill>
              </a:rPr>
              <a:t/>
            </a:r>
            <a:br>
              <a:rPr lang="en-US" b="1" dirty="0" smtClean="0">
                <a:solidFill>
                  <a:schemeClr val="accent6">
                    <a:lumMod val="50000"/>
                  </a:schemeClr>
                </a:solidFill>
              </a:rPr>
            </a:br>
            <a:r>
              <a:rPr lang="en-US" sz="2800" b="1" dirty="0" smtClean="0">
                <a:solidFill>
                  <a:schemeClr val="tx1">
                    <a:lumMod val="95000"/>
                    <a:lumOff val="5000"/>
                  </a:schemeClr>
                </a:solidFill>
              </a:rPr>
              <a:t> Try it! </a:t>
            </a:r>
            <a:r>
              <a:rPr lang="en-US" sz="2100" b="1" dirty="0" smtClean="0">
                <a:solidFill>
                  <a:schemeClr val="tx1">
                    <a:lumMod val="95000"/>
                    <a:lumOff val="5000"/>
                  </a:schemeClr>
                </a:solidFill>
                <a:hlinkClick r:id="rId3"/>
              </a:rPr>
              <a:t>http://www.personal.psu.edu/bxb11/LSI/LSI.htm</a:t>
            </a:r>
            <a:r>
              <a:rPr lang="en-US" sz="2700" dirty="0" smtClean="0">
                <a:solidFill>
                  <a:schemeClr val="tx1">
                    <a:lumMod val="95000"/>
                    <a:lumOff val="5000"/>
                  </a:schemeClr>
                </a:solidFill>
              </a:rPr>
              <a:t/>
            </a:r>
            <a:br>
              <a:rPr lang="en-US" sz="2700" dirty="0" smtClean="0">
                <a:solidFill>
                  <a:schemeClr val="tx1">
                    <a:lumMod val="95000"/>
                    <a:lumOff val="5000"/>
                  </a:schemeClr>
                </a:solidFill>
              </a:rPr>
            </a:br>
            <a:r>
              <a:rPr lang="en-US" b="1" dirty="0" smtClean="0">
                <a:solidFill>
                  <a:schemeClr val="tx1">
                    <a:lumMod val="95000"/>
                    <a:lumOff val="5000"/>
                  </a:schemeClr>
                </a:solidFill>
              </a:rPr>
              <a:t/>
            </a:r>
            <a:br>
              <a:rPr lang="en-US" b="1" dirty="0" smtClean="0">
                <a:solidFill>
                  <a:schemeClr val="tx1">
                    <a:lumMod val="95000"/>
                    <a:lumOff val="5000"/>
                  </a:schemeClr>
                </a:solidFill>
              </a:rPr>
            </a:br>
            <a:endParaRPr lang="en-US" b="1" dirty="0">
              <a:solidFill>
                <a:schemeClr val="accent6">
                  <a:lumMod val="50000"/>
                </a:schemeClr>
              </a:solidFill>
            </a:endParaRPr>
          </a:p>
        </p:txBody>
      </p:sp>
      <p:pic>
        <p:nvPicPr>
          <p:cNvPr id="7170" name="Picture 2"/>
          <p:cNvPicPr>
            <a:picLocks noGrp="1" noChangeAspect="1" noChangeArrowheads="1"/>
          </p:cNvPicPr>
          <p:nvPr>
            <p:ph idx="1"/>
          </p:nvPr>
        </p:nvPicPr>
        <p:blipFill>
          <a:blip r:embed="rId4" cstate="print"/>
          <a:srcRect/>
          <a:stretch>
            <a:fillRect/>
          </a:stretch>
        </p:blipFill>
        <p:spPr bwMode="auto">
          <a:xfrm>
            <a:off x="533400" y="1143000"/>
            <a:ext cx="80010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pPr algn="ctr"/>
            <a:r>
              <a:rPr lang="en-US" b="1" dirty="0" smtClean="0">
                <a:solidFill>
                  <a:schemeClr val="accent6">
                    <a:lumMod val="50000"/>
                  </a:schemeClr>
                </a:solidFill>
              </a:rPr>
              <a:t>Learning Styles Inventory (con’t.)</a:t>
            </a:r>
            <a:br>
              <a:rPr lang="en-US" b="1" dirty="0" smtClean="0">
                <a:solidFill>
                  <a:schemeClr val="accent6">
                    <a:lumMod val="50000"/>
                  </a:schemeClr>
                </a:solidFill>
              </a:rPr>
            </a:br>
            <a:r>
              <a:rPr lang="en-US" sz="2800" b="1" dirty="0" smtClean="0">
                <a:solidFill>
                  <a:schemeClr val="accent6">
                    <a:lumMod val="50000"/>
                  </a:schemeClr>
                </a:solidFill>
              </a:rPr>
              <a:t>Great “ice-breaker” classroom activity!</a:t>
            </a:r>
            <a:endParaRPr lang="en-US" dirty="0"/>
          </a:p>
        </p:txBody>
      </p:sp>
      <p:pic>
        <p:nvPicPr>
          <p:cNvPr id="8194" name="Picture 2"/>
          <p:cNvPicPr>
            <a:picLocks noGrp="1" noChangeAspect="1" noChangeArrowheads="1"/>
          </p:cNvPicPr>
          <p:nvPr>
            <p:ph idx="1"/>
          </p:nvPr>
        </p:nvPicPr>
        <p:blipFill>
          <a:blip r:embed="rId3" cstate="print"/>
          <a:srcRect/>
          <a:stretch>
            <a:fillRect/>
          </a:stretch>
        </p:blipFill>
        <p:spPr bwMode="auto">
          <a:xfrm>
            <a:off x="762000" y="1143000"/>
            <a:ext cx="76962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609600"/>
          </a:xfrm>
        </p:spPr>
        <p:txBody>
          <a:bodyPr>
            <a:noAutofit/>
          </a:bodyPr>
          <a:lstStyle/>
          <a:p>
            <a:pPr algn="ctr"/>
            <a:r>
              <a:rPr lang="en-US" sz="3200" b="1" dirty="0" smtClean="0">
                <a:solidFill>
                  <a:schemeClr val="accent6">
                    <a:lumMod val="50000"/>
                  </a:schemeClr>
                </a:solidFill>
              </a:rPr>
              <a:t>Learning Styles</a:t>
            </a:r>
            <a:endParaRPr lang="en-US" sz="3200" b="1" dirty="0">
              <a:solidFill>
                <a:schemeClr val="accent6">
                  <a:lumMod val="50000"/>
                </a:schemeClr>
              </a:solidFill>
            </a:endParaRPr>
          </a:p>
        </p:txBody>
      </p:sp>
      <p:sp>
        <p:nvSpPr>
          <p:cNvPr id="3" name="Content Placeholder 2"/>
          <p:cNvSpPr>
            <a:spLocks noGrp="1"/>
          </p:cNvSpPr>
          <p:nvPr>
            <p:ph idx="1"/>
          </p:nvPr>
        </p:nvSpPr>
        <p:spPr>
          <a:xfrm>
            <a:off x="0" y="1219200"/>
            <a:ext cx="9144000" cy="6248400"/>
          </a:xfrm>
        </p:spPr>
        <p:txBody>
          <a:bodyPr>
            <a:normAutofit fontScale="62500" lnSpcReduction="20000"/>
          </a:bodyPr>
          <a:lstStyle/>
          <a:p>
            <a:r>
              <a:rPr lang="en-US" sz="3600" dirty="0" smtClean="0"/>
              <a:t>Teachers who understand their students’ learning styles are better able to adapt their teaching methods appropriately.</a:t>
            </a:r>
          </a:p>
          <a:p>
            <a:r>
              <a:rPr lang="en-US" sz="3600" dirty="0" smtClean="0"/>
              <a:t>Most people exhibit some combination of learning style or prefer one style to another depending on the type of learning task they are undertaking.</a:t>
            </a:r>
          </a:p>
          <a:p>
            <a:r>
              <a:rPr lang="en-US" sz="3600" dirty="0" smtClean="0">
                <a:solidFill>
                  <a:srgbClr val="C00000"/>
                </a:solidFill>
              </a:rPr>
              <a:t>Visual learners</a:t>
            </a:r>
            <a:r>
              <a:rPr lang="en-US" sz="3600" dirty="0" smtClean="0"/>
              <a:t>—prefer to study graphs, look at models and pictures, and take notes to review later</a:t>
            </a:r>
          </a:p>
          <a:p>
            <a:r>
              <a:rPr lang="en-US" sz="3600" dirty="0" smtClean="0">
                <a:solidFill>
                  <a:srgbClr val="C00000"/>
                </a:solidFill>
              </a:rPr>
              <a:t>Auditory learners</a:t>
            </a:r>
            <a:r>
              <a:rPr lang="en-US" sz="3600" dirty="0" smtClean="0"/>
              <a:t>—prefer to listen closely in class, read aloud when studying during lectures in class, or confer with peers in class to confirm information</a:t>
            </a:r>
          </a:p>
          <a:p>
            <a:r>
              <a:rPr lang="en-US" sz="3600" dirty="0" smtClean="0">
                <a:solidFill>
                  <a:srgbClr val="C00000"/>
                </a:solidFill>
              </a:rPr>
              <a:t>Verbal learners</a:t>
            </a:r>
            <a:r>
              <a:rPr lang="en-US" sz="3600" dirty="0" smtClean="0"/>
              <a:t>—likely to absorb reading materials and lectures easily, prefer written materials over visual materials such as graphs and illustrations</a:t>
            </a:r>
          </a:p>
          <a:p>
            <a:r>
              <a:rPr lang="en-US" sz="3700" dirty="0" smtClean="0">
                <a:solidFill>
                  <a:srgbClr val="C00000"/>
                </a:solidFill>
              </a:rPr>
              <a:t>Tactile learners</a:t>
            </a:r>
            <a:r>
              <a:rPr lang="en-US" sz="3700" dirty="0" smtClean="0"/>
              <a:t>—learns through moving, doing, touching (hands-on methods), manipulating materials and objects (realia) </a:t>
            </a:r>
          </a:p>
          <a:p>
            <a:r>
              <a:rPr lang="en-US" sz="3600" b="1" i="1" u="sng" dirty="0" smtClean="0">
                <a:solidFill>
                  <a:schemeClr val="accent1">
                    <a:lumMod val="75000"/>
                  </a:schemeClr>
                </a:solidFill>
              </a:rPr>
              <a:t>Interesting note</a:t>
            </a:r>
            <a:r>
              <a:rPr lang="en-US" sz="3600" b="1" i="1" dirty="0" smtClean="0">
                <a:solidFill>
                  <a:schemeClr val="accent1">
                    <a:lumMod val="75000"/>
                  </a:schemeClr>
                </a:solidFill>
              </a:rPr>
              <a:t>: </a:t>
            </a:r>
            <a:r>
              <a:rPr lang="en-US" sz="3600" dirty="0" smtClean="0"/>
              <a:t>Most teachers are verbal learners and find it easier to relate to and teach students who are verbal learners.</a:t>
            </a:r>
          </a:p>
          <a:p>
            <a:endParaRPr lang="en-US" sz="3600" b="1" dirty="0" smtClean="0"/>
          </a:p>
          <a:p>
            <a:endParaRPr lang="en-US" sz="2800"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609600"/>
          </a:xfrm>
        </p:spPr>
        <p:txBody>
          <a:bodyPr>
            <a:normAutofit/>
          </a:bodyPr>
          <a:lstStyle/>
          <a:p>
            <a:pPr algn="ctr"/>
            <a:r>
              <a:rPr lang="en-US" sz="3200" b="1" dirty="0" smtClean="0">
                <a:solidFill>
                  <a:schemeClr val="accent6">
                    <a:lumMod val="50000"/>
                  </a:schemeClr>
                </a:solidFill>
              </a:rPr>
              <a:t>Student learning</a:t>
            </a:r>
            <a:endParaRPr lang="en-US" sz="3200" b="1" dirty="0">
              <a:solidFill>
                <a:schemeClr val="accent6">
                  <a:lumMod val="50000"/>
                </a:schemeClr>
              </a:solidFill>
            </a:endParaRPr>
          </a:p>
        </p:txBody>
      </p:sp>
      <p:sp>
        <p:nvSpPr>
          <p:cNvPr id="3" name="Content Placeholder 2"/>
          <p:cNvSpPr>
            <a:spLocks noGrp="1"/>
          </p:cNvSpPr>
          <p:nvPr>
            <p:ph idx="1"/>
          </p:nvPr>
        </p:nvSpPr>
        <p:spPr>
          <a:xfrm>
            <a:off x="0" y="1295400"/>
            <a:ext cx="8991600" cy="5791200"/>
          </a:xfrm>
        </p:spPr>
        <p:txBody>
          <a:bodyPr>
            <a:normAutofit fontScale="92500" lnSpcReduction="10000"/>
          </a:bodyPr>
          <a:lstStyle/>
          <a:p>
            <a:pPr>
              <a:lnSpc>
                <a:spcPct val="90000"/>
              </a:lnSpc>
            </a:pPr>
            <a:r>
              <a:rPr lang="en-US" sz="2800" u="sng" dirty="0" smtClean="0"/>
              <a:t>Cognitive</a:t>
            </a:r>
            <a:r>
              <a:rPr lang="en-US" sz="2800" dirty="0" smtClean="0"/>
              <a:t> – visual, auditory, or psychomotor learning</a:t>
            </a:r>
          </a:p>
          <a:p>
            <a:pPr>
              <a:lnSpc>
                <a:spcPct val="90000"/>
              </a:lnSpc>
            </a:pPr>
            <a:r>
              <a:rPr lang="en-US" sz="2800" u="sng" dirty="0" smtClean="0"/>
              <a:t>Affective</a:t>
            </a:r>
            <a:r>
              <a:rPr lang="en-US" sz="2800" dirty="0" smtClean="0"/>
              <a:t> – a personal approach to learning (socio-emotional)</a:t>
            </a:r>
          </a:p>
          <a:p>
            <a:pPr>
              <a:lnSpc>
                <a:spcPct val="90000"/>
              </a:lnSpc>
            </a:pPr>
            <a:r>
              <a:rPr lang="en-US" sz="2800" u="sng" dirty="0" smtClean="0"/>
              <a:t>Physiological</a:t>
            </a:r>
            <a:r>
              <a:rPr lang="en-US" sz="2800" dirty="0" smtClean="0"/>
              <a:t> – individual learning preferences (e.g., “Quiet” deep thought, reflection)</a:t>
            </a:r>
          </a:p>
          <a:p>
            <a:r>
              <a:rPr lang="en-US" sz="2800" dirty="0" smtClean="0"/>
              <a:t>Students vary dramatically in the way they process and understand information.</a:t>
            </a:r>
          </a:p>
          <a:p>
            <a:r>
              <a:rPr lang="en-US" sz="2800" dirty="0" smtClean="0"/>
              <a:t>These differences, called </a:t>
            </a:r>
            <a:r>
              <a:rPr lang="en-US" sz="2800" dirty="0" smtClean="0">
                <a:solidFill>
                  <a:srgbClr val="C00000"/>
                </a:solidFill>
              </a:rPr>
              <a:t>“learning styles”</a:t>
            </a:r>
            <a:r>
              <a:rPr lang="en-US" sz="2800" dirty="0" smtClean="0"/>
              <a:t>, refer to students’ preferences for some types of learning activities over others.</a:t>
            </a:r>
          </a:p>
          <a:p>
            <a:r>
              <a:rPr lang="en-US" sz="2800" dirty="0" smtClean="0"/>
              <a:t>A student’s learning style has to do with the way he or she processes information in order to learn and apply it.</a:t>
            </a:r>
          </a:p>
          <a:p>
            <a:r>
              <a:rPr lang="en-US" sz="2800" dirty="0" smtClean="0"/>
              <a:t>Students who understand their own styles are likely to be better learners.</a:t>
            </a:r>
          </a:p>
          <a:p>
            <a:pPr>
              <a:lnSpc>
                <a:spcPct val="90000"/>
              </a:lnSpc>
            </a:pPr>
            <a:endParaRPr lang="en-US" sz="2800" dirty="0" smtClean="0"/>
          </a:p>
          <a:p>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Autofit/>
          </a:bodyPr>
          <a:lstStyle/>
          <a:p>
            <a:r>
              <a:rPr lang="en-US" sz="2300" b="1" dirty="0" smtClean="0">
                <a:solidFill>
                  <a:schemeClr val="accent6">
                    <a:lumMod val="50000"/>
                  </a:schemeClr>
                </a:solidFill>
              </a:rPr>
              <a:t>Student-Centered/Learning styles approaches</a:t>
            </a:r>
            <a:endParaRPr lang="en-US" sz="2300" dirty="0"/>
          </a:p>
        </p:txBody>
      </p:sp>
      <p:sp>
        <p:nvSpPr>
          <p:cNvPr id="3" name="Content Placeholder 2"/>
          <p:cNvSpPr>
            <a:spLocks noGrp="1"/>
          </p:cNvSpPr>
          <p:nvPr>
            <p:ph idx="1"/>
          </p:nvPr>
        </p:nvSpPr>
        <p:spPr>
          <a:xfrm>
            <a:off x="0" y="685800"/>
            <a:ext cx="9144000" cy="6400800"/>
          </a:xfrm>
        </p:spPr>
        <p:txBody>
          <a:bodyPr>
            <a:noAutofit/>
          </a:bodyPr>
          <a:lstStyle/>
          <a:p>
            <a:pPr>
              <a:buNone/>
            </a:pPr>
            <a:r>
              <a:rPr lang="en-US" sz="2200" dirty="0" smtClean="0">
                <a:solidFill>
                  <a:srgbClr val="C00000"/>
                </a:solidFill>
              </a:rPr>
              <a:t>Multiple Intelligences (MI)</a:t>
            </a:r>
            <a:r>
              <a:rPr lang="en-US" sz="2200" dirty="0" smtClean="0">
                <a:solidFill>
                  <a:schemeClr val="tx1"/>
                </a:solidFill>
              </a:rPr>
              <a:t>: Howard Gardner</a:t>
            </a:r>
            <a:r>
              <a:rPr lang="en-US" sz="2200" dirty="0" smtClean="0">
                <a:solidFill>
                  <a:srgbClr val="C00000"/>
                </a:solidFill>
              </a:rPr>
              <a:t> </a:t>
            </a:r>
            <a:r>
              <a:rPr lang="en-US" sz="2200" i="1" dirty="0" smtClean="0"/>
              <a:t>Frames of Mind </a:t>
            </a:r>
            <a:r>
              <a:rPr lang="en-US" sz="2200" dirty="0" smtClean="0"/>
              <a:t>(1983)</a:t>
            </a:r>
          </a:p>
          <a:p>
            <a:pPr marL="514350" indent="-514350"/>
            <a:r>
              <a:rPr lang="en-US" sz="2000" b="1" dirty="0" smtClean="0"/>
              <a:t>Linguistic intelligence</a:t>
            </a:r>
            <a:r>
              <a:rPr lang="en-US" sz="2200" dirty="0" smtClean="0"/>
              <a:t>: sensitivity to spoken and written language, the ability to learn languages. </a:t>
            </a:r>
            <a:r>
              <a:rPr lang="en-US" sz="2200" i="1" u="sng" dirty="0" smtClean="0"/>
              <a:t>For example</a:t>
            </a:r>
            <a:r>
              <a:rPr lang="en-US" sz="2200" i="1" dirty="0" smtClean="0"/>
              <a:t>:</a:t>
            </a:r>
            <a:endParaRPr lang="en-US" sz="2200" dirty="0" smtClean="0"/>
          </a:p>
          <a:p>
            <a:pPr marL="514350" indent="-514350"/>
            <a:r>
              <a:rPr lang="en-US" sz="2000" b="1" dirty="0" smtClean="0"/>
              <a:t>Logical-mathematical intelligence</a:t>
            </a:r>
            <a:r>
              <a:rPr lang="en-US" sz="2200" dirty="0" smtClean="0"/>
              <a:t>: capacity to analyze problems logically, carry out mathematical operations, and investigate issues scientifically. </a:t>
            </a:r>
            <a:r>
              <a:rPr lang="en-US" sz="2200" i="1" u="sng" dirty="0" smtClean="0"/>
              <a:t>For example</a:t>
            </a:r>
            <a:r>
              <a:rPr lang="en-US" sz="2200" i="1" dirty="0" smtClean="0"/>
              <a:t>:</a:t>
            </a:r>
            <a:endParaRPr lang="en-US" sz="2200" dirty="0" smtClean="0"/>
          </a:p>
          <a:p>
            <a:pPr marL="514350" indent="-514350"/>
            <a:r>
              <a:rPr lang="en-US" sz="2000" b="1" dirty="0" smtClean="0"/>
              <a:t>Musical intelligence</a:t>
            </a:r>
            <a:r>
              <a:rPr lang="en-US" sz="2200" b="1" dirty="0" smtClean="0"/>
              <a:t>: </a:t>
            </a:r>
            <a:r>
              <a:rPr lang="en-US" sz="2400" dirty="0" smtClean="0"/>
              <a:t>involves </a:t>
            </a:r>
            <a:r>
              <a:rPr lang="en-US" sz="2200" dirty="0" smtClean="0"/>
              <a:t>skill in the performance, composition, and appreciation of musical patterns. </a:t>
            </a:r>
            <a:r>
              <a:rPr lang="en-US" sz="2200" i="1" u="sng" dirty="0" smtClean="0"/>
              <a:t>For example</a:t>
            </a:r>
            <a:r>
              <a:rPr lang="en-US" sz="2200" i="1" dirty="0" smtClean="0"/>
              <a:t>:</a:t>
            </a:r>
            <a:endParaRPr lang="en-US" sz="2200" dirty="0" smtClean="0"/>
          </a:p>
          <a:p>
            <a:pPr marL="514350" indent="-514350"/>
            <a:r>
              <a:rPr lang="en-US" sz="2000" b="1" dirty="0" smtClean="0"/>
              <a:t>Bodily-kinesthetic intelligence</a:t>
            </a:r>
            <a:r>
              <a:rPr lang="en-US" sz="2200" dirty="0" smtClean="0"/>
              <a:t>: potential of using one's whole body or parts of the body to solve problems. </a:t>
            </a:r>
            <a:r>
              <a:rPr lang="en-US" sz="2200" i="1" u="sng" dirty="0" smtClean="0"/>
              <a:t>For example</a:t>
            </a:r>
            <a:r>
              <a:rPr lang="en-US" sz="2200" i="1" dirty="0" smtClean="0"/>
              <a:t>:</a:t>
            </a:r>
            <a:endParaRPr lang="en-US" sz="2200" dirty="0" smtClean="0"/>
          </a:p>
          <a:p>
            <a:pPr marL="514350" indent="-514350"/>
            <a:r>
              <a:rPr lang="en-US" sz="2000" b="1" dirty="0" smtClean="0"/>
              <a:t>Spatial intelligence</a:t>
            </a:r>
            <a:r>
              <a:rPr lang="en-US" sz="2200" b="1" dirty="0" smtClean="0"/>
              <a:t>: </a:t>
            </a:r>
            <a:r>
              <a:rPr lang="en-US" sz="2200" dirty="0" smtClean="0"/>
              <a:t>potential to recognize and use patterns. </a:t>
            </a:r>
          </a:p>
          <a:p>
            <a:pPr marL="514350" indent="-514350">
              <a:buNone/>
            </a:pPr>
            <a:r>
              <a:rPr lang="en-US" sz="2200" i="1" dirty="0" smtClean="0"/>
              <a:t>        </a:t>
            </a:r>
            <a:r>
              <a:rPr lang="en-US" sz="2200" i="1" u="sng" dirty="0" smtClean="0"/>
              <a:t>For example</a:t>
            </a:r>
            <a:r>
              <a:rPr lang="en-US" sz="2200" i="1" dirty="0" smtClean="0"/>
              <a:t>:</a:t>
            </a:r>
            <a:endParaRPr lang="en-US" sz="2200" dirty="0" smtClean="0"/>
          </a:p>
          <a:p>
            <a:pPr marL="514350" indent="-514350"/>
            <a:r>
              <a:rPr lang="en-US" sz="2000" b="1" dirty="0" smtClean="0"/>
              <a:t>Interpersonal intelligence</a:t>
            </a:r>
            <a:r>
              <a:rPr lang="en-US" sz="2200" dirty="0" smtClean="0"/>
              <a:t>: capacity to understand the intentions, motivations and desires of other people. </a:t>
            </a:r>
            <a:r>
              <a:rPr lang="en-US" sz="2200" i="1" u="sng" dirty="0" smtClean="0"/>
              <a:t>For example</a:t>
            </a:r>
            <a:r>
              <a:rPr lang="en-US" sz="2200" i="1" dirty="0" smtClean="0"/>
              <a:t>:</a:t>
            </a:r>
            <a:endParaRPr lang="en-US" sz="2200" dirty="0" smtClean="0"/>
          </a:p>
          <a:p>
            <a:pPr marL="514350" indent="-514350"/>
            <a:r>
              <a:rPr lang="en-US" sz="2000" b="1" dirty="0" smtClean="0"/>
              <a:t>Intrapersonal intelligence</a:t>
            </a:r>
            <a:r>
              <a:rPr lang="en-US" sz="2200" dirty="0" smtClean="0"/>
              <a:t>: capacity to understand oneself.  </a:t>
            </a:r>
          </a:p>
          <a:p>
            <a:pPr marL="514350" indent="-514350">
              <a:buNone/>
            </a:pPr>
            <a:r>
              <a:rPr lang="en-US" sz="2200" i="1" dirty="0" smtClean="0"/>
              <a:t>         </a:t>
            </a:r>
            <a:r>
              <a:rPr lang="en-US" sz="2200" i="1" u="sng" dirty="0" smtClean="0"/>
              <a:t>For example</a:t>
            </a:r>
            <a:r>
              <a:rPr lang="en-US" sz="2200" i="1" dirty="0" smtClean="0"/>
              <a:t>:</a:t>
            </a:r>
            <a:endParaRPr lang="en-US" sz="2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en-US" sz="2300" b="1" dirty="0" smtClean="0">
                <a:solidFill>
                  <a:schemeClr val="accent6">
                    <a:lumMod val="50000"/>
                  </a:schemeClr>
                </a:solidFill>
              </a:rPr>
              <a:t>Student-Centered/Learning styles approaches</a:t>
            </a:r>
            <a:endParaRPr lang="en-US" sz="2300" dirty="0"/>
          </a:p>
        </p:txBody>
      </p:sp>
      <p:sp>
        <p:nvSpPr>
          <p:cNvPr id="3" name="Content Placeholder 2"/>
          <p:cNvSpPr>
            <a:spLocks noGrp="1"/>
          </p:cNvSpPr>
          <p:nvPr>
            <p:ph idx="1"/>
          </p:nvPr>
        </p:nvSpPr>
        <p:spPr>
          <a:xfrm>
            <a:off x="0" y="609600"/>
            <a:ext cx="9144000" cy="6248400"/>
          </a:xfrm>
        </p:spPr>
        <p:txBody>
          <a:bodyPr>
            <a:normAutofit lnSpcReduction="10000"/>
          </a:bodyPr>
          <a:lstStyle/>
          <a:p>
            <a:pPr>
              <a:buNone/>
            </a:pPr>
            <a:r>
              <a:rPr lang="en-US" sz="2200" b="1" dirty="0" smtClean="0">
                <a:solidFill>
                  <a:srgbClr val="C00000"/>
                </a:solidFill>
              </a:rPr>
              <a:t>Multiple Intelligences (MI)</a:t>
            </a:r>
            <a:r>
              <a:rPr lang="en-US" sz="2200" b="1" dirty="0" smtClean="0">
                <a:solidFill>
                  <a:schemeClr val="tx1"/>
                </a:solidFill>
              </a:rPr>
              <a:t>: </a:t>
            </a:r>
            <a:r>
              <a:rPr lang="en-US" sz="2600" dirty="0" smtClean="0">
                <a:solidFill>
                  <a:schemeClr val="tx1"/>
                </a:solidFill>
              </a:rPr>
              <a:t>Other  possible intelligences </a:t>
            </a:r>
            <a:endParaRPr lang="en-US" sz="2600" b="1" dirty="0" smtClean="0"/>
          </a:p>
          <a:p>
            <a:r>
              <a:rPr lang="en-US" sz="2200" b="1" dirty="0" smtClean="0"/>
              <a:t>Naturalist intelligence: </a:t>
            </a:r>
            <a:r>
              <a:rPr lang="en-US" sz="2200" dirty="0" smtClean="0"/>
              <a:t>enables human beings to recognize, categorize and draw upon certain features of the environment. </a:t>
            </a:r>
          </a:p>
          <a:p>
            <a:pPr>
              <a:buNone/>
            </a:pPr>
            <a:r>
              <a:rPr lang="en-US" sz="2200" i="1" dirty="0" smtClean="0"/>
              <a:t>      </a:t>
            </a:r>
            <a:r>
              <a:rPr lang="en-US" sz="2200" i="1" u="sng" dirty="0" smtClean="0"/>
              <a:t>For example</a:t>
            </a:r>
            <a:r>
              <a:rPr lang="en-US" sz="2200" i="1" dirty="0" smtClean="0"/>
              <a:t>:</a:t>
            </a:r>
          </a:p>
          <a:p>
            <a:r>
              <a:rPr lang="en-US" sz="2400" b="1" dirty="0" smtClean="0"/>
              <a:t>Existential intelligence</a:t>
            </a:r>
            <a:r>
              <a:rPr lang="en-US" sz="2400" dirty="0" smtClean="0"/>
              <a:t> (spiritual intelligence):  concern with 'ultimate issues‘. </a:t>
            </a:r>
            <a:r>
              <a:rPr lang="en-US" sz="2400" i="1" u="sng" dirty="0" smtClean="0"/>
              <a:t>For example</a:t>
            </a:r>
            <a:r>
              <a:rPr lang="en-US" sz="2400" i="1" dirty="0" smtClean="0"/>
              <a:t>:</a:t>
            </a:r>
          </a:p>
          <a:p>
            <a:r>
              <a:rPr lang="en-US" sz="2400" b="1" dirty="0" smtClean="0"/>
              <a:t>Moral intelligence</a:t>
            </a:r>
            <a:r>
              <a:rPr lang="en-US" sz="2400" dirty="0" smtClean="0"/>
              <a:t>: adoption of any specific moral code regarding personality, individuality, will, character  and  the realization of human nature. </a:t>
            </a:r>
            <a:r>
              <a:rPr lang="en-US" sz="2000" i="1" u="sng" dirty="0" smtClean="0"/>
              <a:t>For example</a:t>
            </a:r>
            <a:r>
              <a:rPr lang="en-US" sz="2000" i="1" dirty="0" smtClean="0"/>
              <a:t>:</a:t>
            </a:r>
          </a:p>
          <a:p>
            <a:pPr>
              <a:buNone/>
            </a:pPr>
            <a:r>
              <a:rPr lang="en-US" sz="2400" b="1" u="sng" dirty="0" smtClean="0"/>
              <a:t>MI Professional Development Considerations</a:t>
            </a:r>
          </a:p>
          <a:p>
            <a:r>
              <a:rPr lang="en-US" sz="2400" dirty="0" smtClean="0"/>
              <a:t>Create lessons that cultivate MI in the classroom.</a:t>
            </a:r>
          </a:p>
          <a:p>
            <a:r>
              <a:rPr lang="en-US" sz="2400" dirty="0" smtClean="0"/>
              <a:t>Do you have an inclination towards any particular MI attribute(s)?  If so, notice whether these influence your instructional approach.  The same goes for Learning Styles.  If so, in what ways?</a:t>
            </a:r>
          </a:p>
          <a:p>
            <a:pPr>
              <a:buNone/>
            </a:pPr>
            <a:r>
              <a:rPr lang="en-US" sz="2400" b="1" u="sng" dirty="0" smtClean="0"/>
              <a:t>MI Inventory</a:t>
            </a:r>
            <a:r>
              <a:rPr lang="en-US" sz="2400" b="1" dirty="0" smtClean="0"/>
              <a:t>:  </a:t>
            </a:r>
            <a:r>
              <a:rPr lang="en-US" sz="2400" dirty="0" smtClean="0">
                <a:hlinkClick r:id="rId3"/>
              </a:rPr>
              <a:t>http://surfaquarium.com/MI/inventory.htm</a:t>
            </a:r>
            <a:r>
              <a:rPr lang="en-US" sz="2400" dirty="0" smtClean="0"/>
              <a:t>,</a:t>
            </a:r>
          </a:p>
          <a:p>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en-US" sz="2300" b="1" dirty="0" smtClean="0">
                <a:solidFill>
                  <a:schemeClr val="accent6">
                    <a:lumMod val="50000"/>
                  </a:schemeClr>
                </a:solidFill>
              </a:rPr>
              <a:t>Student-Centered/Learning styles approaches</a:t>
            </a:r>
            <a:endParaRPr lang="en-US" sz="2300" dirty="0"/>
          </a:p>
        </p:txBody>
      </p:sp>
      <p:sp>
        <p:nvSpPr>
          <p:cNvPr id="3" name="Content Placeholder 2"/>
          <p:cNvSpPr>
            <a:spLocks noGrp="1"/>
          </p:cNvSpPr>
          <p:nvPr>
            <p:ph idx="1"/>
          </p:nvPr>
        </p:nvSpPr>
        <p:spPr>
          <a:xfrm>
            <a:off x="0" y="685800"/>
            <a:ext cx="9144000" cy="6172200"/>
          </a:xfrm>
        </p:spPr>
        <p:txBody>
          <a:bodyPr>
            <a:normAutofit lnSpcReduction="10000"/>
          </a:bodyPr>
          <a:lstStyle/>
          <a:p>
            <a:pPr>
              <a:buNone/>
            </a:pPr>
            <a:r>
              <a:rPr lang="en-US" sz="2200" b="1" dirty="0" smtClean="0">
                <a:solidFill>
                  <a:srgbClr val="C00000"/>
                </a:solidFill>
              </a:rPr>
              <a:t>Constructivism</a:t>
            </a:r>
            <a:r>
              <a:rPr lang="en-US" sz="2200" b="1" dirty="0" smtClean="0">
                <a:solidFill>
                  <a:schemeClr val="tx1"/>
                </a:solidFill>
              </a:rPr>
              <a:t>: </a:t>
            </a:r>
            <a:r>
              <a:rPr lang="en-US" sz="2200" dirty="0" smtClean="0"/>
              <a:t>Vygotsky, Piaget, Dewey, Vico, Rorty, Bruner</a:t>
            </a:r>
          </a:p>
          <a:p>
            <a:pPr>
              <a:buNone/>
            </a:pPr>
            <a:r>
              <a:rPr lang="en-US" sz="2200" b="1" dirty="0" smtClean="0"/>
              <a:t>     Interesting note:</a:t>
            </a:r>
            <a:r>
              <a:rPr lang="en-US" sz="2200" i="1" dirty="0" smtClean="0"/>
              <a:t> Constructivism </a:t>
            </a:r>
            <a:r>
              <a:rPr lang="en-US" sz="2200" dirty="0" smtClean="0"/>
              <a:t>was an artistic and architectural philosophy that originated in Russia beginning in 1919. The movement was in favor of art as a practice for social purposes.</a:t>
            </a:r>
          </a:p>
          <a:p>
            <a:pPr>
              <a:buNone/>
            </a:pPr>
            <a:r>
              <a:rPr lang="en-US" sz="2200" dirty="0" smtClean="0"/>
              <a:t>                                                                                                   </a:t>
            </a:r>
            <a:r>
              <a:rPr lang="en-US" sz="2000" dirty="0" smtClean="0"/>
              <a:t>(</a:t>
            </a:r>
            <a:r>
              <a:rPr lang="en-US" sz="2000" i="1" dirty="0" smtClean="0"/>
              <a:t>From Wikipedia</a:t>
            </a:r>
            <a:r>
              <a:rPr lang="en-US" sz="2000" dirty="0" smtClean="0"/>
              <a:t>)</a:t>
            </a:r>
          </a:p>
          <a:p>
            <a:pPr>
              <a:buNone/>
            </a:pPr>
            <a:endParaRPr lang="en-US" sz="2200" dirty="0" smtClean="0"/>
          </a:p>
          <a:p>
            <a:pPr>
              <a:buNone/>
            </a:pPr>
            <a:endParaRPr lang="en-US" sz="2200" dirty="0" smtClean="0"/>
          </a:p>
          <a:p>
            <a:pPr>
              <a:buNone/>
            </a:pPr>
            <a:endParaRPr lang="en-US" sz="2200" dirty="0" smtClean="0"/>
          </a:p>
          <a:p>
            <a:pPr>
              <a:buNone/>
            </a:pPr>
            <a:endParaRPr lang="en-US" dirty="0" smtClean="0"/>
          </a:p>
          <a:p>
            <a:r>
              <a:rPr lang="en-US" sz="2200" dirty="0" smtClean="0"/>
              <a:t>[Educational]</a:t>
            </a:r>
            <a:r>
              <a:rPr lang="en-US" sz="2200" i="1" dirty="0" smtClean="0"/>
              <a:t> Constructivism </a:t>
            </a:r>
            <a:r>
              <a:rPr lang="en-US" sz="2200" dirty="0" smtClean="0"/>
              <a:t>is founded on the premise that by reflecting on our experiences we develop our own understanding of the world we live in.</a:t>
            </a:r>
          </a:p>
          <a:p>
            <a:r>
              <a:rPr lang="en-US" sz="2200" dirty="0" smtClean="0"/>
              <a:t>Comprehension is </a:t>
            </a:r>
            <a:r>
              <a:rPr lang="en-US" sz="2200" i="1" dirty="0" smtClean="0"/>
              <a:t>constructed </a:t>
            </a:r>
            <a:r>
              <a:rPr lang="en-US" sz="2200" dirty="0" smtClean="0"/>
              <a:t>from background knowledge (prior knowledge).</a:t>
            </a:r>
          </a:p>
          <a:p>
            <a:pPr>
              <a:buNone/>
            </a:pPr>
            <a:r>
              <a:rPr lang="en-US" sz="2200" dirty="0" smtClean="0"/>
              <a:t>     </a:t>
            </a:r>
            <a:r>
              <a:rPr lang="en-US" sz="2200" b="1" u="sng" dirty="0" smtClean="0"/>
              <a:t>Reflection</a:t>
            </a:r>
            <a:r>
              <a:rPr lang="en-US" sz="2200" b="1" dirty="0" smtClean="0"/>
              <a:t>: What type of learning experiences have you had (as a teacher or student) that reflect a Constructivist approach to learning?</a:t>
            </a:r>
          </a:p>
          <a:p>
            <a:endParaRPr lang="en-US" sz="2200" dirty="0" smtClean="0"/>
          </a:p>
        </p:txBody>
      </p:sp>
      <p:pic>
        <p:nvPicPr>
          <p:cNvPr id="5" name="Picture 2"/>
          <p:cNvPicPr>
            <a:picLocks noChangeAspect="1" noChangeArrowheads="1"/>
          </p:cNvPicPr>
          <p:nvPr/>
        </p:nvPicPr>
        <p:blipFill>
          <a:blip r:embed="rId3" cstate="print"/>
          <a:srcRect/>
          <a:stretch>
            <a:fillRect/>
          </a:stretch>
        </p:blipFill>
        <p:spPr bwMode="auto">
          <a:xfrm>
            <a:off x="1219200" y="2362200"/>
            <a:ext cx="6781800" cy="1600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pPr algn="ctr"/>
            <a:r>
              <a:rPr lang="en-US" sz="2300" b="1" dirty="0" smtClean="0">
                <a:solidFill>
                  <a:schemeClr val="accent6">
                    <a:lumMod val="50000"/>
                  </a:schemeClr>
                </a:solidFill>
              </a:rPr>
              <a:t>Student-Centered/Learning styles approaches</a:t>
            </a:r>
            <a:endParaRPr lang="en-US" sz="2300" dirty="0"/>
          </a:p>
        </p:txBody>
      </p:sp>
      <p:sp>
        <p:nvSpPr>
          <p:cNvPr id="3" name="Content Placeholder 2"/>
          <p:cNvSpPr>
            <a:spLocks noGrp="1"/>
          </p:cNvSpPr>
          <p:nvPr>
            <p:ph idx="1"/>
          </p:nvPr>
        </p:nvSpPr>
        <p:spPr>
          <a:xfrm>
            <a:off x="0" y="685800"/>
            <a:ext cx="9144000" cy="6172200"/>
          </a:xfrm>
        </p:spPr>
        <p:txBody>
          <a:bodyPr/>
          <a:lstStyle/>
          <a:p>
            <a:pPr>
              <a:buNone/>
            </a:pPr>
            <a:r>
              <a:rPr lang="en-US" sz="2400" b="1" dirty="0" smtClean="0">
                <a:solidFill>
                  <a:srgbClr val="C00000"/>
                </a:solidFill>
              </a:rPr>
              <a:t>Constructivism</a:t>
            </a:r>
            <a:r>
              <a:rPr lang="en-US" sz="2400" dirty="0" smtClean="0">
                <a:solidFill>
                  <a:schemeClr val="tx1"/>
                </a:solidFill>
              </a:rPr>
              <a:t>: </a:t>
            </a:r>
            <a:r>
              <a:rPr lang="en-US" sz="2400" dirty="0" smtClean="0"/>
              <a:t>Some misconceptions</a:t>
            </a:r>
          </a:p>
          <a:p>
            <a:r>
              <a:rPr lang="en-US" sz="2400" dirty="0" smtClean="0"/>
              <a:t>Adopting a constructivist theory implies that </a:t>
            </a:r>
            <a:r>
              <a:rPr lang="en-US" sz="2400" u="sng" dirty="0" smtClean="0"/>
              <a:t>all</a:t>
            </a:r>
            <a:r>
              <a:rPr lang="en-US" sz="2400" dirty="0" smtClean="0"/>
              <a:t> learning is “discovery learning”  (student-centered).</a:t>
            </a:r>
          </a:p>
          <a:p>
            <a:r>
              <a:rPr lang="en-US" sz="2400" dirty="0" smtClean="0"/>
              <a:t>“Direct instruction” of </a:t>
            </a:r>
            <a:r>
              <a:rPr lang="en-US" sz="2400" u="sng" dirty="0" smtClean="0"/>
              <a:t>basic skills</a:t>
            </a:r>
            <a:r>
              <a:rPr lang="en-US" sz="2400" dirty="0" smtClean="0"/>
              <a:t> (background knowledge) is not incorporated into the classroom. </a:t>
            </a:r>
          </a:p>
          <a:p>
            <a:pPr>
              <a:buNone/>
            </a:pPr>
            <a:endParaRPr lang="en-US" sz="2400" dirty="0" smtClean="0"/>
          </a:p>
          <a:p>
            <a:pPr>
              <a:buNone/>
            </a:pPr>
            <a:r>
              <a:rPr lang="en-US" sz="2400" b="1" dirty="0" smtClean="0"/>
              <a:t>     </a:t>
            </a:r>
            <a:r>
              <a:rPr lang="en-US" sz="2400" b="1" u="sng" dirty="0" smtClean="0"/>
              <a:t>Reflection</a:t>
            </a:r>
            <a:r>
              <a:rPr lang="en-US" sz="2400" b="1" dirty="0" smtClean="0"/>
              <a:t>: What types of learning would Constructivist approaches would most likely be appropriate?  Inappropriate?</a:t>
            </a:r>
          </a:p>
          <a:p>
            <a:pPr>
              <a:buNone/>
            </a:pPr>
            <a:endParaRPr lang="en-US" sz="2400" dirty="0" smtClean="0"/>
          </a:p>
          <a:p>
            <a:pPr>
              <a:buNone/>
            </a:pPr>
            <a:r>
              <a:rPr lang="en-US" sz="2400" b="1" dirty="0" smtClean="0"/>
              <a:t>     </a:t>
            </a:r>
            <a:r>
              <a:rPr lang="en-US" sz="2400" b="1" u="sng" dirty="0" smtClean="0"/>
              <a:t>Reflection</a:t>
            </a:r>
            <a:r>
              <a:rPr lang="en-US" sz="2400" b="1" dirty="0" smtClean="0"/>
              <a:t>: How can MI strategies be incorporated in a Constructivistic activity?</a:t>
            </a:r>
            <a:endParaRPr lang="en-US" sz="2400" dirty="0" smtClean="0"/>
          </a:p>
          <a:p>
            <a:pPr>
              <a:buNone/>
            </a:pPr>
            <a:endParaRPr lang="en-US" sz="2400"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pPr algn="ctr"/>
            <a:r>
              <a:rPr lang="en-US" sz="2300" b="1" dirty="0" smtClean="0">
                <a:solidFill>
                  <a:schemeClr val="accent6">
                    <a:lumMod val="50000"/>
                  </a:schemeClr>
                </a:solidFill>
              </a:rPr>
              <a:t>Student-Centered/Learning styles approaches</a:t>
            </a:r>
            <a:endParaRPr lang="en-US" sz="2300" dirty="0"/>
          </a:p>
        </p:txBody>
      </p:sp>
      <p:sp>
        <p:nvSpPr>
          <p:cNvPr id="3" name="Content Placeholder 2"/>
          <p:cNvSpPr>
            <a:spLocks noGrp="1"/>
          </p:cNvSpPr>
          <p:nvPr>
            <p:ph idx="1"/>
          </p:nvPr>
        </p:nvSpPr>
        <p:spPr>
          <a:xfrm>
            <a:off x="0" y="685800"/>
            <a:ext cx="9144000" cy="6172200"/>
          </a:xfrm>
        </p:spPr>
        <p:txBody>
          <a:bodyPr>
            <a:normAutofit lnSpcReduction="10000"/>
          </a:bodyPr>
          <a:lstStyle/>
          <a:p>
            <a:pPr>
              <a:buNone/>
            </a:pPr>
            <a:r>
              <a:rPr lang="en-US" sz="2400" b="1" dirty="0" smtClean="0">
                <a:solidFill>
                  <a:srgbClr val="C00000"/>
                </a:solidFill>
              </a:rPr>
              <a:t>Cooperative Learning</a:t>
            </a:r>
            <a:r>
              <a:rPr lang="en-US" sz="2400" b="1" dirty="0" smtClean="0">
                <a:solidFill>
                  <a:schemeClr val="tx1"/>
                </a:solidFill>
              </a:rPr>
              <a:t>: </a:t>
            </a:r>
            <a:r>
              <a:rPr lang="en-US" sz="2400" dirty="0" smtClean="0"/>
              <a:t>Johnson &amp; Johnson, Slavin</a:t>
            </a:r>
          </a:p>
          <a:p>
            <a:r>
              <a:rPr lang="en-US" sz="2400" b="1" i="1" dirty="0" smtClean="0">
                <a:solidFill>
                  <a:schemeClr val="accent1">
                    <a:lumMod val="50000"/>
                  </a:schemeClr>
                </a:solidFill>
              </a:rPr>
              <a:t>Collaborative</a:t>
            </a:r>
            <a:r>
              <a:rPr lang="en-US" sz="2400" b="1" i="1" dirty="0" smtClean="0"/>
              <a:t> Learning</a:t>
            </a:r>
            <a:r>
              <a:rPr lang="en-US" sz="2400" dirty="0" smtClean="0"/>
              <a:t>: method of teaching and learning in which students team together to further explore concepts learned, create a meaningful projects, and the like.  Typically less teacher structured.</a:t>
            </a:r>
          </a:p>
          <a:p>
            <a:r>
              <a:rPr lang="en-US" sz="2400" b="1" i="1" dirty="0" smtClean="0">
                <a:solidFill>
                  <a:schemeClr val="accent1">
                    <a:lumMod val="50000"/>
                  </a:schemeClr>
                </a:solidFill>
              </a:rPr>
              <a:t>Cooperative </a:t>
            </a:r>
            <a:r>
              <a:rPr lang="en-US" sz="2400" b="1" i="1" dirty="0" smtClean="0"/>
              <a:t>Learning</a:t>
            </a:r>
            <a:r>
              <a:rPr lang="en-US" sz="2400" b="1" dirty="0" smtClean="0"/>
              <a:t>: </a:t>
            </a:r>
            <a:r>
              <a:rPr lang="en-US" sz="2400" dirty="0" smtClean="0"/>
              <a:t>a form of collaborative learning.  Student work </a:t>
            </a:r>
            <a:r>
              <a:rPr lang="en-US" sz="2400" u="sng" dirty="0" smtClean="0"/>
              <a:t>cooperatively</a:t>
            </a:r>
            <a:r>
              <a:rPr lang="en-US" sz="2400" dirty="0" smtClean="0"/>
              <a:t> in small groups on more teacher structured activities.</a:t>
            </a:r>
          </a:p>
          <a:p>
            <a:pPr lvl="1"/>
            <a:r>
              <a:rPr lang="en-US" sz="2400" dirty="0" smtClean="0"/>
              <a:t>Encourages </a:t>
            </a:r>
            <a:r>
              <a:rPr lang="en-US" sz="2400" u="sng" dirty="0" smtClean="0"/>
              <a:t>collaborative behaviors </a:t>
            </a:r>
            <a:r>
              <a:rPr lang="en-US" sz="2400" dirty="0" smtClean="0"/>
              <a:t>among groups of individuals.</a:t>
            </a:r>
            <a:endParaRPr lang="en-US" sz="2400" b="1" dirty="0" smtClean="0"/>
          </a:p>
          <a:p>
            <a:pPr lvl="1"/>
            <a:r>
              <a:rPr lang="en-US" sz="2400" dirty="0" smtClean="0"/>
              <a:t>Learning is highly social and influences the development of the brain. (Vygotsky, 1978)  </a:t>
            </a:r>
          </a:p>
          <a:p>
            <a:pPr lvl="1"/>
            <a:r>
              <a:rPr lang="en-US" sz="2400" dirty="0" smtClean="0"/>
              <a:t>Students are </a:t>
            </a:r>
            <a:r>
              <a:rPr lang="en-US" sz="2400" u="sng" dirty="0" smtClean="0"/>
              <a:t>individually accountable </a:t>
            </a:r>
            <a:r>
              <a:rPr lang="en-US" sz="2400" dirty="0" smtClean="0"/>
              <a:t>for their work.  Also, whole group cooperation is assessed.  </a:t>
            </a:r>
            <a:r>
              <a:rPr lang="en-US" sz="2400" b="1" dirty="0" smtClean="0"/>
              <a:t>(Gifted students generally do not like this style of instruction.  Some cultural groups also do not like this type of methodology.  Why do you think?)</a:t>
            </a:r>
          </a:p>
          <a:p>
            <a:pPr lvl="1"/>
            <a:endParaRPr lang="en-US"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1295400"/>
          </a:xfrm>
        </p:spPr>
        <p:txBody>
          <a:bodyPr>
            <a:normAutofit fontScale="90000"/>
          </a:bodyPr>
          <a:lstStyle/>
          <a:p>
            <a:pPr algn="ctr"/>
            <a:r>
              <a:rPr lang="en-US" b="1" dirty="0" smtClean="0">
                <a:solidFill>
                  <a:schemeClr val="accent6">
                    <a:lumMod val="50000"/>
                  </a:schemeClr>
                </a:solidFill>
              </a:rPr>
              <a:t>Student-Centered Instruction:</a:t>
            </a:r>
            <a:br>
              <a:rPr lang="en-US" b="1" dirty="0" smtClean="0">
                <a:solidFill>
                  <a:schemeClr val="accent6">
                    <a:lumMod val="50000"/>
                  </a:schemeClr>
                </a:solidFill>
              </a:rPr>
            </a:br>
            <a:r>
              <a:rPr lang="en-US" b="1" dirty="0" smtClean="0">
                <a:solidFill>
                  <a:schemeClr val="accent6">
                    <a:lumMod val="50000"/>
                  </a:schemeClr>
                </a:solidFill>
              </a:rPr>
              <a:t>the research &amp; theory</a:t>
            </a:r>
            <a:endParaRPr lang="en-US" dirty="0"/>
          </a:p>
        </p:txBody>
      </p:sp>
      <p:sp>
        <p:nvSpPr>
          <p:cNvPr id="3" name="Content Placeholder 2"/>
          <p:cNvSpPr>
            <a:spLocks noGrp="1"/>
          </p:cNvSpPr>
          <p:nvPr>
            <p:ph idx="1"/>
          </p:nvPr>
        </p:nvSpPr>
        <p:spPr>
          <a:xfrm>
            <a:off x="0" y="1143000"/>
            <a:ext cx="9144000" cy="5715000"/>
          </a:xfrm>
        </p:spPr>
        <p:txBody>
          <a:bodyPr>
            <a:normAutofit fontScale="92500" lnSpcReduction="20000"/>
          </a:bodyPr>
          <a:lstStyle/>
          <a:p>
            <a:r>
              <a:rPr lang="en-US" sz="2800" dirty="0" smtClean="0"/>
              <a:t>“The ultimate goal for student-centered classrooms is for students to gain independent minds and the capacity to make decisions about their life-long learning .” (Brown, 2008)</a:t>
            </a:r>
          </a:p>
          <a:p>
            <a:r>
              <a:rPr lang="en-US" sz="2800" dirty="0" smtClean="0"/>
              <a:t>Flexible, cooperative groups becomes important when working with students with a variety of language abilities.  Grouping gives students the opportunity to clarify key concepts with their native speaking peers.</a:t>
            </a:r>
            <a:r>
              <a:rPr lang="en-US" sz="2800" dirty="0"/>
              <a:t> </a:t>
            </a:r>
            <a:r>
              <a:rPr lang="en-US" sz="2800" dirty="0" smtClean="0"/>
              <a:t> (Echevarria and Graves, 2011)</a:t>
            </a:r>
          </a:p>
          <a:p>
            <a:r>
              <a:rPr lang="en-US" sz="2800" dirty="0" smtClean="0"/>
              <a:t>SCI offers the best means to optimize student learning in college.  Current brain research on cognition and learning research shows that if the student is actively engaged in their learning concept attainment is greater. (Doyle, 2011)</a:t>
            </a:r>
          </a:p>
          <a:p>
            <a:r>
              <a:rPr lang="en-US" sz="2800" dirty="0" smtClean="0"/>
              <a:t>To truly effect change, the curriculum needs to be examined and aligned with </a:t>
            </a:r>
            <a:r>
              <a:rPr lang="en-US" sz="2800" u="sng" dirty="0" smtClean="0"/>
              <a:t>learner-centered practices</a:t>
            </a:r>
            <a:r>
              <a:rPr lang="en-US" sz="2800" dirty="0" smtClean="0"/>
              <a:t>.   (Cullen, Harris and Hill, 2012)</a:t>
            </a:r>
            <a:endParaRPr lang="en-US" sz="2800" dirty="0" smtClean="0">
              <a:hlinkClick r:id="rId3" tooltip="New Search for Author Cullen, Roxanne"/>
            </a:endParaRPr>
          </a:p>
          <a:p>
            <a:endParaRPr lang="en-US" sz="2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pPr algn="ctr"/>
            <a:r>
              <a:rPr lang="en-US" sz="2300" b="1" dirty="0" smtClean="0">
                <a:solidFill>
                  <a:schemeClr val="accent6">
                    <a:lumMod val="50000"/>
                  </a:schemeClr>
                </a:solidFill>
              </a:rPr>
              <a:t>Student-Centered/Learning styles approaches</a:t>
            </a:r>
            <a:endParaRPr lang="en-US" sz="2300" dirty="0"/>
          </a:p>
        </p:txBody>
      </p:sp>
      <p:sp>
        <p:nvSpPr>
          <p:cNvPr id="3" name="Content Placeholder 2"/>
          <p:cNvSpPr>
            <a:spLocks noGrp="1"/>
          </p:cNvSpPr>
          <p:nvPr>
            <p:ph idx="1"/>
          </p:nvPr>
        </p:nvSpPr>
        <p:spPr>
          <a:xfrm>
            <a:off x="0" y="609600"/>
            <a:ext cx="9144000" cy="6248400"/>
          </a:xfrm>
        </p:spPr>
        <p:txBody>
          <a:bodyPr>
            <a:noAutofit/>
          </a:bodyPr>
          <a:lstStyle/>
          <a:p>
            <a:pPr>
              <a:buNone/>
            </a:pPr>
            <a:r>
              <a:rPr lang="en-US" sz="2400" b="1" dirty="0" smtClean="0">
                <a:solidFill>
                  <a:srgbClr val="C00000"/>
                </a:solidFill>
              </a:rPr>
              <a:t>Emotional Intelligence (EQ/EI)</a:t>
            </a:r>
            <a:r>
              <a:rPr lang="en-US" sz="2400" dirty="0" smtClean="0">
                <a:solidFill>
                  <a:schemeClr val="tx1"/>
                </a:solidFill>
              </a:rPr>
              <a:t>: </a:t>
            </a:r>
            <a:r>
              <a:rPr lang="en-US" sz="2400" dirty="0" smtClean="0"/>
              <a:t>Daniel Goleman (1995)</a:t>
            </a:r>
          </a:p>
          <a:p>
            <a:r>
              <a:rPr lang="en-US" sz="2400" b="1" dirty="0" smtClean="0"/>
              <a:t>Affective Education</a:t>
            </a:r>
            <a:r>
              <a:rPr lang="en-US" sz="2400" dirty="0" smtClean="0"/>
              <a:t>:</a:t>
            </a:r>
            <a:r>
              <a:rPr lang="en-US" sz="2400" b="1" dirty="0" smtClean="0"/>
              <a:t> </a:t>
            </a:r>
            <a:r>
              <a:rPr lang="en-US" sz="2400" dirty="0" smtClean="0"/>
              <a:t>Emotions and feelings of inadequacy tend to be stronger when students learn a foreign language. (Genesee, et al., 2006)</a:t>
            </a:r>
          </a:p>
          <a:p>
            <a:r>
              <a:rPr lang="en-US" sz="2400" dirty="0" smtClean="0"/>
              <a:t>Teachers need to create a learning environment that promotes emotional security</a:t>
            </a:r>
          </a:p>
          <a:p>
            <a:pPr>
              <a:lnSpc>
                <a:spcPct val="90000"/>
              </a:lnSpc>
            </a:pPr>
            <a:r>
              <a:rPr lang="en-US" sz="2400" dirty="0" smtClean="0"/>
              <a:t>Intelligent use of one’s emotions</a:t>
            </a:r>
            <a:endParaRPr lang="en-US" dirty="0" smtClean="0"/>
          </a:p>
          <a:p>
            <a:pPr lvl="2">
              <a:lnSpc>
                <a:spcPct val="90000"/>
              </a:lnSpc>
            </a:pPr>
            <a:r>
              <a:rPr lang="en-US" dirty="0" smtClean="0"/>
              <a:t>Teachers set the emotional tone of the classroom</a:t>
            </a:r>
          </a:p>
          <a:p>
            <a:pPr>
              <a:lnSpc>
                <a:spcPct val="90000"/>
              </a:lnSpc>
            </a:pPr>
            <a:r>
              <a:rPr lang="en-US" sz="2400" dirty="0" smtClean="0"/>
              <a:t>Based on brain research: passion, motivation, commitment </a:t>
            </a:r>
          </a:p>
          <a:p>
            <a:pPr>
              <a:lnSpc>
                <a:spcPct val="90000"/>
              </a:lnSpc>
            </a:pPr>
            <a:r>
              <a:rPr lang="en-US" sz="2400" dirty="0" smtClean="0"/>
              <a:t>Self-directed learning</a:t>
            </a:r>
          </a:p>
          <a:p>
            <a:pPr lvl="2">
              <a:lnSpc>
                <a:spcPct val="90000"/>
              </a:lnSpc>
            </a:pPr>
            <a:r>
              <a:rPr lang="en-US" dirty="0" smtClean="0"/>
              <a:t>The ability to be self-aware</a:t>
            </a:r>
          </a:p>
          <a:p>
            <a:pPr lvl="2">
              <a:lnSpc>
                <a:spcPct val="90000"/>
              </a:lnSpc>
            </a:pPr>
            <a:r>
              <a:rPr lang="en-US" dirty="0" smtClean="0"/>
              <a:t>The ability to manage oneself</a:t>
            </a:r>
          </a:p>
          <a:p>
            <a:pPr marL="342900" lvl="1" indent="-342900">
              <a:buFont typeface="Wingdings 2"/>
              <a:buChar char=""/>
            </a:pPr>
            <a:r>
              <a:rPr lang="en-US" sz="2400" dirty="0" smtClean="0"/>
              <a:t> Encourages motivation to develop one’s abilities by </a:t>
            </a:r>
            <a:r>
              <a:rPr lang="en-US" sz="2400" i="1" dirty="0" smtClean="0"/>
              <a:t>celebrating one’s strengths</a:t>
            </a:r>
            <a:r>
              <a:rPr lang="en-US" sz="2400" dirty="0" smtClean="0"/>
              <a:t> rather than focusing on weaknesses</a:t>
            </a:r>
          </a:p>
          <a:p>
            <a:pPr marL="742950" lvl="2" indent="-342900">
              <a:buFont typeface="Wingdings 2"/>
              <a:buChar char=""/>
            </a:pPr>
            <a:r>
              <a:rPr lang="en-US" i="1" dirty="0" smtClean="0"/>
              <a:t>Intrinsic motivation to learn</a:t>
            </a:r>
            <a:endParaRPr 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pPr algn="ctr"/>
            <a:r>
              <a:rPr lang="en-US" sz="2300" b="1" dirty="0" smtClean="0">
                <a:solidFill>
                  <a:srgbClr val="C00000"/>
                </a:solidFill>
              </a:rPr>
              <a:t>Emotional Intelligence (EQ/EI):</a:t>
            </a:r>
            <a:r>
              <a:rPr lang="en-US" sz="2300" dirty="0" smtClean="0">
                <a:solidFill>
                  <a:schemeClr val="tx1"/>
                </a:solidFill>
              </a:rPr>
              <a:t/>
            </a:r>
            <a:br>
              <a:rPr lang="en-US" sz="2300" dirty="0" smtClean="0">
                <a:solidFill>
                  <a:schemeClr val="tx1"/>
                </a:solidFill>
              </a:rPr>
            </a:br>
            <a:r>
              <a:rPr lang="en-US" sz="2400" b="1" dirty="0" smtClean="0"/>
              <a:t> Responsive Classroom Methods</a:t>
            </a:r>
            <a:endParaRPr lang="en-US" sz="2300" b="1" dirty="0"/>
          </a:p>
        </p:txBody>
      </p:sp>
      <p:sp>
        <p:nvSpPr>
          <p:cNvPr id="3" name="Content Placeholder 2"/>
          <p:cNvSpPr>
            <a:spLocks noGrp="1"/>
          </p:cNvSpPr>
          <p:nvPr>
            <p:ph idx="1"/>
          </p:nvPr>
        </p:nvSpPr>
        <p:spPr>
          <a:xfrm>
            <a:off x="0" y="1295400"/>
            <a:ext cx="9144000" cy="5562600"/>
          </a:xfrm>
        </p:spPr>
        <p:txBody>
          <a:bodyPr>
            <a:normAutofit fontScale="70000" lnSpcReduction="20000"/>
          </a:bodyPr>
          <a:lstStyle/>
          <a:p>
            <a:r>
              <a:rPr lang="en-US" sz="3300" dirty="0" smtClean="0"/>
              <a:t>The goal is to help create a culture where students care about </a:t>
            </a:r>
            <a:r>
              <a:rPr lang="en-US" sz="3300" u="sng" dirty="0" smtClean="0"/>
              <a:t>each other</a:t>
            </a:r>
            <a:r>
              <a:rPr lang="en-US" sz="3300" dirty="0" smtClean="0"/>
              <a:t>, their </a:t>
            </a:r>
            <a:r>
              <a:rPr lang="en-US" sz="3300" u="sng" dirty="0" smtClean="0"/>
              <a:t>school/classroom </a:t>
            </a:r>
            <a:r>
              <a:rPr lang="en-US" sz="3300" dirty="0" smtClean="0"/>
              <a:t>and their </a:t>
            </a:r>
            <a:r>
              <a:rPr lang="en-US" sz="3300" u="sng" dirty="0" smtClean="0"/>
              <a:t>learning</a:t>
            </a:r>
            <a:r>
              <a:rPr lang="en-US" sz="3300" dirty="0" smtClean="0"/>
              <a:t>.</a:t>
            </a:r>
            <a:endParaRPr lang="en-US" sz="3300" u="sng" dirty="0" smtClean="0"/>
          </a:p>
          <a:p>
            <a:r>
              <a:rPr lang="en-US" sz="3300" dirty="0" smtClean="0"/>
              <a:t>Designed to improve the ways </a:t>
            </a:r>
            <a:r>
              <a:rPr lang="en-US" sz="3300" i="1" dirty="0" smtClean="0"/>
              <a:t>teachers interact with students </a:t>
            </a:r>
            <a:r>
              <a:rPr lang="en-US" sz="3300" dirty="0" smtClean="0"/>
              <a:t>and the way the </a:t>
            </a:r>
            <a:r>
              <a:rPr lang="en-US" sz="3300" i="1" dirty="0" smtClean="0"/>
              <a:t>students interact with each other</a:t>
            </a:r>
            <a:r>
              <a:rPr lang="en-US" sz="3300" dirty="0" smtClean="0"/>
              <a:t>.</a:t>
            </a:r>
          </a:p>
          <a:p>
            <a:r>
              <a:rPr lang="en-US" sz="3300" i="1" dirty="0" smtClean="0"/>
              <a:t>Morning meetings</a:t>
            </a:r>
            <a:r>
              <a:rPr lang="en-US" sz="3300" dirty="0" smtClean="0"/>
              <a:t> can be used to build “classroom community”</a:t>
            </a:r>
          </a:p>
          <a:p>
            <a:pPr lvl="2"/>
            <a:r>
              <a:rPr lang="en-US" sz="3300" dirty="0" smtClean="0"/>
              <a:t>Gets students ready for the lesson </a:t>
            </a:r>
          </a:p>
          <a:p>
            <a:pPr lvl="3"/>
            <a:r>
              <a:rPr lang="en-US" sz="3300" dirty="0" smtClean="0"/>
              <a:t>goals/objectives/outcomes</a:t>
            </a:r>
          </a:p>
          <a:p>
            <a:pPr lvl="2"/>
            <a:r>
              <a:rPr lang="en-US" sz="3300" dirty="0" smtClean="0"/>
              <a:t>Helps in providing ‘calm and smooth’ classroom </a:t>
            </a:r>
            <a:r>
              <a:rPr lang="en-US" sz="3300" u="sng" dirty="0" smtClean="0"/>
              <a:t>transitions</a:t>
            </a:r>
            <a:endParaRPr lang="en-US" sz="3300" dirty="0" smtClean="0"/>
          </a:p>
          <a:p>
            <a:pPr lvl="2"/>
            <a:r>
              <a:rPr lang="en-US" sz="3300" dirty="0" smtClean="0"/>
              <a:t>Reinforces the proper use of social skills among the students</a:t>
            </a:r>
          </a:p>
          <a:p>
            <a:r>
              <a:rPr lang="en-US" sz="3300" dirty="0" smtClean="0"/>
              <a:t>Students' perceptions of their teachers can also affect </a:t>
            </a:r>
            <a:r>
              <a:rPr lang="en-US" sz="3300" u="sng" dirty="0" smtClean="0"/>
              <a:t>cheating behavior</a:t>
            </a:r>
            <a:r>
              <a:rPr lang="en-US" sz="3300" dirty="0" smtClean="0"/>
              <a:t>.</a:t>
            </a:r>
          </a:p>
          <a:p>
            <a:pPr lvl="1"/>
            <a:r>
              <a:rPr lang="en-US" sz="3300" dirty="0" smtClean="0"/>
              <a:t>When students perceive that their teachers are competent and caring, they are less likely to cheat in those classrooms</a:t>
            </a:r>
          </a:p>
          <a:p>
            <a:pPr lvl="1"/>
            <a:r>
              <a:rPr lang="en-US" sz="3300" dirty="0" smtClean="0"/>
              <a:t>Learn the students' names, ask about their lives outside of class, offer to help with assignments, offer more opportunities for student choice and voice in the classroom</a:t>
            </a:r>
          </a:p>
          <a:p>
            <a:pPr lvl="2"/>
            <a:endParaRPr lang="en-US" sz="2000" dirty="0" smtClean="0"/>
          </a:p>
          <a:p>
            <a:pPr lvl="2"/>
            <a:endParaRPr lang="en-US" sz="1600" dirty="0" smtClean="0"/>
          </a:p>
          <a:p>
            <a:pPr lvl="1"/>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pPr algn="ctr"/>
            <a:r>
              <a:rPr lang="en-US" sz="2300" b="1" dirty="0" smtClean="0">
                <a:solidFill>
                  <a:schemeClr val="accent6">
                    <a:lumMod val="50000"/>
                  </a:schemeClr>
                </a:solidFill>
              </a:rPr>
              <a:t>Student-Centered/Learning styles approaches</a:t>
            </a:r>
            <a:endParaRPr lang="en-US" sz="2300" dirty="0"/>
          </a:p>
        </p:txBody>
      </p:sp>
      <p:sp>
        <p:nvSpPr>
          <p:cNvPr id="3" name="Content Placeholder 2"/>
          <p:cNvSpPr>
            <a:spLocks noGrp="1"/>
          </p:cNvSpPr>
          <p:nvPr>
            <p:ph idx="1"/>
          </p:nvPr>
        </p:nvSpPr>
        <p:spPr>
          <a:xfrm>
            <a:off x="0" y="609600"/>
            <a:ext cx="9144000" cy="6248400"/>
          </a:xfrm>
        </p:spPr>
        <p:txBody>
          <a:bodyPr>
            <a:normAutofit/>
          </a:bodyPr>
          <a:lstStyle/>
          <a:p>
            <a:pPr>
              <a:buNone/>
            </a:pPr>
            <a:r>
              <a:rPr lang="en-US" sz="2400" b="1" dirty="0" smtClean="0">
                <a:solidFill>
                  <a:srgbClr val="C00000"/>
                </a:solidFill>
              </a:rPr>
              <a:t>Socratic Seminar </a:t>
            </a:r>
            <a:r>
              <a:rPr lang="en-US" sz="2400" dirty="0" smtClean="0">
                <a:solidFill>
                  <a:schemeClr val="tx1"/>
                </a:solidFill>
              </a:rPr>
              <a:t>: </a:t>
            </a:r>
            <a:r>
              <a:rPr lang="en-US" sz="2400" dirty="0" smtClean="0"/>
              <a:t>Socrates (</a:t>
            </a:r>
            <a:r>
              <a:rPr lang="pl-PL" sz="2400" dirty="0" smtClean="0"/>
              <a:t>c. 469 BC – 399 BC</a:t>
            </a:r>
            <a:r>
              <a:rPr lang="en-US" sz="2400" dirty="0" smtClean="0"/>
              <a:t>)</a:t>
            </a:r>
            <a:endParaRPr lang="en-US" dirty="0" smtClean="0"/>
          </a:p>
          <a:p>
            <a:r>
              <a:rPr lang="en-US" sz="2400" dirty="0" smtClean="0"/>
              <a:t>Helps to achieve a deeper understanding about the ideas and values in a text.</a:t>
            </a:r>
          </a:p>
          <a:p>
            <a:r>
              <a:rPr lang="en-US" sz="2400" dirty="0" smtClean="0"/>
              <a:t>Participants systematically question and examine issues and principles related to a particular content as well as articulate different points-of-view.</a:t>
            </a:r>
          </a:p>
          <a:p>
            <a:r>
              <a:rPr lang="en-US" sz="2400" dirty="0" smtClean="0"/>
              <a:t>Group conversation assists participants in constructing meaning through </a:t>
            </a:r>
            <a:r>
              <a:rPr lang="en-US" sz="2400" u="sng" dirty="0" smtClean="0"/>
              <a:t>disciplined analysis</a:t>
            </a:r>
            <a:r>
              <a:rPr lang="en-US" sz="2400" dirty="0" smtClean="0"/>
              <a:t>, i</a:t>
            </a:r>
            <a:r>
              <a:rPr lang="en-US" sz="2400" u="sng" dirty="0" smtClean="0"/>
              <a:t>nterpretation</a:t>
            </a:r>
            <a:r>
              <a:rPr lang="en-US" sz="2400" dirty="0" smtClean="0"/>
              <a:t>, </a:t>
            </a:r>
            <a:r>
              <a:rPr lang="en-US" sz="2400" u="sng" dirty="0" smtClean="0"/>
              <a:t>listening</a:t>
            </a:r>
            <a:r>
              <a:rPr lang="en-US" sz="2400" dirty="0" smtClean="0"/>
              <a:t>, and </a:t>
            </a:r>
            <a:r>
              <a:rPr lang="en-US" sz="2400" u="sng" dirty="0" smtClean="0"/>
              <a:t>participation</a:t>
            </a:r>
            <a:r>
              <a:rPr lang="en-US" sz="2400" dirty="0" smtClean="0"/>
              <a:t>.</a:t>
            </a:r>
          </a:p>
          <a:p>
            <a:r>
              <a:rPr lang="en-US" sz="2400" dirty="0" smtClean="0"/>
              <a:t>The participants carry the burden of responsibility for the quality of the discussion.</a:t>
            </a:r>
          </a:p>
          <a:p>
            <a:pPr>
              <a:buNone/>
            </a:pPr>
            <a:r>
              <a:rPr lang="en-US" sz="2400" b="1" dirty="0" smtClean="0"/>
              <a:t>Key elements</a:t>
            </a:r>
            <a:r>
              <a:rPr lang="en-US" sz="2400" dirty="0" smtClean="0"/>
              <a:t>:</a:t>
            </a:r>
            <a:endParaRPr lang="en-US" sz="2400" b="1" dirty="0" smtClean="0"/>
          </a:p>
          <a:p>
            <a:r>
              <a:rPr lang="en-US" sz="2400" dirty="0" smtClean="0"/>
              <a:t>Text: All participants read the text in advance</a:t>
            </a:r>
          </a:p>
          <a:p>
            <a:r>
              <a:rPr lang="en-US" sz="2400" dirty="0" smtClean="0"/>
              <a:t>Classroom Environment: Room arrangement and group norms </a:t>
            </a:r>
          </a:p>
          <a:p>
            <a:r>
              <a:rPr lang="en-US" sz="2400" dirty="0" smtClean="0"/>
              <a:t>Questions: Open-ended. Both teacher and student generated</a:t>
            </a: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www.k8accesscenter.org/training_resources/udl/images/LearningCycle.gif"/>
          <p:cNvPicPr>
            <a:picLocks noChangeAspect="1" noChangeArrowheads="1"/>
          </p:cNvPicPr>
          <p:nvPr/>
        </p:nvPicPr>
        <p:blipFill>
          <a:blip r:embed="rId3" cstate="print"/>
          <a:srcRect/>
          <a:stretch>
            <a:fillRect/>
          </a:stretch>
        </p:blipFill>
        <p:spPr bwMode="auto">
          <a:xfrm>
            <a:off x="0" y="1219200"/>
            <a:ext cx="9144000" cy="5638799"/>
          </a:xfrm>
          <a:prstGeom prst="rect">
            <a:avLst/>
          </a:prstGeom>
          <a:noFill/>
          <a:ln w="9525">
            <a:noFill/>
            <a:miter lim="800000"/>
            <a:headEnd/>
            <a:tailEnd/>
          </a:ln>
        </p:spPr>
      </p:pic>
      <p:sp>
        <p:nvSpPr>
          <p:cNvPr id="11267" name="Title 4"/>
          <p:cNvSpPr>
            <a:spLocks noGrp="1"/>
          </p:cNvSpPr>
          <p:nvPr>
            <p:ph type="title"/>
          </p:nvPr>
        </p:nvSpPr>
        <p:spPr>
          <a:xfrm>
            <a:off x="457200" y="0"/>
            <a:ext cx="8229600" cy="1066800"/>
          </a:xfrm>
        </p:spPr>
        <p:txBody>
          <a:bodyPr>
            <a:normAutofit/>
          </a:bodyPr>
          <a:lstStyle/>
          <a:p>
            <a:pPr algn="ctr"/>
            <a:r>
              <a:rPr lang="en-US" sz="2800" b="1" dirty="0" smtClean="0">
                <a:solidFill>
                  <a:schemeClr val="accent6">
                    <a:lumMod val="50000"/>
                  </a:schemeClr>
                </a:solidFill>
              </a:rPr>
              <a:t>Learning Styles:</a:t>
            </a:r>
            <a:br>
              <a:rPr lang="en-US" sz="2800" b="1" dirty="0" smtClean="0">
                <a:solidFill>
                  <a:schemeClr val="accent6">
                    <a:lumMod val="50000"/>
                  </a:schemeClr>
                </a:solidFill>
              </a:rPr>
            </a:br>
            <a:r>
              <a:rPr lang="en-US" sz="2800" b="1" dirty="0" smtClean="0">
                <a:solidFill>
                  <a:schemeClr val="accent6">
                    <a:lumMod val="50000"/>
                  </a:schemeClr>
                </a:solidFill>
              </a:rPr>
              <a:t>Curriculum Development</a:t>
            </a:r>
          </a:p>
        </p:txBody>
      </p:sp>
      <p:sp>
        <p:nvSpPr>
          <p:cNvPr id="11268" name="Content Placeholder 5"/>
          <p:cNvSpPr>
            <a:spLocks noGrp="1"/>
          </p:cNvSpPr>
          <p:nvPr>
            <p:ph idx="1"/>
          </p:nvPr>
        </p:nvSpPr>
        <p:spPr/>
        <p:txBody>
          <a:bodyPr/>
          <a:lstStyle/>
          <a:p>
            <a:pPr>
              <a:buFont typeface="Wingdings 2" pitchFamily="18" charset="2"/>
              <a:buNone/>
            </a:pPr>
            <a:r>
              <a:rPr lang="en-US" dirty="0" smtClean="0"/>
              <a:t>  </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pPr algn="ctr"/>
            <a:r>
              <a:rPr lang="en-US" b="1" dirty="0" smtClean="0">
                <a:solidFill>
                  <a:schemeClr val="accent6">
                    <a:lumMod val="50000"/>
                  </a:schemeClr>
                </a:solidFill>
              </a:rPr>
              <a:t>Learning Styles:</a:t>
            </a:r>
            <a:br>
              <a:rPr lang="en-US" b="1" dirty="0" smtClean="0">
                <a:solidFill>
                  <a:schemeClr val="accent6">
                    <a:lumMod val="50000"/>
                  </a:schemeClr>
                </a:solidFill>
              </a:rPr>
            </a:br>
            <a:r>
              <a:rPr lang="en-US" b="1" dirty="0" smtClean="0">
                <a:solidFill>
                  <a:schemeClr val="accent6">
                    <a:lumMod val="50000"/>
                  </a:schemeClr>
                </a:solidFill>
              </a:rPr>
              <a:t> Teaching Methodologies </a:t>
            </a:r>
            <a:endParaRPr lang="en-US" b="1" dirty="0">
              <a:solidFill>
                <a:schemeClr val="accent6">
                  <a:lumMod val="50000"/>
                </a:schemeClr>
              </a:solidFill>
            </a:endParaRPr>
          </a:p>
        </p:txBody>
      </p:sp>
      <p:sp>
        <p:nvSpPr>
          <p:cNvPr id="3" name="Content Placeholder 2"/>
          <p:cNvSpPr>
            <a:spLocks noGrp="1"/>
          </p:cNvSpPr>
          <p:nvPr>
            <p:ph idx="1"/>
          </p:nvPr>
        </p:nvSpPr>
        <p:spPr>
          <a:xfrm>
            <a:off x="0" y="1066800"/>
            <a:ext cx="9144000" cy="5791200"/>
          </a:xfrm>
        </p:spPr>
        <p:txBody>
          <a:bodyPr>
            <a:normAutofit lnSpcReduction="10000"/>
          </a:bodyPr>
          <a:lstStyle/>
          <a:p>
            <a:r>
              <a:rPr lang="en-US" sz="2800" dirty="0" smtClean="0"/>
              <a:t>Provide a </a:t>
            </a:r>
            <a:r>
              <a:rPr lang="en-US" sz="2800" i="1" dirty="0" smtClean="0"/>
              <a:t>balance </a:t>
            </a:r>
            <a:r>
              <a:rPr lang="en-US" sz="2800" dirty="0" smtClean="0"/>
              <a:t>of concrete information (facts, data, and experimental results) and abstracts concepts (principles, theories, and models.). Teaching as a science.</a:t>
            </a:r>
          </a:p>
          <a:p>
            <a:r>
              <a:rPr lang="en-US" sz="2800" i="1" dirty="0" smtClean="0"/>
              <a:t>Balance</a:t>
            </a:r>
            <a:r>
              <a:rPr lang="en-US" sz="2800" dirty="0" smtClean="0"/>
              <a:t> materials that emphasize practical problem-solving methods with materials than emphasizes fundamental understanding.</a:t>
            </a:r>
          </a:p>
          <a:p>
            <a:r>
              <a:rPr lang="en-US" sz="2800" dirty="0" smtClean="0"/>
              <a:t>Use pictures, graphs, and other </a:t>
            </a:r>
            <a:r>
              <a:rPr lang="en-US" sz="2800" i="1" dirty="0" smtClean="0">
                <a:solidFill>
                  <a:srgbClr val="C00000"/>
                </a:solidFill>
              </a:rPr>
              <a:t>visual</a:t>
            </a:r>
            <a:r>
              <a:rPr lang="en-US" sz="2800" dirty="0" smtClean="0"/>
              <a:t> cues before, during and after the presentation of </a:t>
            </a:r>
            <a:r>
              <a:rPr lang="en-US" sz="2800" i="1" dirty="0" smtClean="0">
                <a:solidFill>
                  <a:srgbClr val="C00000"/>
                </a:solidFill>
              </a:rPr>
              <a:t>verbal</a:t>
            </a:r>
            <a:r>
              <a:rPr lang="en-US" sz="2800" dirty="0" smtClean="0"/>
              <a:t> material.</a:t>
            </a:r>
          </a:p>
          <a:p>
            <a:pPr marL="342900" lvl="1" indent="-342900">
              <a:buFont typeface="Wingdings 2"/>
              <a:buChar char=""/>
            </a:pPr>
            <a:r>
              <a:rPr lang="en-US" sz="2800" dirty="0" smtClean="0"/>
              <a:t>For the </a:t>
            </a:r>
            <a:r>
              <a:rPr lang="en-US" sz="2800" i="1" dirty="0" smtClean="0">
                <a:solidFill>
                  <a:srgbClr val="C00000"/>
                </a:solidFill>
              </a:rPr>
              <a:t>auditory</a:t>
            </a:r>
            <a:r>
              <a:rPr lang="en-US" sz="2800" i="1" dirty="0" smtClean="0"/>
              <a:t> </a:t>
            </a:r>
            <a:r>
              <a:rPr lang="en-US" sz="2800" dirty="0" smtClean="0"/>
              <a:t> learner, </a:t>
            </a:r>
            <a:r>
              <a:rPr lang="en-US" dirty="0" smtClean="0"/>
              <a:t>paraphrasing is a powerful strategy for making material meaningful.</a:t>
            </a:r>
          </a:p>
          <a:p>
            <a:pPr marL="342900" lvl="1" indent="-342900">
              <a:buFont typeface="Wingdings 2"/>
              <a:buChar char=""/>
            </a:pPr>
            <a:r>
              <a:rPr lang="en-US" b="1" dirty="0" smtClean="0"/>
              <a:t>Bottom line: </a:t>
            </a:r>
            <a:r>
              <a:rPr lang="en-US" dirty="0" smtClean="0"/>
              <a:t>Only meaningful information is transferred to long term memory.</a:t>
            </a:r>
          </a:p>
          <a:p>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685800"/>
          </a:xfrm>
        </p:spPr>
        <p:txBody>
          <a:bodyPr>
            <a:normAutofit fontScale="90000"/>
          </a:bodyPr>
          <a:lstStyle/>
          <a:p>
            <a:pPr algn="ctr"/>
            <a:r>
              <a:rPr lang="en-US" b="1" dirty="0" smtClean="0">
                <a:solidFill>
                  <a:schemeClr val="accent6">
                    <a:lumMod val="50000"/>
                  </a:schemeClr>
                </a:solidFill>
              </a:rPr>
              <a:t>Learning Styles:</a:t>
            </a:r>
            <a:br>
              <a:rPr lang="en-US" b="1" dirty="0" smtClean="0">
                <a:solidFill>
                  <a:schemeClr val="accent6">
                    <a:lumMod val="50000"/>
                  </a:schemeClr>
                </a:solidFill>
              </a:rPr>
            </a:br>
            <a:r>
              <a:rPr lang="en-US" b="1" dirty="0" smtClean="0">
                <a:solidFill>
                  <a:schemeClr val="accent6">
                    <a:lumMod val="50000"/>
                  </a:schemeClr>
                </a:solidFill>
              </a:rPr>
              <a:t> Differentiated Instruction</a:t>
            </a:r>
            <a:endParaRPr lang="en-US" dirty="0"/>
          </a:p>
        </p:txBody>
      </p:sp>
      <p:sp>
        <p:nvSpPr>
          <p:cNvPr id="3" name="Content Placeholder 2"/>
          <p:cNvSpPr>
            <a:spLocks noGrp="1"/>
          </p:cNvSpPr>
          <p:nvPr>
            <p:ph idx="1"/>
          </p:nvPr>
        </p:nvSpPr>
        <p:spPr>
          <a:xfrm>
            <a:off x="0" y="1066800"/>
            <a:ext cx="9144000" cy="5791200"/>
          </a:xfrm>
        </p:spPr>
        <p:txBody>
          <a:bodyPr>
            <a:normAutofit fontScale="92500" lnSpcReduction="20000"/>
          </a:bodyPr>
          <a:lstStyle/>
          <a:p>
            <a:pPr>
              <a:buNone/>
            </a:pPr>
            <a:r>
              <a:rPr lang="en-US" sz="2500" dirty="0" smtClean="0"/>
              <a:t>     </a:t>
            </a:r>
            <a:r>
              <a:rPr lang="en-US" sz="2600" b="1" dirty="0" smtClean="0"/>
              <a:t>Customized lessons in order to meet students’ varied learning needs</a:t>
            </a:r>
          </a:p>
          <a:p>
            <a:r>
              <a:rPr lang="en-US" sz="2600" dirty="0" smtClean="0"/>
              <a:t>Tiered Activities</a:t>
            </a:r>
          </a:p>
          <a:p>
            <a:r>
              <a:rPr lang="en-US" sz="2600" dirty="0" smtClean="0"/>
              <a:t>Develop Personal Agendas for Completion of Work</a:t>
            </a:r>
          </a:p>
          <a:p>
            <a:r>
              <a:rPr lang="en-US" sz="2600" dirty="0" smtClean="0"/>
              <a:t>Self Talk-”Here’s my plan for how to complete this project.”</a:t>
            </a:r>
          </a:p>
          <a:p>
            <a:r>
              <a:rPr lang="en-US" sz="2600" dirty="0" smtClean="0"/>
              <a:t>Manipulatives (or) Hands on Supports</a:t>
            </a:r>
          </a:p>
          <a:p>
            <a:r>
              <a:rPr lang="en-US" sz="2600" dirty="0" smtClean="0"/>
              <a:t>Varying the Length of Time (Pacing)</a:t>
            </a:r>
          </a:p>
          <a:p>
            <a:r>
              <a:rPr lang="en-US" sz="2600" dirty="0" smtClean="0"/>
              <a:t>Memorization</a:t>
            </a:r>
          </a:p>
          <a:p>
            <a:r>
              <a:rPr lang="en-US" sz="2600" dirty="0" smtClean="0"/>
              <a:t>KWL </a:t>
            </a:r>
          </a:p>
          <a:p>
            <a:r>
              <a:rPr lang="en-US" sz="2600" dirty="0" smtClean="0"/>
              <a:t>Reciprocal Teaching</a:t>
            </a:r>
          </a:p>
          <a:p>
            <a:r>
              <a:rPr lang="en-US" sz="2800" dirty="0" smtClean="0"/>
              <a:t>Creating dioramas</a:t>
            </a:r>
          </a:p>
          <a:p>
            <a:r>
              <a:rPr lang="en-US" sz="2800" dirty="0" smtClean="0"/>
              <a:t>Constructing mathematical models</a:t>
            </a:r>
          </a:p>
          <a:p>
            <a:r>
              <a:rPr lang="en-US" sz="2800" dirty="0" smtClean="0"/>
              <a:t>Developing photos</a:t>
            </a:r>
          </a:p>
          <a:p>
            <a:r>
              <a:rPr lang="en-US" sz="2800" dirty="0" smtClean="0"/>
              <a:t>Debating</a:t>
            </a:r>
            <a:endParaRPr lang="en-US" sz="2600" dirty="0" smtClean="0"/>
          </a:p>
          <a:p>
            <a:r>
              <a:rPr lang="en-US" sz="2800" dirty="0" smtClean="0"/>
              <a:t>Semantic Webbing/Graphic Organizers</a:t>
            </a:r>
          </a:p>
          <a:p>
            <a:endParaRPr lang="en-US" sz="2400" dirty="0" smtClean="0"/>
          </a:p>
          <a:p>
            <a:endParaRPr lang="en-US" sz="24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pPr algn="ctr"/>
            <a:r>
              <a:rPr lang="en-US" sz="3100" b="1" dirty="0" smtClean="0">
                <a:solidFill>
                  <a:schemeClr val="accent6">
                    <a:lumMod val="50000"/>
                  </a:schemeClr>
                </a:solidFill>
              </a:rPr>
              <a:t/>
            </a:r>
            <a:br>
              <a:rPr lang="en-US" sz="3100" b="1" dirty="0" smtClean="0">
                <a:solidFill>
                  <a:schemeClr val="accent6">
                    <a:lumMod val="50000"/>
                  </a:schemeClr>
                </a:solidFill>
              </a:rPr>
            </a:br>
            <a:r>
              <a:rPr lang="en-US" sz="2800" b="1" dirty="0" smtClean="0">
                <a:solidFill>
                  <a:schemeClr val="accent6">
                    <a:lumMod val="50000"/>
                  </a:schemeClr>
                </a:solidFill>
              </a:rPr>
              <a:t> </a:t>
            </a:r>
            <a:r>
              <a:rPr lang="en-US" b="1" dirty="0" smtClean="0">
                <a:solidFill>
                  <a:schemeClr val="accent6">
                    <a:lumMod val="50000"/>
                  </a:schemeClr>
                </a:solidFill>
              </a:rPr>
              <a:t>Differentiated Instruction: </a:t>
            </a:r>
            <a:r>
              <a:rPr lang="en-US" sz="3100" b="1" dirty="0" smtClean="0">
                <a:solidFill>
                  <a:schemeClr val="accent6">
                    <a:lumMod val="50000"/>
                  </a:schemeClr>
                </a:solidFill>
              </a:rPr>
              <a:t/>
            </a:r>
            <a:br>
              <a:rPr lang="en-US" sz="3100" b="1" dirty="0" smtClean="0">
                <a:solidFill>
                  <a:schemeClr val="accent6">
                    <a:lumMod val="50000"/>
                  </a:schemeClr>
                </a:solidFill>
              </a:rPr>
            </a:br>
            <a:r>
              <a:rPr lang="en-US" sz="3100" b="1" dirty="0" smtClean="0">
                <a:solidFill>
                  <a:schemeClr val="accent6">
                    <a:lumMod val="50000"/>
                  </a:schemeClr>
                </a:solidFill>
              </a:rPr>
              <a:t>Semantic Webbing/Graphic Organizer</a:t>
            </a:r>
            <a:r>
              <a:rPr lang="en-US" dirty="0" smtClean="0"/>
              <a:t/>
            </a:r>
            <a:br>
              <a:rPr lang="en-US" dirty="0" smtClean="0"/>
            </a:br>
            <a:endParaRPr lang="en-US" dirty="0"/>
          </a:p>
        </p:txBody>
      </p:sp>
      <p:pic>
        <p:nvPicPr>
          <p:cNvPr id="6146" name="Picture 2"/>
          <p:cNvPicPr>
            <a:picLocks noGrp="1" noChangeAspect="1" noChangeArrowheads="1"/>
          </p:cNvPicPr>
          <p:nvPr>
            <p:ph idx="1"/>
          </p:nvPr>
        </p:nvPicPr>
        <p:blipFill>
          <a:blip r:embed="rId3" cstate="print"/>
          <a:srcRect/>
          <a:stretch>
            <a:fillRect/>
          </a:stretch>
        </p:blipFill>
        <p:spPr bwMode="auto">
          <a:xfrm>
            <a:off x="0" y="990600"/>
            <a:ext cx="9144000" cy="2571750"/>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0" y="3581400"/>
            <a:ext cx="91440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Autofit/>
          </a:bodyPr>
          <a:lstStyle/>
          <a:p>
            <a:pPr algn="ctr" fontAlgn="auto">
              <a:spcAft>
                <a:spcPts val="0"/>
              </a:spcAft>
              <a:defRPr/>
            </a:pPr>
            <a:r>
              <a:rPr lang="en-US" sz="3200" b="1" dirty="0" smtClean="0">
                <a:solidFill>
                  <a:schemeClr val="accent6">
                    <a:lumMod val="50000"/>
                  </a:schemeClr>
                </a:solidFill>
              </a:rPr>
              <a:t>Learning Styles:</a:t>
            </a:r>
            <a:br>
              <a:rPr lang="en-US" sz="3200" b="1" dirty="0" smtClean="0">
                <a:solidFill>
                  <a:schemeClr val="accent6">
                    <a:lumMod val="50000"/>
                  </a:schemeClr>
                </a:solidFill>
              </a:rPr>
            </a:br>
            <a:r>
              <a:rPr lang="en-US" sz="3200" b="1" dirty="0" smtClean="0">
                <a:solidFill>
                  <a:schemeClr val="accent6">
                    <a:lumMod val="50000"/>
                  </a:schemeClr>
                </a:solidFill>
              </a:rPr>
              <a:t>Materials Development</a:t>
            </a:r>
            <a:endParaRPr lang="en-US" sz="3200" dirty="0">
              <a:solidFill>
                <a:schemeClr val="tx1"/>
              </a:solidFill>
            </a:endParaRPr>
          </a:p>
        </p:txBody>
      </p:sp>
      <p:sp>
        <p:nvSpPr>
          <p:cNvPr id="12291" name="Text Placeholder 12"/>
          <p:cNvSpPr>
            <a:spLocks noGrp="1"/>
          </p:cNvSpPr>
          <p:nvPr>
            <p:ph type="body" idx="1"/>
          </p:nvPr>
        </p:nvSpPr>
        <p:spPr>
          <a:xfrm>
            <a:off x="457200" y="914400"/>
            <a:ext cx="4040188" cy="381000"/>
          </a:xfrm>
        </p:spPr>
        <p:txBody>
          <a:bodyPr/>
          <a:lstStyle/>
          <a:p>
            <a:pPr algn="ctr"/>
            <a:r>
              <a:rPr lang="en-US" dirty="0" smtClean="0"/>
              <a:t>How to?	</a:t>
            </a:r>
          </a:p>
        </p:txBody>
      </p:sp>
      <p:sp>
        <p:nvSpPr>
          <p:cNvPr id="12292" name="Text Placeholder 13"/>
          <p:cNvSpPr>
            <a:spLocks noGrp="1"/>
          </p:cNvSpPr>
          <p:nvPr>
            <p:ph type="body" sz="half" idx="3"/>
          </p:nvPr>
        </p:nvSpPr>
        <p:spPr>
          <a:xfrm>
            <a:off x="4648200" y="838200"/>
            <a:ext cx="4041775" cy="381000"/>
          </a:xfrm>
        </p:spPr>
        <p:txBody>
          <a:bodyPr/>
          <a:lstStyle/>
          <a:p>
            <a:pPr algn="ctr"/>
            <a:r>
              <a:rPr lang="en-US" dirty="0" smtClean="0"/>
              <a:t>Examples:</a:t>
            </a:r>
          </a:p>
        </p:txBody>
      </p:sp>
      <p:sp>
        <p:nvSpPr>
          <p:cNvPr id="12293" name="Content Placeholder 11"/>
          <p:cNvSpPr>
            <a:spLocks noGrp="1"/>
          </p:cNvSpPr>
          <p:nvPr>
            <p:ph sz="quarter" idx="2"/>
          </p:nvPr>
        </p:nvSpPr>
        <p:spPr>
          <a:xfrm>
            <a:off x="0" y="1219200"/>
            <a:ext cx="5257800" cy="5638800"/>
          </a:xfrm>
        </p:spPr>
        <p:txBody>
          <a:bodyPr>
            <a:noAutofit/>
          </a:bodyPr>
          <a:lstStyle/>
          <a:p>
            <a:r>
              <a:rPr lang="en-US" dirty="0" smtClean="0"/>
              <a:t>Determine the ability level of your students</a:t>
            </a:r>
          </a:p>
          <a:p>
            <a:r>
              <a:rPr lang="en-US" dirty="0" smtClean="0"/>
              <a:t>Align tasks and objectives to learning goals</a:t>
            </a:r>
          </a:p>
          <a:p>
            <a:r>
              <a:rPr lang="en-US" dirty="0" smtClean="0"/>
              <a:t>Survey student interests/Learning Styles</a:t>
            </a:r>
          </a:p>
          <a:p>
            <a:pPr lvl="1"/>
            <a:r>
              <a:rPr lang="en-US" sz="2400" dirty="0" smtClean="0"/>
              <a:t>Interest Inventories, Interview/Conference, respond to Open-Ended Questionnaire</a:t>
            </a:r>
          </a:p>
          <a:p>
            <a:r>
              <a:rPr lang="en-US" dirty="0" smtClean="0"/>
              <a:t>What are your student’s preferences and motivators?</a:t>
            </a:r>
          </a:p>
          <a:p>
            <a:r>
              <a:rPr lang="en-US" dirty="0" smtClean="0"/>
              <a:t>Brain-based research</a:t>
            </a:r>
          </a:p>
          <a:p>
            <a:r>
              <a:rPr lang="en-US" dirty="0" smtClean="0"/>
              <a:t>Know YOUR students</a:t>
            </a:r>
          </a:p>
        </p:txBody>
      </p:sp>
      <p:sp>
        <p:nvSpPr>
          <p:cNvPr id="15" name="Content Placeholder 14"/>
          <p:cNvSpPr>
            <a:spLocks noGrp="1"/>
          </p:cNvSpPr>
          <p:nvPr>
            <p:ph sz="quarter" idx="4"/>
          </p:nvPr>
        </p:nvSpPr>
        <p:spPr>
          <a:xfrm>
            <a:off x="5181600" y="1143000"/>
            <a:ext cx="3962400" cy="5715000"/>
          </a:xfrm>
        </p:spPr>
        <p:txBody>
          <a:bodyPr>
            <a:normAutofit/>
          </a:bodyPr>
          <a:lstStyle/>
          <a:p>
            <a:pPr marL="274320" indent="-274320" fontAlgn="auto">
              <a:spcAft>
                <a:spcPts val="0"/>
              </a:spcAft>
              <a:buClr>
                <a:schemeClr val="accent3"/>
              </a:buClr>
              <a:buFont typeface="Wingdings 2"/>
              <a:buChar char=""/>
              <a:defRPr/>
            </a:pPr>
            <a:r>
              <a:rPr lang="en-US" dirty="0" smtClean="0"/>
              <a:t>Use instructional materials  at varying readiness levels</a:t>
            </a:r>
          </a:p>
          <a:p>
            <a:pPr marL="274320" indent="-274320" fontAlgn="auto">
              <a:spcAft>
                <a:spcPts val="0"/>
              </a:spcAft>
              <a:buClr>
                <a:schemeClr val="accent3"/>
              </a:buClr>
              <a:buFont typeface="Wingdings 2"/>
              <a:buChar char=""/>
              <a:defRPr/>
            </a:pPr>
            <a:r>
              <a:rPr lang="en-US" dirty="0" smtClean="0"/>
              <a:t>Put text materials on tape</a:t>
            </a:r>
          </a:p>
          <a:p>
            <a:pPr marL="274320" indent="-274320" fontAlgn="auto">
              <a:spcAft>
                <a:spcPts val="0"/>
              </a:spcAft>
              <a:buClr>
                <a:schemeClr val="accent3"/>
              </a:buClr>
              <a:buFont typeface="Wingdings 2"/>
              <a:buChar char=""/>
              <a:defRPr/>
            </a:pPr>
            <a:r>
              <a:rPr lang="en-US" dirty="0" smtClean="0"/>
              <a:t>Use Study Buddies</a:t>
            </a:r>
          </a:p>
          <a:p>
            <a:pPr marL="274320" indent="-274320" fontAlgn="auto">
              <a:spcAft>
                <a:spcPts val="0"/>
              </a:spcAft>
              <a:buClr>
                <a:schemeClr val="accent3"/>
              </a:buClr>
              <a:buFont typeface="Wingdings 2"/>
              <a:buChar char=""/>
              <a:defRPr/>
            </a:pPr>
            <a:r>
              <a:rPr lang="en-US" dirty="0" smtClean="0"/>
              <a:t>Meet with small groups to re-teach a concept or skill for struggling learners or to extend learning</a:t>
            </a:r>
          </a:p>
          <a:p>
            <a:pPr marL="274320" indent="-274320" fontAlgn="auto">
              <a:spcAft>
                <a:spcPts val="0"/>
              </a:spcAft>
              <a:buClr>
                <a:schemeClr val="accent3"/>
              </a:buClr>
              <a:buFont typeface="Wingdings 2"/>
              <a:buChar char=""/>
              <a:defRPr/>
            </a:pPr>
            <a:endParaRPr lang="en-US" dirty="0"/>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838200"/>
          </a:xfrm>
        </p:spPr>
        <p:txBody>
          <a:bodyPr>
            <a:noAutofit/>
          </a:bodyPr>
          <a:lstStyle/>
          <a:p>
            <a:pPr algn="ctr"/>
            <a:r>
              <a:rPr lang="en-US" sz="2800" b="1" dirty="0" smtClean="0">
                <a:solidFill>
                  <a:schemeClr val="accent6">
                    <a:lumMod val="50000"/>
                  </a:schemeClr>
                </a:solidFill>
              </a:rPr>
              <a:t>Student-Centered/Learning styles:</a:t>
            </a:r>
            <a:br>
              <a:rPr lang="en-US" sz="2800" b="1" dirty="0" smtClean="0">
                <a:solidFill>
                  <a:schemeClr val="accent6">
                    <a:lumMod val="50000"/>
                  </a:schemeClr>
                </a:solidFill>
              </a:rPr>
            </a:br>
            <a:r>
              <a:rPr lang="en-US" sz="2800" b="1" dirty="0" smtClean="0">
                <a:solidFill>
                  <a:schemeClr val="accent6">
                    <a:lumMod val="50000"/>
                  </a:schemeClr>
                </a:solidFill>
              </a:rPr>
              <a:t>The role of the teacher</a:t>
            </a:r>
            <a:r>
              <a:rPr lang="en-US" sz="3200" b="1" dirty="0" smtClean="0">
                <a:solidFill>
                  <a:schemeClr val="accent6">
                    <a:lumMod val="50000"/>
                  </a:schemeClr>
                </a:solidFill>
              </a:rPr>
              <a:t/>
            </a:r>
            <a:br>
              <a:rPr lang="en-US" sz="3200" b="1" dirty="0" smtClean="0">
                <a:solidFill>
                  <a:schemeClr val="accent6">
                    <a:lumMod val="50000"/>
                  </a:schemeClr>
                </a:solidFill>
              </a:rPr>
            </a:br>
            <a:endParaRPr lang="en-US" sz="3200" dirty="0"/>
          </a:p>
        </p:txBody>
      </p:sp>
      <p:sp>
        <p:nvSpPr>
          <p:cNvPr id="3" name="Content Placeholder 2"/>
          <p:cNvSpPr>
            <a:spLocks noGrp="1"/>
          </p:cNvSpPr>
          <p:nvPr>
            <p:ph idx="1"/>
          </p:nvPr>
        </p:nvSpPr>
        <p:spPr>
          <a:xfrm>
            <a:off x="0" y="1219200"/>
            <a:ext cx="9144000" cy="5638800"/>
          </a:xfrm>
        </p:spPr>
        <p:txBody>
          <a:bodyPr>
            <a:normAutofit lnSpcReduction="10000"/>
          </a:bodyPr>
          <a:lstStyle/>
          <a:p>
            <a:r>
              <a:rPr lang="en-US" sz="2800" dirty="0" smtClean="0"/>
              <a:t>Focus on careful and strategic planning.</a:t>
            </a:r>
            <a:endParaRPr lang="en-US" sz="2800" i="1" dirty="0" smtClean="0"/>
          </a:p>
          <a:p>
            <a:r>
              <a:rPr lang="en-US" sz="2800" i="1" dirty="0" smtClean="0"/>
              <a:t>Establish high expectations</a:t>
            </a:r>
            <a:r>
              <a:rPr lang="en-US" sz="2800" dirty="0" smtClean="0"/>
              <a:t>: Let students know that you are challenging them because you recognize they have the ability to meet those expectations.</a:t>
            </a:r>
          </a:p>
          <a:p>
            <a:r>
              <a:rPr lang="en-US" sz="2800" i="1" dirty="0" smtClean="0"/>
              <a:t>Create a risk-tolerant learning zone: </a:t>
            </a:r>
            <a:r>
              <a:rPr lang="en-US" sz="2800" dirty="0" smtClean="0"/>
              <a:t>Make it clear that mistakes are to be expected and that we can all learn from them.</a:t>
            </a:r>
          </a:p>
          <a:p>
            <a:r>
              <a:rPr lang="en-US" sz="2800" i="1" dirty="0" smtClean="0"/>
              <a:t>Give feedback that focuses on process: </a:t>
            </a:r>
            <a:r>
              <a:rPr lang="en-US" sz="2800" dirty="0" smtClean="0"/>
              <a:t>Including students’ effort, persistence and proper cognitive strategies. Avoid “empty praises” for their ‘smartness’.</a:t>
            </a:r>
          </a:p>
          <a:p>
            <a:r>
              <a:rPr lang="en-US" sz="2800" dirty="0" smtClean="0"/>
              <a:t>Introduce students to the concept of having an open mind to new forms of learning.</a:t>
            </a:r>
          </a:p>
          <a:p>
            <a:pPr algn="ctr"/>
            <a:r>
              <a:rPr lang="en-US" sz="2800" b="1" dirty="0" smtClean="0"/>
              <a:t>Have fun learning alongside your students!</a:t>
            </a:r>
            <a:endParaRPr lang="en-US" sz="28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pPr algn="ctr"/>
            <a:r>
              <a:rPr lang="en-US" sz="2800" b="1" dirty="0" smtClean="0">
                <a:solidFill>
                  <a:schemeClr val="accent6">
                    <a:lumMod val="50000"/>
                  </a:schemeClr>
                </a:solidFill>
              </a:rPr>
              <a:t/>
            </a:r>
            <a:br>
              <a:rPr lang="en-US" sz="2800" b="1" dirty="0" smtClean="0">
                <a:solidFill>
                  <a:schemeClr val="accent6">
                    <a:lumMod val="50000"/>
                  </a:schemeClr>
                </a:solidFill>
              </a:rPr>
            </a:br>
            <a:r>
              <a:rPr lang="en-US" sz="2800" b="1" dirty="0" smtClean="0">
                <a:solidFill>
                  <a:schemeClr val="accent6">
                    <a:lumMod val="50000"/>
                  </a:schemeClr>
                </a:solidFill>
              </a:rPr>
              <a:t>The Essence of </a:t>
            </a:r>
            <a:br>
              <a:rPr lang="en-US" sz="2800" b="1" dirty="0" smtClean="0">
                <a:solidFill>
                  <a:schemeClr val="accent6">
                    <a:lumMod val="50000"/>
                  </a:schemeClr>
                </a:solidFill>
              </a:rPr>
            </a:br>
            <a:r>
              <a:rPr lang="en-US" sz="2800" b="1" dirty="0" smtClean="0">
                <a:solidFill>
                  <a:schemeClr val="accent6">
                    <a:lumMod val="50000"/>
                  </a:schemeClr>
                </a:solidFill>
              </a:rPr>
              <a:t>Student-Centered Learning</a:t>
            </a:r>
            <a:r>
              <a:rPr lang="en-US" sz="3200" b="1" dirty="0" smtClean="0">
                <a:solidFill>
                  <a:schemeClr val="accent6">
                    <a:lumMod val="50000"/>
                  </a:schemeClr>
                </a:solidFill>
              </a:rPr>
              <a:t/>
            </a:r>
            <a:br>
              <a:rPr lang="en-US" sz="3200" b="1" dirty="0" smtClean="0">
                <a:solidFill>
                  <a:schemeClr val="accent6">
                    <a:lumMod val="50000"/>
                  </a:schemeClr>
                </a:solidFill>
              </a:rPr>
            </a:br>
            <a:endParaRPr lang="en-US" sz="3200" dirty="0"/>
          </a:p>
        </p:txBody>
      </p:sp>
      <p:sp>
        <p:nvSpPr>
          <p:cNvPr id="3" name="Content Placeholder 2"/>
          <p:cNvSpPr>
            <a:spLocks noGrp="1"/>
          </p:cNvSpPr>
          <p:nvPr>
            <p:ph idx="1"/>
          </p:nvPr>
        </p:nvSpPr>
        <p:spPr>
          <a:xfrm>
            <a:off x="0" y="1219200"/>
            <a:ext cx="9144000" cy="5638800"/>
          </a:xfrm>
        </p:spPr>
        <p:txBody>
          <a:bodyPr>
            <a:normAutofit/>
          </a:bodyPr>
          <a:lstStyle/>
          <a:p>
            <a:r>
              <a:rPr lang="en-US" sz="2800" b="1" u="sng" dirty="0" smtClean="0">
                <a:solidFill>
                  <a:schemeClr val="accent2"/>
                </a:solidFill>
              </a:rPr>
              <a:t>Please consider the following question</a:t>
            </a:r>
            <a:r>
              <a:rPr lang="en-US" sz="2800" b="1" dirty="0" smtClean="0">
                <a:solidFill>
                  <a:schemeClr val="accent2"/>
                </a:solidFill>
              </a:rPr>
              <a:t>:</a:t>
            </a:r>
          </a:p>
          <a:p>
            <a:pPr>
              <a:lnSpc>
                <a:spcPct val="150000"/>
              </a:lnSpc>
              <a:buNone/>
            </a:pPr>
            <a:r>
              <a:rPr lang="en-US" sz="2800" dirty="0" smtClean="0"/>
              <a:t>	</a:t>
            </a:r>
            <a:r>
              <a:rPr lang="en-US" sz="2800" b="1" i="1" dirty="0" smtClean="0"/>
              <a:t>“What are you doing in your classroom now that you could turn over to your students to do themselves?”</a:t>
            </a:r>
            <a:endParaRPr lang="en-US" sz="2800" b="1" i="1" dirty="0"/>
          </a:p>
        </p:txBody>
      </p:sp>
      <p:sp>
        <p:nvSpPr>
          <p:cNvPr id="2050" name="AutoShape 2" descr="data:image/jpeg;base64,/9j/4AAQSkZJRgABAQAAAQABAAD/2wCEAAkGBxQTEhUUEhQVFhUWFxwXFxcYFxgYHBocFRQWFxUYFxgcHSggGxwlHBUaITMhJSkrLi4uGB8zODMsOigtLisBCgoKCAYGGg8IGisZExkrKysrKysrKysrKysrKysrKysrKysrKysrKysrKysrKysrKysrKysrKysrKysrKysrK//AABEIANAA6wMBIgACEQEDEQH/xAAbAAEBAAMBAQEAAAAAAAAAAAAABAIDBgUBB//EAEQQAAIBAgQCBgYHBwQABwEAAAECEQADBBIhMUFRBRMiYXGBBhQyUpGhIzNCYnKCkhVDU6KxstFzs8HwRGODk6PC4ST/xAAUAQEAAAAAAAAAAAAAAAAAAAAA/8QAFBEBAAAAAAAAAAAAAAAAAAAAAP/aAAwDAQACEQMRAD8A/caUpQKUpQKVPiMWFOUAs5EhF3jaTwA7zyrUMM763Wge4hIA8W0Zj8B3cSGdzHICVEuw3VBmI/FwXzisS15tglsc2lz3jKpAHjmPhVNq0qgKoCqNgAAB4AVnQSepk+1duHwhf7QKfs63xDHxdyPgTFV0oJf2dZ/hW/0L/in7OtcEVfwjKfisVVSgk9QUey1xfB2P9Sa+NZurqt0EcRcUHQcipWPEz4V9uYySVtrnYaHWFU8maDr3AE+FYjAZtbx6w8iIQeCSfmSe+gmTpkxPVM/3rRzp5MQCfIVusXLl0Zhctqu0W+2QR99oA71ySOdehU1/BIxzQVfbOphtNgSNx3GaDH1AH2nuN+cj+2K+/s21xtq3ewzH4tJrDrrlv6wZ199RqPxIP6r8BVdu4GAZSCDqCDII5g0E37Ms/wAG1+hf8V9HRtnhatjwVQfiBVVKCT1Bfsl18Hb/AJJr4bF1fZuBu51B8gyxHiQ3hVlKCP1xl+stsvev0i/IZv5RVNm8rgMjBlOxBBHxFZ1NdwSklllHO7LoTyzcG8waCmlQ+tNb+uAyj94u0c3H2O86jjI2FoM7UH2lKUClKUClKUConvtcJW0YAMNciQI3VBszfId+1fL7G4xtoSEH1jjQ/gQ8+Z4bb7WWrYUBVAAAgAbCgww2HVBCjcySdSTzYnUnSttKUClQdLdINZCFbT3AzQ2QTkWCS5UdphpEKCZI041uwGPt3kz2XV0mMymRI3g8Y28ZFBTSlKD4zACSYA1JNRAte2JW1z1DP4e6nfue4b4qvXmT9SNVH8Q+8fuchx32ivQoMLVsKAqgADYDQCs60YzFpaXM5gSANCSSdgqjVieQE1lh74dQy5oPvKyHzVgCPMUG2lYXbqqpZiFVQSxJAAAEkknYAcaymg+1HdwpUl7WhOrIdFbn+Fu/4zVNy6qxmYCTAkgSTsB391Z0GnDYgONJBBhlO6neD5EHvBBrdU2Kw5JzpAuDTXZhvkbu1MHgTOuoOeFxAcSNCDDA7qRuD/3iKDdSlKBSlKBULYc2+1aErxtzA8bfunu2PdvV1KDXh74dcy7fAgjQgjgQeFbKkxNkqTctjtfaX3wP/uBse6DpqN+HvB1DLsf+weRoNlKUoFS426ZFtDDvOvuqIzNynUATxI3E1RduBQWYgKASSdAABJJNTdH2zBuMIa5BIO4UTkU+AJ05k0G+xZCKFUQBoP8A9PE99bKUoFKVz/TuOdry4e2GkKLlwLcFu4ynMoFmRDwRLQRHZE6xQebajF3xdKBkcKqZmCXEAU3Osw9xDO1ztLoZAEmIrsLawAJJgRJ3McT315fo/wBFJZQMACzAnMU6toYhoZBorEwWyhQSNhXrUCocT9KxtfYH1vfOot+Y1PcR71UYy/kUkCTsq82Oij48eGpr5g7GRQCZO7HaWOrGOGvCg30pSg87pXDOTauWwrNactlYxIZGQ5W4MA0j4aTNeT0j0Veu3GfKAzrbFti+uHKOxZljQkgg6bxB0rp6UHG4r0XuNbuKAk3beLR5YkE3nzYeeYX+XhVH7CuG679pZBKBTaCoDYyC03ZzZcxJhTEkHnXVUoOOX0ZdQo6tGVRhmKEyGuWusF9tRElSmvHLXY0pQKixiFD1qgmPrFAkso4gcWXccTqOVW0oMUcEAgggiQRqCDsQa+sTBjU8OFR4TsObX2TL2/Ce0vkTPgw5GraDlMPjLqX0uYhWIL9TMlFRrjhVWzZIzXBPtXWgwJUZduqBrw/SbCdnrxI6tWNwrrc6tFd2S1MhWYwpIEkHQgwRo9EcSFX1cWksraAyqjMyjMWIQMyjN2QGBE6MNqDpKUpQKhvfRPn+wxAccFJ0FzwOgPkdINXVi6AggiQRBB4g7igypUfR7kZrbHtW41PFT7DfIjxU1ZQR47tMlv3jmb8NuCf5io86sqPCiblx+UWx4KCx88zkflHKrKBSlYuTBgSY0G0nhrQT9JY5bKZmmTooVWdiY0ARQWO06cAa530ewXXZbjlyUbM2Y57dx5IzoHHWWXVlIKdmJIIOhGN/HG/fVQxHZQp1bKHRpIa9ZZwUv24bK0TAGq6102BwgtLlBZiSWZmiWZjJJgAfAAUFFKUoI27d4D7NoZj3u8hR4hZJH31NWV52FxKqhdjrcckACS3BQoGrdlRtwrZluXN/ol5CC57i2oXyk66ERQb8RikT2mAJ2G5PcqjVj3AVq9ZdvYtmObnJ8tW+IBrbYwqJ7I1O53J8SdTW6gj6m83tXFUf+WnaH5nLAj8or76j71y6Tzz5fkkD5VXSgl9QXiXPi7/5r56gvvXB4XH/AM1XSgjOCYezeuDu7DDzLKW+dB1436t/ANbPhBLT8RVlKCM9IBfrVa395hK+bjRR+KKrVgRIMivtSPgBvbJttzWIP4lOh/rqYI3oHSQIUOBJtnPA1JA9tQOJKzA5xVSsCAQZB1BFRnFlPrgAP4izl/MDqnnI76y6LPYy+4Snkp7Pyigrrk/SHDrYdbgtNcJnIRJNorl6u3hkVCqs3aMsIMQxiI6ytWKsC4jI0w6lTBgwwIMHgdaCLoPpNb1sfSWnuKALgturZW5HKTGx48DqYr0q5DH3XtPaWcnU9XbUpbm5iR2GdLa7JaAjM06EGcgEnqcJdLKGOXWfZbMIkxr4UG6lKUEeM7Lpc7+rbwuEBf58vxNWVqxdkOjIdmUrpodRGh4GscFdL21Y7kCfHj85oNfRn1c+8zN4hmJU/CKrqTon6i1/pp/YKroFeL010mexasMOsuhipDopAQgNkLIys8mMpHOYivWxFrMjLmZcykZlMMJESp4EbiuatdD3hFi4tu5ZOQBwAqpbtDReqns3CSe2vP7OVRQX+juCZVZ7jMc7Zgj21Rrbai4eySssdZWBuRvXtUpQK87pXpEolzqwGdEZzPsrCkjORxMezufDWtuJvkt1dsw0Szb5Adt9Cx4DzPI68bYVLJRdASqniTndVJJOpJnc0Gzo7o9bSqJLMFC523hQBpwA02FWUpQKUpQKUpQKUpQKUpQKUpQK8e1Za1euiyJWEuG3oB2gydg8DFoabGeG9exUh0vj71sz+RxH+4aDdh74cSvgQdCCNwRwNbalxFgg9Zb9viNg4HA8jyPDwrbh74dZHgQdwRuCOBFBL0z0f11vLpMqYbZgrqzW2jXI2WCPiDsfF6Ixj2XIe0Ft3r2UEAoA5VLaratEZmT6Mk3DlksSARrXU14nT/RTXDmtBc7L1ZZmYFVzSShG2hYEAAtI7QgUHt0rVhrORQoJIGxYyY4Ce7attArwz0itosjNBDNp3MxZfkRXuV+felLf/wBVzX3f9taDtuifqLX+mn9gqupOjPYj3WZfCHOUfCKroFKUoFT4y+VACwXYwoO08Se4bmqKiwIzk3jrmEJ3JzH4j2p4jLyoN+Fw4RYmTuzHdid2P/e6tXSpi0x92H/Qwc/21XWnGWOstuh0zqVn8QI/5oN1Y3bgUFmICgSSTAAGpJPAVrwV7PbR4jMoYjlIBIrX0ph1uWbiOhuKylSgOUsCIIDSIPfI8RQbMNi0uKGturKZgqQQY3it1crb6Nvs9h7qMxRrqqzG11iI6DI1zKQpIII7MnVd9TU+HwOKIXrLVzKlrDI9vrUJumycQL2U541L227RGYCDxFB1uGxC3BmQyJKz3qxVh5EEVsYwJOgFcXh+h8UOrEMqCYylXa0xxLuXYm6oaUKCe2eywjtGfuN6BvvauplJN21i0cNcBBLtOFBljAgmI2EzQddisUltc1x1RdpYgCTsNeNZ2LyuoZCGUiQQZB8DXkYzDuGw923ZYi2GBsygYdYoAIlsmZYI9rZjrUrYXEPihcKuiEqV9g5FCEPbf6WBLTJVXnMuvZEB0ZMb/wDZ0Ffa4i30Df6lFe2zgW8K7o1xWLXbN/NeALPGbIAJkA6a6VtxPReLYX4zhyr5CpRQwZwba5utkFFAjsADXUzqHZVpTEqXa2D20Csw5B82U+eRvhXM3uicULl0W2K9lxYuaEAGzlto5NzNo5zfVnUTOpqz0cwLJevObLWke3ZCq7q5lOtzyQze8DvrM7k0HQVJvf8Aw2/9x9P9s1XUeGE3brcslv8ASpef/mjyoLKhxS9WxuqNP3oHED7YHvL3akaakLVS31LFQwLLGZZEidRI4VsoPgM6ivtRYPsMbR2jNb/DOq+Kk/Bl5GraBSlKBXAelCH1q5p7v+2td/Xk2MIHBcgHMzEE8s7R8ooKsOct24nvRcXz7Lgc4Kgn8Yqyo+kOzlu+4e0fuNAae4QrflqygUpSgj6S1At/xDlP4Yl/5QR51WBUloZrztwtqEHi0O/iCOr+BqXpfpsWDHVOw0lzlS2s7Z7jkCNOAMcd6D1qVH0RjGvWluOnVltQpJmJ7JMgESIMEAidQKsoI+jtM6e45Hk3bHyarKjvjJdV+Djq28QSbZ+JYfmHKrKBSlKCFccfWWswIW0tzNPvO6xH5PnUtn0ksurlM7ZVV4C6lLmbI6yQMpyNuQdNtRO/E9FZrwvLduW2yqjBerKuqszBWzoxHtEdkg61Ja9GLaoEV7gVSpTS12AgKhfq+2MrR9JmOgMzrQbD6S2OGdhltvK22Iy3yFtcJJYn2RrodK13vSW0oDNmVctwuCjZ1Nl7aMMoGsF+EzpE1uw/o9aRcoLxFgakf+FYNa4cxrzrHF+jtq5OYvr1kwR++a2zcOdtY86DIekFo7C4XzMpthDnGQBnJXkFZT35gBJIFejhMQtxEuL7LqGXwYAj5GvH6Q6DOY3LBIus7MWzhYD20RlHYbsnqk00OkgivU6NwvVWbduZ6tFSdpyKFn5UFNKUoPhNS9GfVhvfJf8AWZHyivnSfaUWx+8OU/h3ueHZkTzIp0ni+rQQpZmIRFBUSxBjVtBABPlsToQ5r0nctdBVbRytkUqXF0tlBhb1szbYscoQqQchnQ11uHtlVUMxcgQWbLJ7zlAE+AFc56KYLi6KHsk282UJdmJK3chyXAQ4YMNDm2Br2Ok+kxZKZlds0xlUsZAEKABqxnu2JnSgz6SBCi4NTbOaBuVHtgcyVmBzAqtWBEjUHY1pweJW7bV1nKwkSCD4EHY1r6M0TL7jFPIHs/ykUFdKUoNGOv5LbNEkDQc2OiqO8kgedZYWzkRV3gATzganzrRiTnuInBfpG8iRbn8wJ/J3VZQfGUEQRIOhBqTo9ss2iSSkQTxQ+wZ47Qe8d9WVNjbBMOntpOXhIMZkJ5GB4EA8KCmlasNfDqGE68DoQeII4EHSttBJ0bqrN7zsfgxX/isOmMJ1tuAA0Mr5CYV8jBsrHkY8JiZGlZ9E/U2zzUMfFhmPzNV0HN9BY1hdKN1jlx1j9sXEtF7t9VAMztaykL2VKCPaJrpK5rp/oVTcW4BbVTOeeyrXCyC0boEdYDLLrqpeRrXoejuML2lDB5QBc7QesyyheQdyVMjceYNB6OJsh1KmYPEbg8CDwIOoPMVrwN8ssNGdTlcDmOIHIggjxqio8ZbKsLqAkgQ6jdlmduLLqR4kcaCylY27gYAqQQdQRxrKgUpSgUpSgUpSgUpUOKPWN1Q9n96e47IDzbjyHKRQfcF22N07EZbf4Zkt+Y6+AWub6WD3Gu/Rv1RbsNbUYhLrgBSLqA5rZBRQGGQKVJzia6bpLFratli6ppCswOUGDBaPsjjtXiejdt3Z8zHLZuEKqsjWyzqH7LiHYAXNmAjNu0aB7FrD9RZi0qAqJ1ZgpO7FnMtzMmTXOW2uXsWzW4XMDlZ/aCHIpNogNbupCswAbQ3e0s7+p6V4uEWyqkvdIyxlI7Ny2O0pYZ1JYBlB1UtqN60dBdHut3rVyKlzMWFonqtAqrCH7ZYMxcAaaGd6DordsKAqgAAQANAANgBUuH0vXRwZUufmOZG+VtKsqR/r1/02+T24/qaCutd+8EUs2wEnj8BxPdWyoV+lef3aHT77j7X4V4czJ4AkNuAtEAs3tuczd2gAXloABpyJ4zVNKUClKUEWItMjG5bBM/WIPtRsy/fA+I04CqbF5XUMpkHjWyo7uGKkvagMfaUkhX79Jyt94DXjMCA+9E/UWhyRQfEKAfmKrrz+hcQGQrqGVmDKYzCXJ1APfuJHImvQoMLtsMCrAFSIIIkEHcEca5PE4V8PdNwLbYIiBXc9Rbt21e72AVnM7BwMqrl7Ck6wD19TY7CC4BomdTmRmUPkaCMwHOCfjQfej8Yt22txZAYAwdCJGqsODDYjmKorkvR/pB7bZLgi27Mc7TJbNlJuPoouG5C9WAIzLlkTHW0EDqbJLCTbJllGuQnd1HI8R586tRgQCCCDqCONZVC2Ha2S1oSpMtbmPE2ydFY8jAJ5akhdStWHxCuJU7bgggjuIOoPjW2gUpSgUpULYlrmlnbjd3HgnvHv2HftQbMRfJOS37fE7hBzPfyHHwrbh7ARYHiSdyTuSeZph7AQQviSdSSdyTxNQ9M9Ji2rhCDdChggBdgrNlNzq17TKsMYG+WKDx+k8Tde6WCuFTMLD2Qt4OfZdb1okEaws6AQ0uoNdLhrIRAAFHEhVgTuxA8a8H0f6NUv130LQSVu2y0sWBDKytJthTPYDZZYmAa29P4s3LeREdrVwtbuXLZUuhXTsow7eszlk6GAeAeLYtes3irhiGudYoxNvrMoCpmFm4jTbPVvGVuLtv2hXb27YUBVAAAgACAANgBwFeV0BYBBvlVNx9Os6trTMogAsjagmO6QF5CPXoFSP9ev+m/99uqLtwKCzEADcmvKTNfvOQWS2FVeTMSXZgDMoCCnJvDchVcc3SUQkINHcaTzRDv4sNtgZnLYiAAAAADQAaAAbACiIAAAAANABoABwArKgUpSgUpSgUpSg8w4ZTddTIJAuIw0InsuFPcVBI2OcSDW7rrie2udfeQaj8ScfFZ32G9fekOyUue4YY/deA09wIVvy91WUGqxiFcSrA844eI4VtqfEYJHMkdobMpKsO4MsGO6aw6i6vs3A341B+ax/Sg8v0nwiBTeYWyEUhjezOltYYs6WQCHuGQvAkceBp9HWvZMt22UVAi2szBrjKEAzXSCQHkagT4mYFLX7kQ9jMD7jqwj72fIfIA1l6+vFbg8bb/1igrpUv7Rt+98m/xT9oJwLHwVj/xQZYjCBjmEq42ddD4H3h3HTzrV6w6fWLmX30E/rTceIkaGYr6ccfs2rrflC/3laBrzcLaDvJc+YAAB8zQUWb6uJVgR3H5HvrRcx6zCA3G5JBjxY9keZqe90MjmbhZmiJByacjkjMv3WkHlW5MNcQQjqQNgyD+qx/SgeqNc+uIj+Gs5fBiYL+EAd1WAVH6zdHtWZ/03VvjnyfKay9fHFLo/9Nj8wCKCupcf0davAC6gaDKnUMp4MjiGRu9SDT19OT/of/FfPX1925/7b/4oN2FsZFCyzQIljLHvY8T314uP9FrTq0TmY9kuWfqgzZnawpMW33IYag5eAAr0/W3Ps2X7i7Iq+cEsP019CXm3ZE7lBY/qMT+mgpdwASSABuToBUjY0tpaXP8AePZQfm3bwUHvjesl6PSQzzcYaguc0EbFV9lT3gA1XQSW8HJDXDnYbaQq96rz7zJp0bqGf33LeQhF/lUV96RuEJCmGc5FPIt9qOOUS0ccsVvtWwqhRoAAB4AQKDOlKUClKUClKUClKUGLoCCCAQRBB1BB3BFTdHuRNtiS1uBJMkqZyMSd5gieamq6lxto6Ogl0nT3lMZl5SYBE8QKCqla7F4OoZTIO3D4jge6tlApSlApSlApSlApSlApSlApSlApSlApSpMbdJItIYZhJb3F4t4nUDvk6wRQY2PpLhf7KSid5+23h9keDcxVtYWrYVQqiABAHhWdApSlApSlApSlApSlApSlBDfU22LoCVP1iD+9Rz5jjvvvZauBgGUggiQRsQayqJ7DWyWtCQTLW5gGd2TgG7tj3b0FtK1YfEK4lTsYI2IPJhuDrtW2gVyvS+JjpC2rXFVeqQhXxNyyJN9gSqLpcaBEN3DjXVV8IoOUudPXkGZjbIdXYHIR1QtYm3ZZ37XaULdzHaMh56S4/wBLWtWrrdZbdrb3MhCqFuJZtW7hBYuACc8dmTyBg12d61mUiSJESDBHga1YPBrbUhZ1JZiTJZjuSef+KDncX6RXEuEDIxD3V6gD6SLVp3QzP2ygjSIYeeGD6dv3RbCta+kuZRc7DiOoa4RkS4YIKjc6hhppr0X7PXrBcJZmE5QWJCkiCVHONPM86qig46z6T3sgZ+r+ktWboKiBbF5risDmcAgFBDEjVtdtc29Ib4MnqoS3YuMBDZxexN2ycrK5CyqBh7UHTWuuikUHlej+JZ+uD3Q7JeuLEAFAHOQED7sHXhXrUpQKUqS/iySUtAM+xP2U73PONco1OmwM0GeKxGWFUZnb2VmPEseCiRJ+EmBX3CYbIDJzMxlm2k7bcBAAA4ACvmFwoSTJZm9pjuY2HcBJgDQSeZqigUpSgUpSgUpSgUpSgUpSgUpSgUpSgnxGEDHMCVeIzLvG8Hgw1Oh5mtQxbJpdXT30BKnxGpT5jvq2lBjbuBgGUgg6ggyD3g1lUr4BZLLKMdSUMSebDYnvInSsYvL7lwd8ow+Eqx8lFBZSpPXY9q3cXyzfNSaDpG1xcL+OU/uigrpUn7Us/wAa1+tf80/adn+Lb/Wv+aCulSftBOGZvBGM+BiPnXw4pz7Fo+LsEHnGZvlQWVoxGLRCAT2jso1Y+CjXz2rV6vcb27kfdtjL8WMk+Ijwrdh8KiTkUCdzuT3sTqT40GjLcue1NtOQPbPiw0TwEnvG1VWbKoAqgADgPn599Z0oFKUoFKUoFKUoFKUoP//Z"/>
          <p:cNvSpPr>
            <a:spLocks noChangeAspect="1" noChangeArrowheads="1"/>
          </p:cNvSpPr>
          <p:nvPr/>
        </p:nvSpPr>
        <p:spPr bwMode="auto">
          <a:xfrm>
            <a:off x="155575" y="-1189038"/>
            <a:ext cx="2800350" cy="2486026"/>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image/jpeg;base64,/9j/4AAQSkZJRgABAQAAAQABAAD/2wCEAAkGBxQTEhUUEhQVFhUWFxwXFxcYFxgYHBocFRQWFxUYFxgcHSggGxwlHBUaITMhJSkrLi4uGB8zODMsOigtLisBCgoKCAYGGg8IGisZExkrKysrKysrKysrKysrKysrKysrKysrKysrKysrKysrKysrKysrKysrKysrKysrKysrK//AABEIANAA6wMBIgACEQEDEQH/xAAbAAEBAAMBAQEAAAAAAAAAAAAABAIDBgUBB//EAEQQAAIBAgQCBgYHBwQABwEAAAECEQADBBIhMUFRBRMiYXGBBhQyUpGhIzNCYnKCkhVDU6KxstFzs8HwRGODk6PC4ST/xAAUAQEAAAAAAAAAAAAAAAAAAAAA/8QAFBEBAAAAAAAAAAAAAAAAAAAAAP/aAAwDAQACEQMRAD8A/caUpQKUpQKVPiMWFOUAs5EhF3jaTwA7zyrUMM763Wge4hIA8W0Zj8B3cSGdzHICVEuw3VBmI/FwXzisS15tglsc2lz3jKpAHjmPhVNq0qgKoCqNgAAB4AVnQSepk+1duHwhf7QKfs63xDHxdyPgTFV0oJf2dZ/hW/0L/in7OtcEVfwjKfisVVSgk9QUey1xfB2P9Sa+NZurqt0EcRcUHQcipWPEz4V9uYySVtrnYaHWFU8maDr3AE+FYjAZtbx6w8iIQeCSfmSe+gmTpkxPVM/3rRzp5MQCfIVusXLl0Zhctqu0W+2QR99oA71ySOdehU1/BIxzQVfbOphtNgSNx3GaDH1AH2nuN+cj+2K+/s21xtq3ewzH4tJrDrrlv6wZ199RqPxIP6r8BVdu4GAZSCDqCDII5g0E37Ms/wAG1+hf8V9HRtnhatjwVQfiBVVKCT1Bfsl18Hb/AJJr4bF1fZuBu51B8gyxHiQ3hVlKCP1xl+stsvev0i/IZv5RVNm8rgMjBlOxBBHxFZ1NdwSklllHO7LoTyzcG8waCmlQ+tNb+uAyj94u0c3H2O86jjI2FoM7UH2lKUClKUClKUConvtcJW0YAMNciQI3VBszfId+1fL7G4xtoSEH1jjQ/gQ8+Z4bb7WWrYUBVAAAgAbCgww2HVBCjcySdSTzYnUnSttKUClQdLdINZCFbT3AzQ2QTkWCS5UdphpEKCZI041uwGPt3kz2XV0mMymRI3g8Y28ZFBTSlKD4zACSYA1JNRAte2JW1z1DP4e6nfue4b4qvXmT9SNVH8Q+8fuchx32ivQoMLVsKAqgADYDQCs60YzFpaXM5gSANCSSdgqjVieQE1lh74dQy5oPvKyHzVgCPMUG2lYXbqqpZiFVQSxJAAAEkknYAcaymg+1HdwpUl7WhOrIdFbn+Fu/4zVNy6qxmYCTAkgSTsB391Z0GnDYgONJBBhlO6neD5EHvBBrdU2Kw5JzpAuDTXZhvkbu1MHgTOuoOeFxAcSNCDDA7qRuD/3iKDdSlKBSlKBULYc2+1aErxtzA8bfunu2PdvV1KDXh74dcy7fAgjQgjgQeFbKkxNkqTctjtfaX3wP/uBse6DpqN+HvB1DLsf+weRoNlKUoFS426ZFtDDvOvuqIzNynUATxI3E1RduBQWYgKASSdAABJJNTdH2zBuMIa5BIO4UTkU+AJ05k0G+xZCKFUQBoP8A9PE99bKUoFKVz/TuOdry4e2GkKLlwLcFu4ynMoFmRDwRLQRHZE6xQebajF3xdKBkcKqZmCXEAU3Osw9xDO1ztLoZAEmIrsLawAJJgRJ3McT315fo/wBFJZQMACzAnMU6toYhoZBorEwWyhQSNhXrUCocT9KxtfYH1vfOot+Y1PcR71UYy/kUkCTsq82Oij48eGpr5g7GRQCZO7HaWOrGOGvCg30pSg87pXDOTauWwrNactlYxIZGQ5W4MA0j4aTNeT0j0Veu3GfKAzrbFti+uHKOxZljQkgg6bxB0rp6UHG4r0XuNbuKAk3beLR5YkE3nzYeeYX+XhVH7CuG679pZBKBTaCoDYyC03ZzZcxJhTEkHnXVUoOOX0ZdQo6tGVRhmKEyGuWusF9tRElSmvHLXY0pQKixiFD1qgmPrFAkso4gcWXccTqOVW0oMUcEAgggiQRqCDsQa+sTBjU8OFR4TsObX2TL2/Ce0vkTPgw5GraDlMPjLqX0uYhWIL9TMlFRrjhVWzZIzXBPtXWgwJUZduqBrw/SbCdnrxI6tWNwrrc6tFd2S1MhWYwpIEkHQgwRo9EcSFX1cWksraAyqjMyjMWIQMyjN2QGBE6MNqDpKUpQKhvfRPn+wxAccFJ0FzwOgPkdINXVi6AggiQRBB4g7igypUfR7kZrbHtW41PFT7DfIjxU1ZQR47tMlv3jmb8NuCf5io86sqPCiblx+UWx4KCx88zkflHKrKBSlYuTBgSY0G0nhrQT9JY5bKZmmTooVWdiY0ARQWO06cAa530ewXXZbjlyUbM2Y57dx5IzoHHWWXVlIKdmJIIOhGN/HG/fVQxHZQp1bKHRpIa9ZZwUv24bK0TAGq6102BwgtLlBZiSWZmiWZjJJgAfAAUFFKUoI27d4D7NoZj3u8hR4hZJH31NWV52FxKqhdjrcckACS3BQoGrdlRtwrZluXN/ol5CC57i2oXyk66ERQb8RikT2mAJ2G5PcqjVj3AVq9ZdvYtmObnJ8tW+IBrbYwqJ7I1O53J8SdTW6gj6m83tXFUf+WnaH5nLAj8or76j71y6Tzz5fkkD5VXSgl9QXiXPi7/5r56gvvXB4XH/AM1XSgjOCYezeuDu7DDzLKW+dB1436t/ANbPhBLT8RVlKCM9IBfrVa395hK+bjRR+KKrVgRIMivtSPgBvbJttzWIP4lOh/rqYI3oHSQIUOBJtnPA1JA9tQOJKzA5xVSsCAQZB1BFRnFlPrgAP4izl/MDqnnI76y6LPYy+4Snkp7Pyigrrk/SHDrYdbgtNcJnIRJNorl6u3hkVCqs3aMsIMQxiI6ytWKsC4jI0w6lTBgwwIMHgdaCLoPpNb1sfSWnuKALgturZW5HKTGx48DqYr0q5DH3XtPaWcnU9XbUpbm5iR2GdLa7JaAjM06EGcgEnqcJdLKGOXWfZbMIkxr4UG6lKUEeM7Lpc7+rbwuEBf58vxNWVqxdkOjIdmUrpodRGh4GscFdL21Y7kCfHj85oNfRn1c+8zN4hmJU/CKrqTon6i1/pp/YKroFeL010mexasMOsuhipDopAQgNkLIys8mMpHOYivWxFrMjLmZcykZlMMJESp4EbiuatdD3hFi4tu5ZOQBwAqpbtDReqns3CSe2vP7OVRQX+juCZVZ7jMc7Zgj21Rrbai4eySssdZWBuRvXtUpQK87pXpEolzqwGdEZzPsrCkjORxMezufDWtuJvkt1dsw0Szb5Adt9Cx4DzPI68bYVLJRdASqniTndVJJOpJnc0Gzo7o9bSqJLMFC523hQBpwA02FWUpQKUpQKUpQKUpQKUpQKUpQK8e1Za1euiyJWEuG3oB2gydg8DFoabGeG9exUh0vj71sz+RxH+4aDdh74cSvgQdCCNwRwNbalxFgg9Zb9viNg4HA8jyPDwrbh74dZHgQdwRuCOBFBL0z0f11vLpMqYbZgrqzW2jXI2WCPiDsfF6Ixj2XIe0Ft3r2UEAoA5VLaratEZmT6Mk3DlksSARrXU14nT/RTXDmtBc7L1ZZmYFVzSShG2hYEAAtI7QgUHt0rVhrORQoJIGxYyY4Ce7attArwz0itosjNBDNp3MxZfkRXuV+felLf/wBVzX3f9taDtuifqLX+mn9gqupOjPYj3WZfCHOUfCKroFKUoFT4y+VACwXYwoO08Se4bmqKiwIzk3jrmEJ3JzH4j2p4jLyoN+Fw4RYmTuzHdid2P/e6tXSpi0x92H/Qwc/21XWnGWOstuh0zqVn8QI/5oN1Y3bgUFmICgSSTAAGpJPAVrwV7PbR4jMoYjlIBIrX0ph1uWbiOhuKylSgOUsCIIDSIPfI8RQbMNi0uKGturKZgqQQY3it1crb6Nvs9h7qMxRrqqzG11iI6DI1zKQpIII7MnVd9TU+HwOKIXrLVzKlrDI9vrUJumycQL2U541L227RGYCDxFB1uGxC3BmQyJKz3qxVh5EEVsYwJOgFcXh+h8UOrEMqCYylXa0xxLuXYm6oaUKCe2eywjtGfuN6BvvauplJN21i0cNcBBLtOFBljAgmI2EzQddisUltc1x1RdpYgCTsNeNZ2LyuoZCGUiQQZB8DXkYzDuGw923ZYi2GBsygYdYoAIlsmZYI9rZjrUrYXEPihcKuiEqV9g5FCEPbf6WBLTJVXnMuvZEB0ZMb/wDZ0Ffa4i30Df6lFe2zgW8K7o1xWLXbN/NeALPGbIAJkA6a6VtxPReLYX4zhyr5CpRQwZwba5utkFFAjsADXUzqHZVpTEqXa2D20Csw5B82U+eRvhXM3uicULl0W2K9lxYuaEAGzlto5NzNo5zfVnUTOpqz0cwLJevObLWke3ZCq7q5lOtzyQze8DvrM7k0HQVJvf8Aw2/9x9P9s1XUeGE3brcslv8ASpef/mjyoLKhxS9WxuqNP3oHED7YHvL3akaakLVS31LFQwLLGZZEidRI4VsoPgM6ivtRYPsMbR2jNb/DOq+Kk/Bl5GraBSlKBXAelCH1q5p7v+2td/Xk2MIHBcgHMzEE8s7R8ooKsOct24nvRcXz7Lgc4Kgn8Yqyo+kOzlu+4e0fuNAae4QrflqygUpSgj6S1At/xDlP4Yl/5QR51WBUloZrztwtqEHi0O/iCOr+BqXpfpsWDHVOw0lzlS2s7Z7jkCNOAMcd6D1qVH0RjGvWluOnVltQpJmJ7JMgESIMEAidQKsoI+jtM6e45Hk3bHyarKjvjJdV+Djq28QSbZ+JYfmHKrKBSlKCFccfWWswIW0tzNPvO6xH5PnUtn0ksurlM7ZVV4C6lLmbI6yQMpyNuQdNtRO/E9FZrwvLduW2yqjBerKuqszBWzoxHtEdkg61Ja9GLaoEV7gVSpTS12AgKhfq+2MrR9JmOgMzrQbD6S2OGdhltvK22Iy3yFtcJJYn2RrodK13vSW0oDNmVctwuCjZ1Nl7aMMoGsF+EzpE1uw/o9aRcoLxFgakf+FYNa4cxrzrHF+jtq5OYvr1kwR++a2zcOdtY86DIekFo7C4XzMpthDnGQBnJXkFZT35gBJIFejhMQtxEuL7LqGXwYAj5GvH6Q6DOY3LBIus7MWzhYD20RlHYbsnqk00OkgivU6NwvVWbduZ6tFSdpyKFn5UFNKUoPhNS9GfVhvfJf8AWZHyivnSfaUWx+8OU/h3ueHZkTzIp0ni+rQQpZmIRFBUSxBjVtBABPlsToQ5r0nctdBVbRytkUqXF0tlBhb1szbYscoQqQchnQ11uHtlVUMxcgQWbLJ7zlAE+AFc56KYLi6KHsk282UJdmJK3chyXAQ4YMNDm2Br2Ok+kxZKZlds0xlUsZAEKABqxnu2JnSgz6SBCi4NTbOaBuVHtgcyVmBzAqtWBEjUHY1pweJW7bV1nKwkSCD4EHY1r6M0TL7jFPIHs/ykUFdKUoNGOv5LbNEkDQc2OiqO8kgedZYWzkRV3gATzganzrRiTnuInBfpG8iRbn8wJ/J3VZQfGUEQRIOhBqTo9ss2iSSkQTxQ+wZ47Qe8d9WVNjbBMOntpOXhIMZkJ5GB4EA8KCmlasNfDqGE68DoQeII4EHSttBJ0bqrN7zsfgxX/isOmMJ1tuAA0Mr5CYV8jBsrHkY8JiZGlZ9E/U2zzUMfFhmPzNV0HN9BY1hdKN1jlx1j9sXEtF7t9VAMztaykL2VKCPaJrpK5rp/oVTcW4BbVTOeeyrXCyC0boEdYDLLrqpeRrXoejuML2lDB5QBc7QesyyheQdyVMjceYNB6OJsh1KmYPEbg8CDwIOoPMVrwN8ssNGdTlcDmOIHIggjxqio8ZbKsLqAkgQ6jdlmduLLqR4kcaCylY27gYAqQQdQRxrKgUpSgUpSgUpSgUpUOKPWN1Q9n96e47IDzbjyHKRQfcF22N07EZbf4Zkt+Y6+AWub6WD3Gu/Rv1RbsNbUYhLrgBSLqA5rZBRQGGQKVJzia6bpLFratli6ppCswOUGDBaPsjjtXiejdt3Z8zHLZuEKqsjWyzqH7LiHYAXNmAjNu0aB7FrD9RZi0qAqJ1ZgpO7FnMtzMmTXOW2uXsWzW4XMDlZ/aCHIpNogNbupCswAbQ3e0s7+p6V4uEWyqkvdIyxlI7Ny2O0pYZ1JYBlB1UtqN60dBdHut3rVyKlzMWFonqtAqrCH7ZYMxcAaaGd6DordsKAqgAAQANAANgBUuH0vXRwZUufmOZG+VtKsqR/r1/02+T24/qaCutd+8EUs2wEnj8BxPdWyoV+lef3aHT77j7X4V4czJ4AkNuAtEAs3tuczd2gAXloABpyJ4zVNKUClKUEWItMjG5bBM/WIPtRsy/fA+I04CqbF5XUMpkHjWyo7uGKkvagMfaUkhX79Jyt94DXjMCA+9E/UWhyRQfEKAfmKrrz+hcQGQrqGVmDKYzCXJ1APfuJHImvQoMLtsMCrAFSIIIkEHcEca5PE4V8PdNwLbYIiBXc9Rbt21e72AVnM7BwMqrl7Ck6wD19TY7CC4BomdTmRmUPkaCMwHOCfjQfej8Yt22txZAYAwdCJGqsODDYjmKorkvR/pB7bZLgi27Mc7TJbNlJuPoouG5C9WAIzLlkTHW0EDqbJLCTbJllGuQnd1HI8R586tRgQCCCDqCONZVC2Ha2S1oSpMtbmPE2ydFY8jAJ5akhdStWHxCuJU7bgggjuIOoPjW2gUpSgUpULYlrmlnbjd3HgnvHv2HftQbMRfJOS37fE7hBzPfyHHwrbh7ARYHiSdyTuSeZph7AQQviSdSSdyTxNQ9M9Ji2rhCDdChggBdgrNlNzq17TKsMYG+WKDx+k8Tde6WCuFTMLD2Qt4OfZdb1okEaws6AQ0uoNdLhrIRAAFHEhVgTuxA8a8H0f6NUv130LQSVu2y0sWBDKytJthTPYDZZYmAa29P4s3LeREdrVwtbuXLZUuhXTsow7eszlk6GAeAeLYtes3irhiGudYoxNvrMoCpmFm4jTbPVvGVuLtv2hXb27YUBVAAAgACAANgBwFeV0BYBBvlVNx9Os6trTMogAsjagmO6QF5CPXoFSP9ev+m/99uqLtwKCzEADcmvKTNfvOQWS2FVeTMSXZgDMoCCnJvDchVcc3SUQkINHcaTzRDv4sNtgZnLYiAAAAADQAaAAbACiIAAAAANABoABwArKgUpSgUpSgUpSg8w4ZTddTIJAuIw0InsuFPcVBI2OcSDW7rrie2udfeQaj8ScfFZ32G9fekOyUue4YY/deA09wIVvy91WUGqxiFcSrA844eI4VtqfEYJHMkdobMpKsO4MsGO6aw6i6vs3A341B+ax/Sg8v0nwiBTeYWyEUhjezOltYYs6WQCHuGQvAkceBp9HWvZMt22UVAi2szBrjKEAzXSCQHkagT4mYFLX7kQ9jMD7jqwj72fIfIA1l6+vFbg8bb/1igrpUv7Rt+98m/xT9oJwLHwVj/xQZYjCBjmEq42ddD4H3h3HTzrV6w6fWLmX30E/rTceIkaGYr6ccfs2rrflC/3laBrzcLaDvJc+YAAB8zQUWb6uJVgR3H5HvrRcx6zCA3G5JBjxY9keZqe90MjmbhZmiJByacjkjMv3WkHlW5MNcQQjqQNgyD+qx/SgeqNc+uIj+Gs5fBiYL+EAd1WAVH6zdHtWZ/03VvjnyfKay9fHFLo/9Nj8wCKCupcf0davAC6gaDKnUMp4MjiGRu9SDT19OT/of/FfPX1925/7b/4oN2FsZFCyzQIljLHvY8T314uP9FrTq0TmY9kuWfqgzZnawpMW33IYag5eAAr0/W3Ps2X7i7Iq+cEsP019CXm3ZE7lBY/qMT+mgpdwASSABuToBUjY0tpaXP8AePZQfm3bwUHvjesl6PSQzzcYaguc0EbFV9lT3gA1XQSW8HJDXDnYbaQq96rz7zJp0bqGf33LeQhF/lUV96RuEJCmGc5FPIt9qOOUS0ccsVvtWwqhRoAAB4AQKDOlKUClKUClKUClKUGLoCCCAQRBB1BB3BFTdHuRNtiS1uBJMkqZyMSd5gieamq6lxto6Ogl0nT3lMZl5SYBE8QKCqla7F4OoZTIO3D4jge6tlApSlApSlApSlApSlApSlApSlApSlApSpMbdJItIYZhJb3F4t4nUDvk6wRQY2PpLhf7KSid5+23h9keDcxVtYWrYVQqiABAHhWdApSlApSlApSlApSlApSlBDfU22LoCVP1iD+9Rz5jjvvvZauBgGUggiQRsQayqJ7DWyWtCQTLW5gGd2TgG7tj3b0FtK1YfEK4lTsYI2IPJhuDrtW2gVyvS+JjpC2rXFVeqQhXxNyyJN9gSqLpcaBEN3DjXVV8IoOUudPXkGZjbIdXYHIR1QtYm3ZZ37XaULdzHaMh56S4/wBLWtWrrdZbdrb3MhCqFuJZtW7hBYuACc8dmTyBg12d61mUiSJESDBHga1YPBrbUhZ1JZiTJZjuSef+KDncX6RXEuEDIxD3V6gD6SLVp3QzP2ygjSIYeeGD6dv3RbCta+kuZRc7DiOoa4RkS4YIKjc6hhppr0X7PXrBcJZmE5QWJCkiCVHONPM86qig46z6T3sgZ+r+ktWboKiBbF5risDmcAgFBDEjVtdtc29Ib4MnqoS3YuMBDZxexN2ycrK5CyqBh7UHTWuuikUHlej+JZ+uD3Q7JeuLEAFAHOQED7sHXhXrUpQKUqS/iySUtAM+xP2U73PONco1OmwM0GeKxGWFUZnb2VmPEseCiRJ+EmBX3CYbIDJzMxlm2k7bcBAAA4ACvmFwoSTJZm9pjuY2HcBJgDQSeZqigUpSgUpSgUpSgUpSgUpSgUpSgUpSgnxGEDHMCVeIzLvG8Hgw1Oh5mtQxbJpdXT30BKnxGpT5jvq2lBjbuBgGUgg6ggyD3g1lUr4BZLLKMdSUMSebDYnvInSsYvL7lwd8ow+Eqx8lFBZSpPXY9q3cXyzfNSaDpG1xcL+OU/uigrpUn7Us/wAa1+tf80/adn+Lb/Wv+aCulSftBOGZvBGM+BiPnXw4pz7Fo+LsEHnGZvlQWVoxGLRCAT2jso1Y+CjXz2rV6vcb27kfdtjL8WMk+Ijwrdh8KiTkUCdzuT3sTqT40GjLcue1NtOQPbPiw0TwEnvG1VWbKoAqgADgPn599Z0oFKUoFKUoFKUoFKUoP//Z"/>
          <p:cNvSpPr>
            <a:spLocks noChangeAspect="1" noChangeArrowheads="1"/>
          </p:cNvSpPr>
          <p:nvPr/>
        </p:nvSpPr>
        <p:spPr bwMode="auto">
          <a:xfrm>
            <a:off x="155575" y="-1189038"/>
            <a:ext cx="2800350" cy="2486026"/>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054" name="Picture 6" descr="http://jrllanes.files.wordpress.com/2010/10/student-centered.gif%3Fw%3D529"/>
          <p:cNvPicPr>
            <a:picLocks noChangeAspect="1" noChangeArrowheads="1"/>
          </p:cNvPicPr>
          <p:nvPr/>
        </p:nvPicPr>
        <p:blipFill>
          <a:blip r:embed="rId3" cstate="print"/>
          <a:srcRect/>
          <a:stretch>
            <a:fillRect/>
          </a:stretch>
        </p:blipFill>
        <p:spPr bwMode="auto">
          <a:xfrm>
            <a:off x="3657600" y="3200400"/>
            <a:ext cx="4876800" cy="332422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fontScale="90000"/>
          </a:bodyPr>
          <a:lstStyle/>
          <a:p>
            <a:pPr algn="ctr"/>
            <a:r>
              <a:rPr lang="en-US" b="1" dirty="0" smtClean="0">
                <a:solidFill>
                  <a:schemeClr val="accent6">
                    <a:lumMod val="50000"/>
                  </a:schemeClr>
                </a:solidFill>
              </a:rPr>
              <a:t>Student-Centered Instruction:</a:t>
            </a:r>
            <a:br>
              <a:rPr lang="en-US" b="1" dirty="0" smtClean="0">
                <a:solidFill>
                  <a:schemeClr val="accent6">
                    <a:lumMod val="50000"/>
                  </a:schemeClr>
                </a:solidFill>
              </a:rPr>
            </a:br>
            <a:r>
              <a:rPr lang="en-US" b="1" dirty="0" smtClean="0">
                <a:solidFill>
                  <a:schemeClr val="accent6">
                    <a:lumMod val="50000"/>
                  </a:schemeClr>
                </a:solidFill>
              </a:rPr>
              <a:t>important considerations</a:t>
            </a:r>
            <a:endParaRPr lang="en-US" dirty="0"/>
          </a:p>
        </p:txBody>
      </p:sp>
      <p:sp>
        <p:nvSpPr>
          <p:cNvPr id="3" name="Content Placeholder 2"/>
          <p:cNvSpPr>
            <a:spLocks noGrp="1"/>
          </p:cNvSpPr>
          <p:nvPr>
            <p:ph idx="1"/>
          </p:nvPr>
        </p:nvSpPr>
        <p:spPr>
          <a:xfrm>
            <a:off x="304800" y="1143000"/>
            <a:ext cx="8534400" cy="5715000"/>
          </a:xfrm>
        </p:spPr>
        <p:txBody>
          <a:bodyPr>
            <a:normAutofit/>
          </a:bodyPr>
          <a:lstStyle/>
          <a:p>
            <a:r>
              <a:rPr lang="en-US" sz="2800" dirty="0" smtClean="0"/>
              <a:t>Discipline</a:t>
            </a:r>
          </a:p>
          <a:p>
            <a:r>
              <a:rPr lang="en-US" sz="2800" dirty="0" smtClean="0"/>
              <a:t>Class size</a:t>
            </a:r>
          </a:p>
          <a:p>
            <a:r>
              <a:rPr lang="en-US" sz="2800" dirty="0" smtClean="0"/>
              <a:t>Subject within the discipline</a:t>
            </a:r>
          </a:p>
          <a:p>
            <a:r>
              <a:rPr lang="en-US" sz="2800" dirty="0" smtClean="0"/>
              <a:t>Room layout</a:t>
            </a:r>
          </a:p>
          <a:p>
            <a:r>
              <a:rPr lang="en-US" sz="2800" dirty="0" smtClean="0"/>
              <a:t>Classroom dynamic (between students)</a:t>
            </a:r>
          </a:p>
          <a:p>
            <a:r>
              <a:rPr lang="en-US" sz="2800" dirty="0" smtClean="0"/>
              <a:t>Teacher personality</a:t>
            </a:r>
          </a:p>
          <a:p>
            <a:endParaRPr lang="en-US" sz="2800" dirty="0"/>
          </a:p>
        </p:txBody>
      </p:sp>
      <p:pic>
        <p:nvPicPr>
          <p:cNvPr id="2052" name="Picture 4" descr="C:\Documents and Settings\Rob\Local Settings\Temporary Internet Files\Content.IE5\SZLN9BH9\MP900446467[1].jpg"/>
          <p:cNvPicPr>
            <a:picLocks noChangeAspect="1" noChangeArrowheads="1"/>
          </p:cNvPicPr>
          <p:nvPr/>
        </p:nvPicPr>
        <p:blipFill>
          <a:blip r:embed="rId3" cstate="print"/>
          <a:srcRect/>
          <a:stretch>
            <a:fillRect/>
          </a:stretch>
        </p:blipFill>
        <p:spPr bwMode="auto">
          <a:xfrm>
            <a:off x="1295400" y="4267200"/>
            <a:ext cx="6934200" cy="1828800"/>
          </a:xfrm>
          <a:prstGeom prst="rect">
            <a:avLst/>
          </a:prstGeom>
          <a:noFill/>
        </p:spPr>
      </p:pic>
      <p:sp>
        <p:nvSpPr>
          <p:cNvPr id="5" name="TextBox 4"/>
          <p:cNvSpPr txBox="1"/>
          <p:nvPr/>
        </p:nvSpPr>
        <p:spPr>
          <a:xfrm>
            <a:off x="533400" y="6211669"/>
            <a:ext cx="8382000" cy="646331"/>
          </a:xfrm>
          <a:prstGeom prst="rect">
            <a:avLst/>
          </a:prstGeom>
          <a:noFill/>
        </p:spPr>
        <p:txBody>
          <a:bodyPr wrap="square" rtlCol="0">
            <a:spAutoFit/>
          </a:bodyPr>
          <a:lstStyle/>
          <a:p>
            <a:pPr algn="ctr"/>
            <a:r>
              <a:rPr lang="en-US" b="1" dirty="0" smtClean="0"/>
              <a:t>Continuous academic and professional development is paramount </a:t>
            </a:r>
          </a:p>
          <a:p>
            <a:pPr algn="ct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882650"/>
          </a:xfrm>
        </p:spPr>
        <p:txBody>
          <a:bodyPr>
            <a:normAutofit fontScale="90000"/>
          </a:bodyPr>
          <a:lstStyle/>
          <a:p>
            <a:pPr algn="ctr"/>
            <a:r>
              <a:rPr lang="en-US" b="1" dirty="0" smtClean="0">
                <a:solidFill>
                  <a:schemeClr val="accent6">
                    <a:lumMod val="50000"/>
                  </a:schemeClr>
                </a:solidFill>
              </a:rPr>
              <a:t>Student-Centered Instruction:</a:t>
            </a:r>
            <a:br>
              <a:rPr lang="en-US" b="1" dirty="0" smtClean="0">
                <a:solidFill>
                  <a:schemeClr val="accent6">
                    <a:lumMod val="50000"/>
                  </a:schemeClr>
                </a:solidFill>
              </a:rPr>
            </a:br>
            <a:r>
              <a:rPr lang="en-US" b="1" dirty="0" smtClean="0">
                <a:solidFill>
                  <a:schemeClr val="accent6">
                    <a:lumMod val="50000"/>
                  </a:schemeClr>
                </a:solidFill>
              </a:rPr>
              <a:t>a comparison</a:t>
            </a:r>
            <a:endParaRPr lang="en-US" dirty="0"/>
          </a:p>
        </p:txBody>
      </p:sp>
      <p:sp>
        <p:nvSpPr>
          <p:cNvPr id="4" name="Text Placeholder 3"/>
          <p:cNvSpPr>
            <a:spLocks noGrp="1"/>
          </p:cNvSpPr>
          <p:nvPr>
            <p:ph type="body" idx="1"/>
          </p:nvPr>
        </p:nvSpPr>
        <p:spPr>
          <a:xfrm>
            <a:off x="0" y="762000"/>
            <a:ext cx="4572000" cy="639762"/>
          </a:xfrm>
        </p:spPr>
        <p:txBody>
          <a:bodyPr/>
          <a:lstStyle/>
          <a:p>
            <a:pPr algn="ctr"/>
            <a:r>
              <a:rPr lang="en-US" b="1" dirty="0" smtClean="0"/>
              <a:t>Teacher-centered</a:t>
            </a:r>
            <a:endParaRPr lang="en-US" b="1" dirty="0"/>
          </a:p>
        </p:txBody>
      </p:sp>
      <p:sp>
        <p:nvSpPr>
          <p:cNvPr id="6" name="Text Placeholder 5"/>
          <p:cNvSpPr>
            <a:spLocks noGrp="1"/>
          </p:cNvSpPr>
          <p:nvPr>
            <p:ph type="body" sz="half" idx="3"/>
          </p:nvPr>
        </p:nvSpPr>
        <p:spPr>
          <a:xfrm>
            <a:off x="4724400" y="762000"/>
            <a:ext cx="4419600" cy="639762"/>
          </a:xfrm>
        </p:spPr>
        <p:txBody>
          <a:bodyPr/>
          <a:lstStyle/>
          <a:p>
            <a:pPr algn="ctr"/>
            <a:r>
              <a:rPr lang="en-US" b="1" dirty="0" smtClean="0"/>
              <a:t>Student-centered</a:t>
            </a:r>
            <a:endParaRPr lang="en-US" b="1" dirty="0"/>
          </a:p>
        </p:txBody>
      </p:sp>
      <p:sp>
        <p:nvSpPr>
          <p:cNvPr id="5" name="Content Placeholder 4"/>
          <p:cNvSpPr>
            <a:spLocks noGrp="1"/>
          </p:cNvSpPr>
          <p:nvPr>
            <p:ph sz="quarter" idx="2"/>
          </p:nvPr>
        </p:nvSpPr>
        <p:spPr>
          <a:xfrm>
            <a:off x="0" y="1295400"/>
            <a:ext cx="4648200" cy="5562601"/>
          </a:xfrm>
        </p:spPr>
        <p:txBody>
          <a:bodyPr>
            <a:normAutofit/>
          </a:bodyPr>
          <a:lstStyle/>
          <a:p>
            <a:r>
              <a:rPr lang="en-US" sz="2000" dirty="0" smtClean="0"/>
              <a:t>Teachers serve as the center of knowledge</a:t>
            </a:r>
          </a:p>
          <a:p>
            <a:pPr lvl="1"/>
            <a:r>
              <a:rPr lang="en-US" dirty="0" smtClean="0"/>
              <a:t>“Sage on the stage”</a:t>
            </a:r>
          </a:p>
          <a:p>
            <a:r>
              <a:rPr lang="en-US" sz="2000" dirty="0" smtClean="0"/>
              <a:t>Less instructional differentiation </a:t>
            </a:r>
          </a:p>
          <a:p>
            <a:r>
              <a:rPr lang="en-US" sz="2000" dirty="0" smtClean="0"/>
              <a:t>Students progress at the “same rate</a:t>
            </a:r>
            <a:r>
              <a:rPr lang="en-US" sz="2200" dirty="0" smtClean="0"/>
              <a:t>”</a:t>
            </a:r>
          </a:p>
          <a:p>
            <a:pPr lvl="1"/>
            <a:r>
              <a:rPr lang="en-US" sz="1800" dirty="0" smtClean="0"/>
              <a:t>Teaching to the middle (the norm)</a:t>
            </a:r>
          </a:p>
          <a:p>
            <a:r>
              <a:rPr lang="en-US" sz="2000" dirty="0" smtClean="0"/>
              <a:t>Lower order thinking skills stressed</a:t>
            </a:r>
          </a:p>
          <a:p>
            <a:pPr lvl="1"/>
            <a:r>
              <a:rPr lang="en-US" dirty="0" smtClean="0"/>
              <a:t>Memorization, recall, identify, define</a:t>
            </a:r>
          </a:p>
          <a:p>
            <a:pPr lvl="1"/>
            <a:r>
              <a:rPr lang="en-US" dirty="0" smtClean="0"/>
              <a:t>At times very appropriate</a:t>
            </a:r>
          </a:p>
          <a:p>
            <a:r>
              <a:rPr lang="en-US" sz="2000" dirty="0" smtClean="0"/>
              <a:t>Assessment takes the form of traditional exams</a:t>
            </a:r>
          </a:p>
          <a:p>
            <a:r>
              <a:rPr lang="en-US" sz="2000" dirty="0" smtClean="0"/>
              <a:t>Direct instruction</a:t>
            </a:r>
          </a:p>
          <a:p>
            <a:pPr lvl="1"/>
            <a:r>
              <a:rPr lang="en-US" dirty="0" smtClean="0"/>
              <a:t>At  times very appropriate</a:t>
            </a:r>
          </a:p>
          <a:p>
            <a:endParaRPr lang="en-US" sz="2000" dirty="0" smtClean="0"/>
          </a:p>
          <a:p>
            <a:endParaRPr lang="en-US" sz="2200" dirty="0" smtClean="0"/>
          </a:p>
          <a:p>
            <a:endParaRPr lang="en-US" dirty="0" smtClean="0"/>
          </a:p>
          <a:p>
            <a:endParaRPr lang="en-US" dirty="0" smtClean="0"/>
          </a:p>
          <a:p>
            <a:endParaRPr lang="en-US" dirty="0"/>
          </a:p>
        </p:txBody>
      </p:sp>
      <p:sp>
        <p:nvSpPr>
          <p:cNvPr id="7" name="Content Placeholder 6"/>
          <p:cNvSpPr>
            <a:spLocks noGrp="1"/>
          </p:cNvSpPr>
          <p:nvPr>
            <p:ph sz="quarter" idx="4"/>
          </p:nvPr>
        </p:nvSpPr>
        <p:spPr>
          <a:xfrm>
            <a:off x="4724400" y="1295400"/>
            <a:ext cx="4419600" cy="5562600"/>
          </a:xfrm>
        </p:spPr>
        <p:txBody>
          <a:bodyPr>
            <a:normAutofit fontScale="92500" lnSpcReduction="10000"/>
          </a:bodyPr>
          <a:lstStyle/>
          <a:p>
            <a:r>
              <a:rPr lang="en-US" sz="2200" dirty="0" smtClean="0"/>
              <a:t>Teacher acts as facilitator to help students access and process information</a:t>
            </a:r>
          </a:p>
          <a:p>
            <a:pPr lvl="1"/>
            <a:r>
              <a:rPr lang="en-US" sz="2200" dirty="0" smtClean="0"/>
              <a:t>“Guide on the side”</a:t>
            </a:r>
          </a:p>
          <a:p>
            <a:r>
              <a:rPr lang="en-US" sz="2200" dirty="0" smtClean="0"/>
              <a:t>Focus on effective learning strategies</a:t>
            </a:r>
          </a:p>
          <a:p>
            <a:r>
              <a:rPr lang="en-US" sz="2200" dirty="0" smtClean="0"/>
              <a:t>Recognition that students learn in different ways and have different learning styles</a:t>
            </a:r>
          </a:p>
          <a:p>
            <a:r>
              <a:rPr lang="en-US" sz="2200" dirty="0" smtClean="0"/>
              <a:t>Learning is recognized as an </a:t>
            </a:r>
            <a:r>
              <a:rPr lang="en-US" sz="2200" i="1" dirty="0" smtClean="0"/>
              <a:t>active and dynamic</a:t>
            </a:r>
            <a:r>
              <a:rPr lang="en-US" sz="2200" dirty="0" smtClean="0"/>
              <a:t> process </a:t>
            </a:r>
          </a:p>
          <a:p>
            <a:r>
              <a:rPr lang="en-US" sz="2200" dirty="0" smtClean="0"/>
              <a:t>Students </a:t>
            </a:r>
            <a:r>
              <a:rPr lang="en-US" sz="2200" i="1" dirty="0" smtClean="0"/>
              <a:t>construct </a:t>
            </a:r>
            <a:r>
              <a:rPr lang="en-US" sz="2200" dirty="0" smtClean="0"/>
              <a:t>their own meaning  of what they are learning</a:t>
            </a:r>
          </a:p>
          <a:p>
            <a:pPr lvl="1"/>
            <a:r>
              <a:rPr lang="en-US" sz="2200" dirty="0" smtClean="0"/>
              <a:t>Higher order/critical thinking skills</a:t>
            </a:r>
          </a:p>
          <a:p>
            <a:r>
              <a:rPr lang="en-US" sz="2200" dirty="0" smtClean="0"/>
              <a:t>Practical and continuous feedback through authentic assessments</a:t>
            </a:r>
          </a:p>
          <a:p>
            <a:pPr lvl="1"/>
            <a:r>
              <a:rPr lang="en-US" sz="2200" dirty="0" smtClean="0"/>
              <a:t>Self and peer assessments</a:t>
            </a:r>
          </a:p>
          <a:p>
            <a:pPr lvl="1"/>
            <a:endParaRPr lang="en-US" sz="1600" dirty="0" smtClean="0"/>
          </a:p>
          <a:p>
            <a:endParaRPr lang="en-US" sz="2000" dirty="0" smtClean="0"/>
          </a:p>
          <a:p>
            <a:endParaRPr lang="en-US" sz="2000" dirty="0" smtClean="0"/>
          </a:p>
          <a:p>
            <a:endParaRPr lang="en-US" sz="2200" dirty="0" smtClean="0"/>
          </a:p>
          <a:p>
            <a:endParaRPr lang="en-US" sz="2000" dirty="0" smtClean="0"/>
          </a:p>
          <a:p>
            <a:endParaRPr lang="en-US" sz="2000" dirty="0" smtClean="0"/>
          </a:p>
          <a:p>
            <a:endParaRPr lang="en-US" sz="2000"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990600"/>
          </a:xfrm>
        </p:spPr>
        <p:txBody>
          <a:bodyPr>
            <a:normAutofit fontScale="90000"/>
          </a:bodyPr>
          <a:lstStyle/>
          <a:p>
            <a:pPr algn="ctr"/>
            <a:r>
              <a:rPr lang="en-US" b="1" dirty="0" smtClean="0">
                <a:solidFill>
                  <a:schemeClr val="accent6">
                    <a:lumMod val="50000"/>
                  </a:schemeClr>
                </a:solidFill>
              </a:rPr>
              <a:t>Student-Centered Instruction:</a:t>
            </a:r>
            <a:br>
              <a:rPr lang="en-US" b="1" dirty="0" smtClean="0">
                <a:solidFill>
                  <a:schemeClr val="accent6">
                    <a:lumMod val="50000"/>
                  </a:schemeClr>
                </a:solidFill>
              </a:rPr>
            </a:br>
            <a:r>
              <a:rPr lang="en-US" b="1" dirty="0" smtClean="0">
                <a:solidFill>
                  <a:schemeClr val="accent6">
                    <a:lumMod val="50000"/>
                  </a:schemeClr>
                </a:solidFill>
              </a:rPr>
              <a:t>What it may look like</a:t>
            </a:r>
            <a:endParaRPr lang="en-US"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0" y="1447800"/>
            <a:ext cx="9144000" cy="5410200"/>
          </a:xfrm>
          <a:prstGeom prst="rect">
            <a:avLst/>
          </a:prstGeom>
          <a:noFill/>
          <a:ln w="9525">
            <a:noFill/>
            <a:miter lim="800000"/>
            <a:headEnd/>
            <a:tailEnd/>
          </a:ln>
        </p:spPr>
      </p:pic>
      <p:sp>
        <p:nvSpPr>
          <p:cNvPr id="8" name="TextBox 7"/>
          <p:cNvSpPr txBox="1"/>
          <p:nvPr/>
        </p:nvSpPr>
        <p:spPr>
          <a:xfrm>
            <a:off x="609600" y="1066800"/>
            <a:ext cx="7924800" cy="400110"/>
          </a:xfrm>
          <a:prstGeom prst="rect">
            <a:avLst/>
          </a:prstGeom>
          <a:noFill/>
        </p:spPr>
        <p:txBody>
          <a:bodyPr wrap="square" rtlCol="0">
            <a:spAutoFit/>
          </a:bodyPr>
          <a:lstStyle/>
          <a:p>
            <a:r>
              <a:rPr lang="en-US" sz="2000" b="1" dirty="0" smtClean="0"/>
              <a:t>The Four Quadrants of Teacher Directiveness (Moss, 2002)</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990600"/>
          </a:xfrm>
        </p:spPr>
        <p:txBody>
          <a:bodyPr>
            <a:normAutofit fontScale="90000"/>
          </a:bodyPr>
          <a:lstStyle/>
          <a:p>
            <a:pPr algn="ctr"/>
            <a:r>
              <a:rPr lang="en-US" b="1" dirty="0" smtClean="0">
                <a:solidFill>
                  <a:schemeClr val="accent6">
                    <a:lumMod val="50000"/>
                  </a:schemeClr>
                </a:solidFill>
              </a:rPr>
              <a:t>Student-Centered Instruction:</a:t>
            </a:r>
            <a:br>
              <a:rPr lang="en-US" b="1" dirty="0" smtClean="0">
                <a:solidFill>
                  <a:schemeClr val="accent6">
                    <a:lumMod val="50000"/>
                  </a:schemeClr>
                </a:solidFill>
              </a:rPr>
            </a:br>
            <a:r>
              <a:rPr lang="en-US" b="1" dirty="0" smtClean="0">
                <a:solidFill>
                  <a:schemeClr val="accent6">
                    <a:lumMod val="50000"/>
                  </a:schemeClr>
                </a:solidFill>
              </a:rPr>
              <a:t>Classroom organization</a:t>
            </a:r>
            <a:endParaRPr lang="en-US" dirty="0"/>
          </a:p>
        </p:txBody>
      </p:sp>
      <p:pic>
        <p:nvPicPr>
          <p:cNvPr id="5123" name="Picture 3"/>
          <p:cNvPicPr>
            <a:picLocks noGrp="1" noChangeAspect="1" noChangeArrowheads="1"/>
          </p:cNvPicPr>
          <p:nvPr>
            <p:ph idx="1"/>
          </p:nvPr>
        </p:nvPicPr>
        <p:blipFill>
          <a:blip r:embed="rId3" cstate="print"/>
          <a:srcRect/>
          <a:stretch>
            <a:fillRect/>
          </a:stretch>
        </p:blipFill>
        <p:spPr bwMode="auto">
          <a:xfrm>
            <a:off x="304800" y="1066800"/>
            <a:ext cx="8534400" cy="5791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fontScale="90000"/>
          </a:bodyPr>
          <a:lstStyle/>
          <a:p>
            <a:pPr algn="ctr"/>
            <a:r>
              <a:rPr lang="en-US" dirty="0" smtClean="0"/>
              <a:t/>
            </a:r>
            <a:br>
              <a:rPr lang="en-US" dirty="0" smtClean="0"/>
            </a:br>
            <a:r>
              <a:rPr lang="en-US" dirty="0" smtClean="0"/>
              <a:t> </a:t>
            </a:r>
            <a:r>
              <a:rPr lang="en-US" b="1" dirty="0" smtClean="0">
                <a:solidFill>
                  <a:schemeClr val="accent6">
                    <a:lumMod val="50000"/>
                  </a:schemeClr>
                </a:solidFill>
              </a:rPr>
              <a:t>Student-Centered Instruction: MANAGING CLASSROOM SPACE</a:t>
            </a:r>
            <a:endParaRPr lang="en-US" b="1" dirty="0">
              <a:solidFill>
                <a:schemeClr val="accent6">
                  <a:lumMod val="50000"/>
                </a:schemeClr>
              </a:solidFill>
            </a:endParaRPr>
          </a:p>
        </p:txBody>
      </p:sp>
      <p:pic>
        <p:nvPicPr>
          <p:cNvPr id="4098" name="Picture 2"/>
          <p:cNvPicPr>
            <a:picLocks noGrp="1" noChangeAspect="1" noChangeArrowheads="1"/>
          </p:cNvPicPr>
          <p:nvPr>
            <p:ph idx="1"/>
          </p:nvPr>
        </p:nvPicPr>
        <p:blipFill>
          <a:blip r:embed="rId3" cstate="print"/>
          <a:srcRect/>
          <a:stretch>
            <a:fillRect/>
          </a:stretch>
        </p:blipFill>
        <p:spPr bwMode="auto">
          <a:xfrm>
            <a:off x="1143000" y="1143000"/>
            <a:ext cx="7019925" cy="3152775"/>
          </a:xfrm>
          <a:prstGeom prst="rect">
            <a:avLst/>
          </a:prstGeom>
          <a:noFill/>
          <a:ln w="9525">
            <a:noFill/>
            <a:miter lim="800000"/>
            <a:headEnd/>
            <a:tailEnd/>
          </a:ln>
        </p:spPr>
      </p:pic>
      <p:pic>
        <p:nvPicPr>
          <p:cNvPr id="4" name="Picture 3" descr="An interior loop with large tables arranged in a semicircle"/>
          <p:cNvPicPr/>
          <p:nvPr/>
        </p:nvPicPr>
        <p:blipFill>
          <a:blip r:embed="rId4" cstate="print"/>
          <a:srcRect/>
          <a:stretch>
            <a:fillRect/>
          </a:stretch>
        </p:blipFill>
        <p:spPr bwMode="auto">
          <a:xfrm>
            <a:off x="1143000" y="4648200"/>
            <a:ext cx="7010400" cy="2209800"/>
          </a:xfrm>
          <a:prstGeom prst="rect">
            <a:avLst/>
          </a:prstGeom>
          <a:noFill/>
          <a:ln w="9525">
            <a:noFill/>
            <a:miter lim="800000"/>
            <a:headEnd/>
            <a:tailEnd/>
          </a:ln>
        </p:spPr>
      </p:pic>
      <p:sp>
        <p:nvSpPr>
          <p:cNvPr id="5" name="TextBox 4"/>
          <p:cNvSpPr txBox="1"/>
          <p:nvPr/>
        </p:nvSpPr>
        <p:spPr>
          <a:xfrm>
            <a:off x="304800" y="4343400"/>
            <a:ext cx="8382000" cy="369332"/>
          </a:xfrm>
          <a:prstGeom prst="rect">
            <a:avLst/>
          </a:prstGeom>
          <a:noFill/>
        </p:spPr>
        <p:txBody>
          <a:bodyPr wrap="square" rtlCol="0">
            <a:spAutoFit/>
          </a:bodyPr>
          <a:lstStyle/>
          <a:p>
            <a:r>
              <a:rPr lang="en-US" b="1" dirty="0" smtClean="0"/>
              <a:t>Possible Classroom Configuration with Corresponding “Traffic Flow”</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066800"/>
          </a:xfrm>
        </p:spPr>
        <p:txBody>
          <a:bodyPr>
            <a:normAutofit fontScale="90000"/>
          </a:bodyPr>
          <a:lstStyle/>
          <a:p>
            <a:pPr algn="ctr"/>
            <a:r>
              <a:rPr lang="en-US" b="1" dirty="0" smtClean="0">
                <a:solidFill>
                  <a:schemeClr val="accent6">
                    <a:lumMod val="50000"/>
                  </a:schemeClr>
                </a:solidFill>
              </a:rPr>
              <a:t>Student-Centered Instruction:</a:t>
            </a:r>
            <a:br>
              <a:rPr lang="en-US" b="1" dirty="0" smtClean="0">
                <a:solidFill>
                  <a:schemeClr val="accent6">
                    <a:lumMod val="50000"/>
                  </a:schemeClr>
                </a:solidFill>
              </a:rPr>
            </a:br>
            <a:r>
              <a:rPr lang="en-US" b="1" dirty="0" smtClean="0">
                <a:solidFill>
                  <a:schemeClr val="accent6">
                    <a:lumMod val="50000"/>
                  </a:schemeClr>
                </a:solidFill>
              </a:rPr>
              <a:t> MANAGING CLASSROOM SPACE</a:t>
            </a:r>
            <a:endParaRPr lang="en-US" dirty="0"/>
          </a:p>
        </p:txBody>
      </p:sp>
      <p:pic>
        <p:nvPicPr>
          <p:cNvPr id="7170" name="Picture 2"/>
          <p:cNvPicPr>
            <a:picLocks noGrp="1" noChangeAspect="1" noChangeArrowheads="1"/>
          </p:cNvPicPr>
          <p:nvPr>
            <p:ph idx="1"/>
          </p:nvPr>
        </p:nvPicPr>
        <p:blipFill>
          <a:blip r:embed="rId3" cstate="print"/>
          <a:srcRect/>
          <a:stretch>
            <a:fillRect/>
          </a:stretch>
        </p:blipFill>
        <p:spPr bwMode="auto">
          <a:xfrm>
            <a:off x="0" y="1143000"/>
            <a:ext cx="91440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5185</TotalTime>
  <Words>2551</Words>
  <Application>Microsoft Office PowerPoint</Application>
  <PresentationFormat>On-screen Show (4:3)</PresentationFormat>
  <Paragraphs>305</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Calibri</vt:lpstr>
      <vt:lpstr>Georgia</vt:lpstr>
      <vt:lpstr>Wingdings</vt:lpstr>
      <vt:lpstr>Wingdings 2</vt:lpstr>
      <vt:lpstr>Trek</vt:lpstr>
      <vt:lpstr>Dr. Rob Danin English Language Specialist www.robdanin.com  </vt:lpstr>
      <vt:lpstr>Student-Centered Instruction: What does this mean? </vt:lpstr>
      <vt:lpstr>Student-Centered Instruction: the research &amp; theory</vt:lpstr>
      <vt:lpstr>Student-Centered Instruction: important considerations</vt:lpstr>
      <vt:lpstr>Student-Centered Instruction: a comparison</vt:lpstr>
      <vt:lpstr>Student-Centered Instruction: What it may look like</vt:lpstr>
      <vt:lpstr>Student-Centered Instruction: Classroom organization</vt:lpstr>
      <vt:lpstr>  Student-Centered Instruction: MANAGING CLASSROOM SPACE</vt:lpstr>
      <vt:lpstr>Student-Centered Instruction:  MANAGING CLASSROOM SPACE</vt:lpstr>
      <vt:lpstr>Student-Centered Instruction: your thoughts</vt:lpstr>
      <vt:lpstr>“democratic” Instructional approaches: A shared responsibility</vt:lpstr>
      <vt:lpstr>Student-Centered Learning &amp; Learning styles</vt:lpstr>
      <vt:lpstr>Metacognition:  Thinking About Thinking</vt:lpstr>
      <vt:lpstr>Metacognition:  The Four Principles</vt:lpstr>
      <vt:lpstr>Metacognition: What it looks like</vt:lpstr>
      <vt:lpstr>Higher Level Thinking Skills: HOTS</vt:lpstr>
      <vt:lpstr>Bloom’s Taxonomy: Another Look</vt:lpstr>
      <vt:lpstr>Higher Level Thinking Skills: HOTS</vt:lpstr>
      <vt:lpstr>Higher Level Thinking Skills: HOTS</vt:lpstr>
      <vt:lpstr>Learning styles: how does it all fit?</vt:lpstr>
      <vt:lpstr>   Learning Styles Inventory   Try it! http://www.personal.psu.edu/bxb11/LSI/LSI.htm  </vt:lpstr>
      <vt:lpstr>Learning Styles Inventory (con’t.) Great “ice-breaker” classroom activity!</vt:lpstr>
      <vt:lpstr>Learning Styles</vt:lpstr>
      <vt:lpstr>Student learning</vt:lpstr>
      <vt:lpstr>Student-Centered/Learning styles approaches</vt:lpstr>
      <vt:lpstr>Student-Centered/Learning styles approaches</vt:lpstr>
      <vt:lpstr>Student-Centered/Learning styles approaches</vt:lpstr>
      <vt:lpstr>Student-Centered/Learning styles approaches</vt:lpstr>
      <vt:lpstr>Student-Centered/Learning styles approaches</vt:lpstr>
      <vt:lpstr>Student-Centered/Learning styles approaches</vt:lpstr>
      <vt:lpstr>Emotional Intelligence (EQ/EI):  Responsive Classroom Methods</vt:lpstr>
      <vt:lpstr>Student-Centered/Learning styles approaches</vt:lpstr>
      <vt:lpstr>Learning Styles: Curriculum Development</vt:lpstr>
      <vt:lpstr>Learning Styles:  Teaching Methodologies </vt:lpstr>
      <vt:lpstr>Learning Styles:  Differentiated Instruction</vt:lpstr>
      <vt:lpstr>  Differentiated Instruction:  Semantic Webbing/Graphic Organizer </vt:lpstr>
      <vt:lpstr>Learning Styles: Materials Development</vt:lpstr>
      <vt:lpstr>Student-Centered/Learning styles: The role of the teacher </vt:lpstr>
      <vt:lpstr> The Essence of  Student-Centered Learning </vt:lpstr>
    </vt:vector>
  </TitlesOfParts>
  <Company>Acer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Valued Acer Customer</dc:creator>
  <cp:lastModifiedBy>Rob Danin</cp:lastModifiedBy>
  <cp:revision>404</cp:revision>
  <dcterms:created xsi:type="dcterms:W3CDTF">2012-10-24T08:28:00Z</dcterms:created>
  <dcterms:modified xsi:type="dcterms:W3CDTF">2017-05-07T17:01:35Z</dcterms:modified>
</cp:coreProperties>
</file>