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66" r:id="rId10"/>
    <p:sldId id="265" r:id="rId11"/>
    <p:sldId id="267" r:id="rId12"/>
    <p:sldId id="269" r:id="rId13"/>
    <p:sldId id="268" r:id="rId14"/>
  </p:sldIdLst>
  <p:sldSz cx="9144000" cy="6858000" type="screen4x3"/>
  <p:notesSz cx="6881813" cy="97107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63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3CBFB-4D58-4D9A-96D8-B57B7964F72E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23375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9223375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EBD6E-F543-4037-8C71-4A8898B9B7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638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r">
              <a:defRPr sz="1200"/>
            </a:lvl1pPr>
          </a:lstStyle>
          <a:p>
            <a:fld id="{93467F31-3776-4DE3-8866-8143B63A2485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728663"/>
            <a:ext cx="4854575" cy="364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14" tIns="47407" rIns="94814" bIns="4740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612601"/>
            <a:ext cx="5505450" cy="4369832"/>
          </a:xfrm>
          <a:prstGeom prst="rect">
            <a:avLst/>
          </a:prstGeom>
        </p:spPr>
        <p:txBody>
          <a:bodyPr vert="horz" lIns="94814" tIns="47407" rIns="94814" bIns="474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23516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9223516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r">
              <a:defRPr sz="1200"/>
            </a:lvl1pPr>
          </a:lstStyle>
          <a:p>
            <a:fld id="{EEA6F6F1-3732-4626-B499-25F96C7560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2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6F6F1-3732-4626-B499-25F96C7560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75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6F6F1-3732-4626-B499-25F96C75601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35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6F6F1-3732-4626-B499-25F96C75601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92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6F6F1-3732-4626-B499-25F96C75601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47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6F6F1-3732-4626-B499-25F96C75601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35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C8D10-A1EA-4B5C-896F-8EDC00B3C42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12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6F6F1-3732-4626-B499-25F96C75601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279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6F6F1-3732-4626-B499-25F96C75601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09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6F6F1-3732-4626-B499-25F96C75601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09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6F6F1-3732-4626-B499-25F96C75601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009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6F6F1-3732-4626-B499-25F96C75601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94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6F6F1-3732-4626-B499-25F96C75601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77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6F6F1-3732-4626-B499-25F96C75601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94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657-4E43-4244-8A24-DCC3A0DC4184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794C-AF80-4B40-9A3C-34942C7323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657-4E43-4244-8A24-DCC3A0DC4184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794C-AF80-4B40-9A3C-34942C7323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657-4E43-4244-8A24-DCC3A0DC4184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794C-AF80-4B40-9A3C-34942C7323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657-4E43-4244-8A24-DCC3A0DC4184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794C-AF80-4B40-9A3C-34942C7323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657-4E43-4244-8A24-DCC3A0DC4184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794C-AF80-4B40-9A3C-34942C7323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657-4E43-4244-8A24-DCC3A0DC4184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794C-AF80-4B40-9A3C-34942C7323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657-4E43-4244-8A24-DCC3A0DC4184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794C-AF80-4B40-9A3C-34942C7323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657-4E43-4244-8A24-DCC3A0DC4184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794C-AF80-4B40-9A3C-34942C7323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657-4E43-4244-8A24-DCC3A0DC4184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794C-AF80-4B40-9A3C-34942C7323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657-4E43-4244-8A24-DCC3A0DC4184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794C-AF80-4B40-9A3C-34942C7323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657-4E43-4244-8A24-DCC3A0DC4184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794C-AF80-4B40-9A3C-34942C7323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83657-4E43-4244-8A24-DCC3A0DC4184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6794C-AF80-4B40-9A3C-34942C7323D0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47800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accent2">
                    <a:lumMod val="50000"/>
                  </a:schemeClr>
                </a:solidFill>
              </a:rPr>
              <a:t>Working In Groups: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b="1" dirty="0" smtClean="0">
                <a:solidFill>
                  <a:srgbClr val="002060"/>
                </a:solidFill>
              </a:rPr>
              <a:t>An Overview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8006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3000" dirty="0" smtClean="0">
                <a:solidFill>
                  <a:schemeClr val="tx1"/>
                </a:solidFill>
              </a:rPr>
              <a:t>Dr. Rob Danin</a:t>
            </a:r>
          </a:p>
          <a:p>
            <a:pPr algn="r"/>
            <a:r>
              <a:rPr lang="en-US" sz="3000" dirty="0" smtClean="0">
                <a:solidFill>
                  <a:schemeClr val="tx1"/>
                </a:solidFill>
              </a:rPr>
              <a:t>English </a:t>
            </a:r>
            <a:r>
              <a:rPr lang="en-US" sz="3000" dirty="0" smtClean="0">
                <a:solidFill>
                  <a:schemeClr val="tx1"/>
                </a:solidFill>
              </a:rPr>
              <a:t>Language Specialist</a:t>
            </a:r>
          </a:p>
          <a:p>
            <a:pPr algn="r"/>
            <a:r>
              <a:rPr lang="en-US" sz="3000" dirty="0" smtClean="0">
                <a:solidFill>
                  <a:schemeClr val="tx1"/>
                </a:solidFill>
              </a:rPr>
              <a:t>www.robdanin.com</a:t>
            </a:r>
            <a:endParaRPr lang="en-US" sz="3000" dirty="0">
              <a:solidFill>
                <a:schemeClr val="tx1"/>
              </a:solidFill>
            </a:endParaRPr>
          </a:p>
        </p:txBody>
      </p:sp>
      <p:pic>
        <p:nvPicPr>
          <p:cNvPr id="1029" name="Picture 5" descr="http://socialstudies.pressible.org/files/2012/02/group-work-bes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057400"/>
            <a:ext cx="5486400" cy="2619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Suggestions for Small Group Tasks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Pick an </a:t>
            </a:r>
            <a:r>
              <a:rPr lang="en-US" b="1" dirty="0"/>
              <a:t>interesting and intellectually </a:t>
            </a:r>
            <a:r>
              <a:rPr lang="en-US" dirty="0" smtClean="0"/>
              <a:t>challenging task.</a:t>
            </a:r>
          </a:p>
          <a:p>
            <a:r>
              <a:rPr lang="en-US" dirty="0"/>
              <a:t>Pick a task that is </a:t>
            </a:r>
            <a:r>
              <a:rPr lang="en-US" b="1" dirty="0" smtClean="0"/>
              <a:t>real-world (authentic) </a:t>
            </a:r>
            <a:r>
              <a:rPr lang="en-US" dirty="0" smtClean="0"/>
              <a:t>than </a:t>
            </a:r>
            <a:r>
              <a:rPr lang="en-US" dirty="0"/>
              <a:t>ordinary classroom </a:t>
            </a:r>
            <a:r>
              <a:rPr lang="en-US" dirty="0" smtClean="0"/>
              <a:t>work.</a:t>
            </a:r>
          </a:p>
          <a:p>
            <a:r>
              <a:rPr lang="en-US" dirty="0"/>
              <a:t>Pick a task that involves </a:t>
            </a:r>
            <a:r>
              <a:rPr lang="en-US" b="1" dirty="0"/>
              <a:t>a variety of skills </a:t>
            </a:r>
            <a:r>
              <a:rPr lang="en-US" b="1" dirty="0" smtClean="0"/>
              <a:t>and activities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group </a:t>
            </a:r>
            <a:r>
              <a:rPr lang="en-US" dirty="0" smtClean="0"/>
              <a:t>discussion</a:t>
            </a:r>
          </a:p>
          <a:p>
            <a:pPr lvl="1"/>
            <a:r>
              <a:rPr lang="en-US" dirty="0" smtClean="0"/>
              <a:t>interviewing</a:t>
            </a:r>
          </a:p>
          <a:p>
            <a:pPr lvl="1"/>
            <a:r>
              <a:rPr lang="en-US" dirty="0" smtClean="0"/>
              <a:t>role playing</a:t>
            </a:r>
          </a:p>
          <a:p>
            <a:pPr lvl="1"/>
            <a:r>
              <a:rPr lang="en-US" dirty="0" smtClean="0"/>
              <a:t>manipulating</a:t>
            </a:r>
          </a:p>
          <a:p>
            <a:pPr lvl="1"/>
            <a:r>
              <a:rPr lang="en-US" dirty="0" smtClean="0"/>
              <a:t>creating </a:t>
            </a:r>
            <a:r>
              <a:rPr lang="en-US" dirty="0"/>
              <a:t>a model </a:t>
            </a:r>
            <a:r>
              <a:rPr lang="en-US" dirty="0" smtClean="0"/>
              <a:t>building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bserving</a:t>
            </a:r>
          </a:p>
          <a:p>
            <a:pPr lvl="1"/>
            <a:r>
              <a:rPr lang="en-US" dirty="0" smtClean="0"/>
              <a:t>reasoning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Wrap-Up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/>
          <a:lstStyle/>
          <a:p>
            <a:r>
              <a:rPr lang="en-US" b="1" dirty="0" smtClean="0"/>
              <a:t>Bring </a:t>
            </a:r>
            <a:r>
              <a:rPr lang="en-US" b="1" dirty="0"/>
              <a:t>the class back together</a:t>
            </a:r>
            <a:r>
              <a:rPr lang="en-US" dirty="0"/>
              <a:t> after tasks are </a:t>
            </a:r>
            <a:r>
              <a:rPr lang="en-US" dirty="0" smtClean="0"/>
              <a:t>completed for </a:t>
            </a:r>
            <a:r>
              <a:rPr lang="en-US" dirty="0"/>
              <a:t>a </a:t>
            </a:r>
            <a:r>
              <a:rPr lang="en-US" b="1" dirty="0"/>
              <a:t>performance or report by each group</a:t>
            </a:r>
            <a:r>
              <a:rPr lang="en-US" dirty="0"/>
              <a:t>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Be sure to </a:t>
            </a:r>
            <a:r>
              <a:rPr lang="en-US" b="1" dirty="0" smtClean="0"/>
              <a:t>provide feedback </a:t>
            </a:r>
            <a:r>
              <a:rPr lang="en-US" dirty="0" smtClean="0"/>
              <a:t>on </a:t>
            </a:r>
            <a:r>
              <a:rPr lang="en-US" b="1" dirty="0" smtClean="0"/>
              <a:t>how </a:t>
            </a:r>
            <a:r>
              <a:rPr lang="en-US" b="1" dirty="0"/>
              <a:t>well groups operated</a:t>
            </a:r>
            <a:r>
              <a:rPr lang="en-US" dirty="0"/>
              <a:t>, and </a:t>
            </a:r>
            <a:r>
              <a:rPr lang="en-US" b="1" dirty="0" smtClean="0"/>
              <a:t>how each individual </a:t>
            </a:r>
            <a:r>
              <a:rPr lang="en-US" b="1" dirty="0"/>
              <a:t>made contributions to the task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eacher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tudent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lassmates </a:t>
            </a:r>
            <a:endParaRPr lang="en-US" dirty="0"/>
          </a:p>
        </p:txBody>
      </p:sp>
      <p:pic>
        <p:nvPicPr>
          <p:cNvPr id="4" name="Picture 3" descr="https://encrypted-tbn1.gstatic.com/images?q=tbn:ANd9GcQLiaEH4bxZV1UvHZkjEWzrhAi41j81ovR_NcjkKsEtm6B6Ce7u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2133600"/>
            <a:ext cx="45339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Group Work Rubric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irc_mi" descr="http://3.bp.blogspot.com/-1Qp_KI6bYpg/UZlFwLZLyeI/AAAAAAAABXs/UQpx32PqsUA/s1600/Rubric%2Bfor%2BInsect%2BProject.jpg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43000"/>
            <a:ext cx="8305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828800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chemeClr val="accent2">
                    <a:lumMod val="50000"/>
                  </a:schemeClr>
                </a:solidFill>
              </a:rPr>
              <a:t>Thanks for having your students work in groups!!</a:t>
            </a:r>
            <a:br>
              <a:rPr lang="en-US" sz="34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3400" b="1" dirty="0" smtClean="0">
                <a:solidFill>
                  <a:srgbClr val="002060"/>
                </a:solidFill>
              </a:rPr>
              <a:t>www.robdanin.com</a:t>
            </a:r>
            <a:endParaRPr lang="en-US" sz="3400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76401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Student-Centered Approach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</a:rPr>
              <a:t>Cooperative Learning</a:t>
            </a:r>
            <a:r>
              <a:rPr lang="en-US" sz="2800" b="1" dirty="0" smtClean="0">
                <a:solidFill>
                  <a:schemeClr val="tx1"/>
                </a:solidFill>
              </a:rPr>
              <a:t>: </a:t>
            </a:r>
            <a:r>
              <a:rPr lang="en-US" sz="2800" dirty="0" smtClean="0"/>
              <a:t>Johnson &amp; Johnson, Slavin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 form of </a:t>
            </a:r>
            <a:r>
              <a:rPr lang="en-US" sz="2800" b="1" dirty="0" smtClean="0">
                <a:solidFill>
                  <a:srgbClr val="002060"/>
                </a:solidFill>
              </a:rPr>
              <a:t>collaborative</a:t>
            </a:r>
            <a:r>
              <a:rPr lang="en-US" sz="2800" dirty="0" smtClean="0"/>
              <a:t> learning.  Student work </a:t>
            </a:r>
            <a:r>
              <a:rPr lang="en-US" sz="2800" b="1" dirty="0" smtClean="0"/>
              <a:t>cooperatively</a:t>
            </a:r>
            <a:r>
              <a:rPr lang="en-US" sz="2800" dirty="0" smtClean="0"/>
              <a:t> in small groups on </a:t>
            </a:r>
            <a:r>
              <a:rPr lang="en-US" sz="2800" b="1" dirty="0" smtClean="0"/>
              <a:t>more teacher structured activities.</a:t>
            </a:r>
          </a:p>
          <a:p>
            <a:pPr lvl="1"/>
            <a:r>
              <a:rPr lang="en-US" b="1" dirty="0" smtClean="0"/>
              <a:t>Learning is highly social</a:t>
            </a:r>
            <a:r>
              <a:rPr lang="en-US" dirty="0" smtClean="0"/>
              <a:t> and influences </a:t>
            </a:r>
            <a:r>
              <a:rPr lang="en-US" b="1" dirty="0" smtClean="0"/>
              <a:t>brain development</a:t>
            </a:r>
            <a:r>
              <a:rPr lang="en-US" dirty="0" smtClean="0"/>
              <a:t>. (Vygotsky, 1978)  </a:t>
            </a:r>
          </a:p>
          <a:p>
            <a:pPr lvl="1"/>
            <a:r>
              <a:rPr lang="en-US" dirty="0" smtClean="0"/>
              <a:t>Encourages </a:t>
            </a:r>
            <a:r>
              <a:rPr lang="en-US" b="1" dirty="0" smtClean="0">
                <a:solidFill>
                  <a:srgbClr val="002060"/>
                </a:solidFill>
              </a:rPr>
              <a:t>collaborative behaviors </a:t>
            </a:r>
            <a:r>
              <a:rPr lang="en-US" dirty="0" smtClean="0"/>
              <a:t>among groups of individuals.</a:t>
            </a:r>
            <a:endParaRPr lang="en-US" b="1" dirty="0" smtClean="0"/>
          </a:p>
          <a:p>
            <a:pPr lvl="1"/>
            <a:r>
              <a:rPr lang="en-US" dirty="0" smtClean="0"/>
              <a:t>Students are </a:t>
            </a:r>
            <a:r>
              <a:rPr lang="en-US" b="1" dirty="0" smtClean="0">
                <a:solidFill>
                  <a:srgbClr val="002060"/>
                </a:solidFill>
              </a:rPr>
              <a:t>individually accountable </a:t>
            </a:r>
            <a:r>
              <a:rPr lang="en-US" dirty="0" smtClean="0"/>
              <a:t>for their work.  </a:t>
            </a:r>
            <a:r>
              <a:rPr lang="en-US" b="1" dirty="0">
                <a:solidFill>
                  <a:srgbClr val="002060"/>
                </a:solidFill>
              </a:rPr>
              <a:t>W</a:t>
            </a:r>
            <a:r>
              <a:rPr lang="en-US" b="1" dirty="0" smtClean="0">
                <a:solidFill>
                  <a:srgbClr val="002060"/>
                </a:solidFill>
              </a:rPr>
              <a:t>hole group cooperation is also assessed</a:t>
            </a:r>
            <a:r>
              <a:rPr lang="en-US" dirty="0" smtClean="0"/>
              <a:t>. </a:t>
            </a:r>
          </a:p>
          <a:p>
            <a:pPr lvl="1"/>
            <a:r>
              <a:rPr lang="en-US" b="1" dirty="0" smtClean="0"/>
              <a:t>Gifted students generally do not like this style of instruction.  Some cultural groups also do not like this type of methodology.  </a:t>
            </a:r>
          </a:p>
          <a:p>
            <a:pPr lvl="2"/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Why do you think?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Benefits of Cooperative</a:t>
            </a:r>
            <a:br>
              <a:rPr lang="en-US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Small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Provides a good </a:t>
            </a:r>
            <a:r>
              <a:rPr lang="en-US" dirty="0"/>
              <a:t>opportunity for students to </a:t>
            </a:r>
            <a:r>
              <a:rPr lang="en-US" b="1" dirty="0"/>
              <a:t>share </a:t>
            </a:r>
            <a:r>
              <a:rPr lang="en-US" b="1" dirty="0" smtClean="0"/>
              <a:t>information and </a:t>
            </a:r>
            <a:r>
              <a:rPr lang="en-US" b="1" dirty="0"/>
              <a:t>ideas </a:t>
            </a:r>
            <a:r>
              <a:rPr lang="en-US" dirty="0"/>
              <a:t>with each </a:t>
            </a:r>
            <a:r>
              <a:rPr lang="en-US" dirty="0" smtClean="0"/>
              <a:t>other.</a:t>
            </a:r>
          </a:p>
          <a:p>
            <a:r>
              <a:rPr lang="en-US" dirty="0" smtClean="0"/>
              <a:t>Effective in developing </a:t>
            </a:r>
            <a:r>
              <a:rPr lang="en-US" dirty="0"/>
              <a:t>students’ </a:t>
            </a:r>
            <a:r>
              <a:rPr lang="en-US" b="1" dirty="0"/>
              <a:t>critical thinking </a:t>
            </a:r>
            <a:r>
              <a:rPr lang="en-US" b="1" dirty="0" smtClean="0"/>
              <a:t>and higher-order skills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Has a </a:t>
            </a:r>
            <a:r>
              <a:rPr lang="en-US" dirty="0"/>
              <a:t>positive </a:t>
            </a:r>
            <a:r>
              <a:rPr lang="en-US" dirty="0" smtClean="0"/>
              <a:t>effect on </a:t>
            </a:r>
            <a:r>
              <a:rPr lang="en-US" b="1" dirty="0"/>
              <a:t>students’ interpersonal </a:t>
            </a:r>
            <a:r>
              <a:rPr lang="en-US" b="1" dirty="0" smtClean="0"/>
              <a:t>relationships</a:t>
            </a:r>
            <a:r>
              <a:rPr lang="en-US" dirty="0" smtClean="0"/>
              <a:t>.</a:t>
            </a:r>
          </a:p>
          <a:p>
            <a:pPr lvl="1"/>
            <a:r>
              <a:rPr lang="en-US" sz="3200" b="1" dirty="0" smtClean="0">
                <a:solidFill>
                  <a:srgbClr val="002060"/>
                </a:solidFill>
              </a:rPr>
              <a:t>students of different </a:t>
            </a:r>
            <a:r>
              <a:rPr lang="en-US" sz="3200" b="1" dirty="0">
                <a:solidFill>
                  <a:srgbClr val="002060"/>
                </a:solidFill>
              </a:rPr>
              <a:t>races, ethnicities and academic </a:t>
            </a:r>
            <a:r>
              <a:rPr lang="en-US" sz="3200" b="1" dirty="0" smtClean="0">
                <a:solidFill>
                  <a:srgbClr val="002060"/>
                </a:solidFill>
              </a:rPr>
              <a:t>abilities work together</a:t>
            </a:r>
            <a:endParaRPr lang="en-US" sz="3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Teacher’s Role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/>
          <a:lstStyle/>
          <a:p>
            <a:r>
              <a:rPr lang="en-US" dirty="0" smtClean="0"/>
              <a:t>Cooperative </a:t>
            </a:r>
            <a:r>
              <a:rPr lang="en-US" dirty="0"/>
              <a:t>small groups in </a:t>
            </a:r>
            <a:r>
              <a:rPr lang="en-US" dirty="0" smtClean="0"/>
              <a:t>the classroom </a:t>
            </a:r>
            <a:r>
              <a:rPr lang="en-US" dirty="0"/>
              <a:t>represents </a:t>
            </a:r>
            <a:r>
              <a:rPr lang="en-US" b="1" dirty="0">
                <a:solidFill>
                  <a:srgbClr val="002060"/>
                </a:solidFill>
              </a:rPr>
              <a:t>a shift from direct to </a:t>
            </a:r>
            <a:r>
              <a:rPr lang="en-US" b="1" dirty="0" smtClean="0">
                <a:solidFill>
                  <a:srgbClr val="002060"/>
                </a:solidFill>
              </a:rPr>
              <a:t>guided </a:t>
            </a:r>
            <a:r>
              <a:rPr lang="en-US" b="1" dirty="0">
                <a:solidFill>
                  <a:srgbClr val="002060"/>
                </a:solidFill>
              </a:rPr>
              <a:t>instruction and supervision </a:t>
            </a:r>
            <a:r>
              <a:rPr lang="en-US" dirty="0"/>
              <a:t>on the part of </a:t>
            </a:r>
            <a:r>
              <a:rPr lang="en-US" dirty="0" smtClean="0"/>
              <a:t>the teacher.</a:t>
            </a:r>
          </a:p>
          <a:p>
            <a:r>
              <a:rPr lang="en-US" dirty="0" smtClean="0"/>
              <a:t>Be prepared </a:t>
            </a:r>
            <a:r>
              <a:rPr lang="en-US" b="1" dirty="0" smtClean="0">
                <a:solidFill>
                  <a:srgbClr val="002060"/>
                </a:solidFill>
              </a:rPr>
              <a:t>to let go</a:t>
            </a:r>
            <a:r>
              <a:rPr lang="en-US" dirty="0" smtClean="0"/>
              <a:t>. </a:t>
            </a:r>
            <a:r>
              <a:rPr lang="en-US" b="1" dirty="0">
                <a:solidFill>
                  <a:srgbClr val="002060"/>
                </a:solidFill>
              </a:rPr>
              <a:t>Ask questions </a:t>
            </a:r>
            <a:r>
              <a:rPr lang="en-US" dirty="0" smtClean="0"/>
              <a:t>rather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than </a:t>
            </a:r>
            <a:r>
              <a:rPr lang="en-US" dirty="0"/>
              <a:t>direct behavior.</a:t>
            </a:r>
            <a:endParaRPr lang="en-US" b="1" dirty="0" smtClean="0"/>
          </a:p>
          <a:p>
            <a:r>
              <a:rPr lang="en-US" dirty="0" smtClean="0"/>
              <a:t>The students </a:t>
            </a:r>
            <a:r>
              <a:rPr lang="en-US" dirty="0"/>
              <a:t>must learn to </a:t>
            </a:r>
            <a:r>
              <a:rPr lang="en-US" b="1" dirty="0">
                <a:solidFill>
                  <a:srgbClr val="002060"/>
                </a:solidFill>
              </a:rPr>
              <a:t>solve problems for themselves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http://hepg.org/image/534/img_0995cr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4800600"/>
            <a:ext cx="5181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Student 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/>
          <a:lstStyle/>
          <a:p>
            <a:r>
              <a:rPr lang="en-US" dirty="0"/>
              <a:t>Some studies have found that </a:t>
            </a:r>
            <a:r>
              <a:rPr lang="en-US" b="1" dirty="0">
                <a:solidFill>
                  <a:srgbClr val="002060"/>
                </a:solidFill>
              </a:rPr>
              <a:t>low-achieving </a:t>
            </a:r>
            <a:r>
              <a:rPr lang="en-US" b="1" dirty="0" smtClean="0">
                <a:solidFill>
                  <a:srgbClr val="002060"/>
                </a:solidFill>
              </a:rPr>
              <a:t>students spend </a:t>
            </a:r>
            <a:r>
              <a:rPr lang="en-US" b="1" dirty="0">
                <a:solidFill>
                  <a:srgbClr val="002060"/>
                </a:solidFill>
              </a:rPr>
              <a:t>less time off-task </a:t>
            </a:r>
            <a:r>
              <a:rPr lang="en-US" dirty="0"/>
              <a:t>in cooperative small </a:t>
            </a:r>
            <a:r>
              <a:rPr lang="en-US" dirty="0" smtClean="0"/>
              <a:t>groups.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Tasks</a:t>
            </a:r>
            <a:r>
              <a:rPr lang="en-US" dirty="0" smtClean="0"/>
              <a:t>: Consider the type of instructional activities </a:t>
            </a:r>
            <a:r>
              <a:rPr lang="en-US" b="1" dirty="0" smtClean="0"/>
              <a:t>based on the level of proficiency </a:t>
            </a:r>
            <a:r>
              <a:rPr lang="en-US" dirty="0" smtClean="0"/>
              <a:t>by your students.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Motivation</a:t>
            </a:r>
            <a:r>
              <a:rPr lang="en-US" b="1" dirty="0" smtClean="0"/>
              <a:t>: </a:t>
            </a:r>
            <a:r>
              <a:rPr lang="en-US" dirty="0" smtClean="0"/>
              <a:t>Cooperative group work </a:t>
            </a:r>
            <a:r>
              <a:rPr lang="en-US" dirty="0"/>
              <a:t>increases </a:t>
            </a:r>
            <a:r>
              <a:rPr lang="en-US" b="1" dirty="0" smtClean="0"/>
              <a:t>students’ motivation </a:t>
            </a:r>
            <a:r>
              <a:rPr lang="en-US" b="1" dirty="0"/>
              <a:t>to help one </a:t>
            </a:r>
            <a:r>
              <a:rPr lang="en-US" b="1" dirty="0" smtClean="0"/>
              <a:t>another</a:t>
            </a:r>
            <a:r>
              <a:rPr lang="en-US" dirty="0" smtClean="0"/>
              <a:t>.</a:t>
            </a:r>
          </a:p>
        </p:txBody>
      </p:sp>
      <p:pic>
        <p:nvPicPr>
          <p:cNvPr id="4" name="irc_mi" descr="http://www.kcl.ac.uk/ImportedImages/AcademicShots2/StudentsGroupwork2-Cropped-420x280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5372100"/>
            <a:ext cx="40005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/>
          <a:lstStyle/>
          <a:p>
            <a:r>
              <a:rPr lang="en-US" dirty="0"/>
              <a:t>It is essential for students working </a:t>
            </a:r>
            <a:r>
              <a:rPr lang="en-US" dirty="0" smtClean="0"/>
              <a:t>in cooperative </a:t>
            </a:r>
            <a:r>
              <a:rPr lang="en-US" dirty="0"/>
              <a:t>small groups to receive </a:t>
            </a:r>
            <a:r>
              <a:rPr lang="en-US" b="1" dirty="0">
                <a:solidFill>
                  <a:srgbClr val="002060"/>
                </a:solidFill>
              </a:rPr>
              <a:t>feedback </a:t>
            </a:r>
            <a:r>
              <a:rPr lang="en-US" b="1" dirty="0" smtClean="0">
                <a:solidFill>
                  <a:srgbClr val="002060"/>
                </a:solidFill>
              </a:rPr>
              <a:t>from the </a:t>
            </a:r>
            <a:r>
              <a:rPr lang="en-US" b="1" dirty="0">
                <a:solidFill>
                  <a:srgbClr val="002060"/>
                </a:solidFill>
              </a:rPr>
              <a:t>teacher</a:t>
            </a:r>
            <a:r>
              <a:rPr lang="en-US" dirty="0"/>
              <a:t> on their </a:t>
            </a:r>
            <a:r>
              <a:rPr lang="en-US" b="1" dirty="0">
                <a:solidFill>
                  <a:srgbClr val="002060"/>
                </a:solidFill>
              </a:rPr>
              <a:t>group products </a:t>
            </a:r>
            <a:r>
              <a:rPr lang="en-US" dirty="0"/>
              <a:t>and on </a:t>
            </a:r>
            <a:r>
              <a:rPr lang="en-US" dirty="0" smtClean="0"/>
              <a:t>the quality </a:t>
            </a:r>
            <a:r>
              <a:rPr lang="en-US" dirty="0"/>
              <a:t>of the </a:t>
            </a:r>
            <a:r>
              <a:rPr lang="en-US" b="1" dirty="0">
                <a:solidFill>
                  <a:srgbClr val="002060"/>
                </a:solidFill>
              </a:rPr>
              <a:t>group process</a:t>
            </a:r>
            <a:r>
              <a:rPr lang="en-US" dirty="0" smtClean="0"/>
              <a:t>.</a:t>
            </a:r>
          </a:p>
          <a:p>
            <a:r>
              <a:rPr lang="en-US" dirty="0"/>
              <a:t>Students working </a:t>
            </a:r>
            <a:r>
              <a:rPr lang="en-US" dirty="0" smtClean="0"/>
              <a:t>in groups also give </a:t>
            </a:r>
            <a:r>
              <a:rPr lang="en-US" dirty="0"/>
              <a:t>and receive </a:t>
            </a:r>
            <a:r>
              <a:rPr lang="en-US" b="1" dirty="0">
                <a:solidFill>
                  <a:srgbClr val="002060"/>
                </a:solidFill>
              </a:rPr>
              <a:t>peer feedback</a:t>
            </a:r>
            <a:r>
              <a:rPr lang="en-US" dirty="0"/>
              <a:t> and </a:t>
            </a:r>
            <a:r>
              <a:rPr lang="en-US" dirty="0" smtClean="0"/>
              <a:t>need to </a:t>
            </a:r>
            <a:r>
              <a:rPr lang="en-US" dirty="0"/>
              <a:t>be taught </a:t>
            </a:r>
            <a:r>
              <a:rPr lang="en-US" b="1" dirty="0">
                <a:solidFill>
                  <a:srgbClr val="002060"/>
                </a:solidFill>
              </a:rPr>
              <a:t>how to respond constructively to </a:t>
            </a:r>
            <a:r>
              <a:rPr lang="en-US" b="1" dirty="0" smtClean="0">
                <a:solidFill>
                  <a:srgbClr val="002060"/>
                </a:solidFill>
              </a:rPr>
              <a:t>one another</a:t>
            </a:r>
            <a:r>
              <a:rPr lang="en-US" dirty="0"/>
              <a:t>.</a:t>
            </a:r>
          </a:p>
        </p:txBody>
      </p:sp>
      <p:pic>
        <p:nvPicPr>
          <p:cNvPr id="21506" name="Picture 2" descr="http://media-cache-ec0.pinimg.com/236x/63/79/14/637914d002f764ec52c7a7eb8189761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4800600"/>
            <a:ext cx="236220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Tips for Working in Groups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Give </a:t>
            </a:r>
            <a:r>
              <a:rPr lang="en-US" dirty="0"/>
              <a:t>students </a:t>
            </a:r>
            <a:r>
              <a:rPr lang="en-US" b="1" dirty="0" smtClean="0">
                <a:solidFill>
                  <a:srgbClr val="002060"/>
                </a:solidFill>
              </a:rPr>
              <a:t>training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b="1" dirty="0" smtClean="0"/>
              <a:t>how to work in a </a:t>
            </a:r>
            <a:r>
              <a:rPr lang="en-US" b="1" dirty="0"/>
              <a:t>group</a:t>
            </a:r>
            <a:r>
              <a:rPr lang="en-US" dirty="0"/>
              <a:t>.</a:t>
            </a:r>
            <a:endParaRPr lang="en-US" b="1" dirty="0" smtClean="0"/>
          </a:p>
          <a:p>
            <a:r>
              <a:rPr lang="en-US" b="1" dirty="0" smtClean="0"/>
              <a:t>Group Norms</a:t>
            </a:r>
            <a:r>
              <a:rPr lang="en-US" dirty="0" smtClean="0"/>
              <a:t>: Developing </a:t>
            </a:r>
            <a:r>
              <a:rPr lang="en-US" b="1" dirty="0" smtClean="0">
                <a:solidFill>
                  <a:srgbClr val="002060"/>
                </a:solidFill>
              </a:rPr>
              <a:t>rules</a:t>
            </a:r>
            <a:r>
              <a:rPr lang="en-US" dirty="0" smtClean="0"/>
              <a:t> for cooperative</a:t>
            </a:r>
          </a:p>
          <a:p>
            <a:pPr>
              <a:buNone/>
            </a:pPr>
            <a:r>
              <a:rPr lang="en-US" dirty="0" smtClean="0"/>
              <a:t>	behavior.</a:t>
            </a:r>
          </a:p>
          <a:p>
            <a:r>
              <a:rPr lang="en-US" b="1" dirty="0" smtClean="0"/>
              <a:t>Group Responsibility</a:t>
            </a:r>
            <a:r>
              <a:rPr lang="en-US" dirty="0" smtClean="0"/>
              <a:t>: Creating </a:t>
            </a:r>
            <a:r>
              <a:rPr lang="en-US" b="1" dirty="0">
                <a:solidFill>
                  <a:srgbClr val="002060"/>
                </a:solidFill>
              </a:rPr>
              <a:t>roles</a:t>
            </a:r>
            <a:r>
              <a:rPr lang="en-US" dirty="0"/>
              <a:t> within groups </a:t>
            </a:r>
            <a:r>
              <a:rPr lang="en-US" dirty="0" smtClean="0"/>
              <a:t>to</a:t>
            </a:r>
            <a:r>
              <a:rPr lang="en-US" b="1" dirty="0" smtClean="0"/>
              <a:t> enforce the </a:t>
            </a:r>
            <a:r>
              <a:rPr lang="en-US" b="1" dirty="0"/>
              <a:t>norms</a:t>
            </a:r>
            <a:r>
              <a:rPr lang="en-US" dirty="0"/>
              <a:t> </a:t>
            </a:r>
            <a:r>
              <a:rPr lang="en-US" dirty="0" smtClean="0"/>
              <a:t> and increase </a:t>
            </a:r>
            <a:r>
              <a:rPr lang="en-US" b="1" dirty="0" smtClean="0"/>
              <a:t>equal participation</a:t>
            </a:r>
            <a:r>
              <a:rPr lang="en-US" dirty="0" smtClean="0"/>
              <a:t>.</a:t>
            </a:r>
          </a:p>
          <a:p>
            <a:r>
              <a:rPr lang="en-US" b="1" dirty="0"/>
              <a:t>Group </a:t>
            </a:r>
            <a:r>
              <a:rPr lang="en-US" b="1" dirty="0" smtClean="0"/>
              <a:t>Composition</a:t>
            </a:r>
            <a:r>
              <a:rPr lang="en-US" dirty="0" smtClean="0"/>
              <a:t>: </a:t>
            </a:r>
            <a:r>
              <a:rPr lang="en-US" u="sng" dirty="0" smtClean="0"/>
              <a:t>Don’t plan groups on the basis of friendships</a:t>
            </a:r>
            <a:r>
              <a:rPr lang="en-US" dirty="0" smtClean="0"/>
              <a:t>. Use a mixture of </a:t>
            </a:r>
            <a:r>
              <a:rPr lang="en-US" dirty="0"/>
              <a:t>group </a:t>
            </a:r>
            <a:r>
              <a:rPr lang="en-US" dirty="0" smtClean="0"/>
              <a:t>members (</a:t>
            </a:r>
            <a:r>
              <a:rPr lang="en-US" i="1" dirty="0" smtClean="0"/>
              <a:t>community of learners</a:t>
            </a:r>
            <a:r>
              <a:rPr lang="en-US" dirty="0" smtClean="0"/>
              <a:t>). </a:t>
            </a:r>
            <a:endParaRPr lang="en-US" i="1" dirty="0" smtClean="0"/>
          </a:p>
          <a:p>
            <a:pPr lvl="1"/>
            <a:r>
              <a:rPr lang="en-US" dirty="0"/>
              <a:t>academic </a:t>
            </a:r>
            <a:r>
              <a:rPr lang="en-US" dirty="0" smtClean="0"/>
              <a:t>achievement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ender</a:t>
            </a:r>
          </a:p>
          <a:p>
            <a:pPr lvl="1"/>
            <a:r>
              <a:rPr lang="en-US" dirty="0" smtClean="0"/>
              <a:t>ethnicity</a:t>
            </a:r>
          </a:p>
          <a:p>
            <a:pPr lvl="1"/>
            <a:r>
              <a:rPr lang="en-US" dirty="0" smtClean="0"/>
              <a:t>socioeconomic </a:t>
            </a:r>
            <a:r>
              <a:rPr lang="en-US" dirty="0"/>
              <a:t>status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Tips for Working in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en-US" b="1" dirty="0" smtClean="0"/>
              <a:t>Accountability</a:t>
            </a:r>
            <a:r>
              <a:rPr lang="en-US" dirty="0" smtClean="0"/>
              <a:t>: Can be established in a variety of ways.  For example: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group member </a:t>
            </a:r>
            <a:r>
              <a:rPr lang="en-US" dirty="0" smtClean="0"/>
              <a:t>is responsible </a:t>
            </a:r>
            <a:r>
              <a:rPr lang="en-US" dirty="0"/>
              <a:t>for a specific </a:t>
            </a:r>
            <a:r>
              <a:rPr lang="en-US" dirty="0" smtClean="0"/>
              <a:t>part of the task.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group </a:t>
            </a:r>
            <a:r>
              <a:rPr lang="en-US" dirty="0" smtClean="0"/>
              <a:t>member produces </a:t>
            </a:r>
            <a:r>
              <a:rPr lang="en-US" dirty="0"/>
              <a:t>an individual product </a:t>
            </a:r>
            <a:r>
              <a:rPr lang="en-US" dirty="0" smtClean="0"/>
              <a:t>using </a:t>
            </a:r>
            <a:r>
              <a:rPr lang="en-US" dirty="0"/>
              <a:t>the group to </a:t>
            </a:r>
            <a:r>
              <a:rPr lang="en-US" dirty="0" smtClean="0"/>
              <a:t>help.</a:t>
            </a:r>
          </a:p>
          <a:p>
            <a:pPr lvl="1"/>
            <a:endParaRPr lang="en-US" b="1" dirty="0"/>
          </a:p>
        </p:txBody>
      </p:sp>
      <p:pic>
        <p:nvPicPr>
          <p:cNvPr id="4" name="irc_mi" descr="http://www.trbimg.com/img-50edc3cd/turbine/la-me-calif-schools-20130108-001/60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4324350"/>
            <a:ext cx="36195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Examples of </a:t>
            </a:r>
            <a:r>
              <a:rPr lang="en-US" b="1" dirty="0" smtClean="0">
                <a:solidFill>
                  <a:srgbClr val="002060"/>
                </a:solidFill>
              </a:rPr>
              <a:t>Group Norms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See to it that </a:t>
            </a:r>
            <a:r>
              <a:rPr lang="en-US" b="1" dirty="0"/>
              <a:t>everyone </a:t>
            </a:r>
            <a:r>
              <a:rPr lang="en-US" b="1" dirty="0" smtClean="0"/>
              <a:t>participates </a:t>
            </a:r>
            <a:r>
              <a:rPr lang="en-US" b="1" dirty="0" smtClean="0">
                <a:solidFill>
                  <a:srgbClr val="002060"/>
                </a:solidFill>
              </a:rPr>
              <a:t>(roles)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Keep </a:t>
            </a:r>
            <a:r>
              <a:rPr lang="en-US" dirty="0"/>
              <a:t>the </a:t>
            </a:r>
            <a:r>
              <a:rPr lang="en-US" b="1" dirty="0"/>
              <a:t>group moving forward </a:t>
            </a:r>
            <a:r>
              <a:rPr lang="en-US" dirty="0"/>
              <a:t>on the task </a:t>
            </a:r>
            <a:r>
              <a:rPr lang="en-US" dirty="0" smtClean="0"/>
              <a:t>to meet </a:t>
            </a:r>
            <a:r>
              <a:rPr lang="en-US" dirty="0"/>
              <a:t>the </a:t>
            </a:r>
            <a:r>
              <a:rPr lang="en-US" dirty="0" smtClean="0"/>
              <a:t>deadline </a:t>
            </a:r>
            <a:r>
              <a:rPr lang="en-US" b="1" dirty="0" smtClean="0">
                <a:solidFill>
                  <a:srgbClr val="002060"/>
                </a:solidFill>
              </a:rPr>
              <a:t>(on-task)</a:t>
            </a:r>
            <a:r>
              <a:rPr lang="en-US" dirty="0"/>
              <a:t>.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dirty="0" smtClean="0"/>
          </a:p>
          <a:p>
            <a:r>
              <a:rPr lang="en-US" dirty="0"/>
              <a:t>Make sure that </a:t>
            </a:r>
            <a:r>
              <a:rPr lang="en-US" b="1" dirty="0"/>
              <a:t>students consider each </a:t>
            </a:r>
            <a:r>
              <a:rPr lang="en-US" b="1" dirty="0" smtClean="0"/>
              <a:t>other’s</a:t>
            </a:r>
          </a:p>
          <a:p>
            <a:pPr>
              <a:buNone/>
            </a:pPr>
            <a:r>
              <a:rPr lang="en-US" b="1" dirty="0" smtClean="0"/>
              <a:t>	opinions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/>
              <a:t>listen to each </a:t>
            </a:r>
            <a:r>
              <a:rPr lang="en-US" b="1" dirty="0" smtClean="0"/>
              <a:t>other </a:t>
            </a:r>
            <a:r>
              <a:rPr lang="en-US" b="1" dirty="0" smtClean="0">
                <a:solidFill>
                  <a:srgbClr val="002060"/>
                </a:solidFill>
              </a:rPr>
              <a:t>(speaking/listening)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Make </a:t>
            </a:r>
            <a:r>
              <a:rPr lang="en-US" dirty="0"/>
              <a:t>sure that </a:t>
            </a:r>
            <a:r>
              <a:rPr lang="en-US" b="1" dirty="0"/>
              <a:t>students give reasons </a:t>
            </a:r>
            <a:r>
              <a:rPr lang="en-US" dirty="0" smtClean="0"/>
              <a:t>and   </a:t>
            </a:r>
            <a:r>
              <a:rPr lang="en-US" b="1" dirty="0" smtClean="0"/>
              <a:t>justify their arguments </a:t>
            </a:r>
            <a:r>
              <a:rPr lang="en-US" b="1" dirty="0" smtClean="0">
                <a:solidFill>
                  <a:srgbClr val="002060"/>
                </a:solidFill>
              </a:rPr>
              <a:t>(reflection)</a:t>
            </a:r>
            <a:r>
              <a:rPr lang="en-US" b="1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514</Words>
  <Application>Microsoft Office PowerPoint</Application>
  <PresentationFormat>On-screen Show (4:3)</PresentationFormat>
  <Paragraphs>86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Working In Groups: An Overview</vt:lpstr>
      <vt:lpstr>Student-Centered Approach</vt:lpstr>
      <vt:lpstr>Benefits of Cooperative Small Groups</vt:lpstr>
      <vt:lpstr>The Teacher’s Role</vt:lpstr>
      <vt:lpstr>Student Participation</vt:lpstr>
      <vt:lpstr>Feedback</vt:lpstr>
      <vt:lpstr>Tips for Working in Groups</vt:lpstr>
      <vt:lpstr>Tips for Working in Groups</vt:lpstr>
      <vt:lpstr>Examples of Group Norms</vt:lpstr>
      <vt:lpstr>Suggestions for Small Group Tasks</vt:lpstr>
      <vt:lpstr> Wrap-Up </vt:lpstr>
      <vt:lpstr>Group Work Rubric</vt:lpstr>
      <vt:lpstr>Thanks for having your students work in groups!! www.robdanin.com</vt:lpstr>
    </vt:vector>
  </TitlesOfParts>
  <Company>Acer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In Groups</dc:title>
  <dc:creator>Valued Acer Customer</dc:creator>
  <cp:lastModifiedBy>Rob Danin</cp:lastModifiedBy>
  <cp:revision>80</cp:revision>
  <dcterms:created xsi:type="dcterms:W3CDTF">2014-02-12T05:04:26Z</dcterms:created>
  <dcterms:modified xsi:type="dcterms:W3CDTF">2015-09-20T16:43:32Z</dcterms:modified>
</cp:coreProperties>
</file>