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2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1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88" autoAdjust="0"/>
  </p:normalViewPr>
  <p:slideViewPr>
    <p:cSldViewPr>
      <p:cViewPr varScale="1">
        <p:scale>
          <a:sx n="95" d="100"/>
          <a:sy n="95" d="100"/>
        </p:scale>
        <p:origin x="79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4240A-95FC-4AE2-8309-BCB2DEEAC16E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3CA88-F85D-4E56-9D7E-363F861F24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8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CA88-F85D-4E56-9D7E-363F861F243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99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CA88-F85D-4E56-9D7E-363F861F243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11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CA88-F85D-4E56-9D7E-363F861F243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76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CA88-F85D-4E56-9D7E-363F861F243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88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CA88-F85D-4E56-9D7E-363F861F243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7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CA88-F85D-4E56-9D7E-363F861F243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95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CA88-F85D-4E56-9D7E-363F861F243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36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CA88-F85D-4E56-9D7E-363F861F243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5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CA88-F85D-4E56-9D7E-363F861F243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56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CA88-F85D-4E56-9D7E-363F861F243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08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CA88-F85D-4E56-9D7E-363F861F243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6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CA88-F85D-4E56-9D7E-363F861F243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24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CA88-F85D-4E56-9D7E-363F861F243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47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CA88-F85D-4E56-9D7E-363F861F243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01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CA88-F85D-4E56-9D7E-363F861F243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CA88-F85D-4E56-9D7E-363F861F243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90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CA88-F85D-4E56-9D7E-363F861F243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7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CA88-F85D-4E56-9D7E-363F861F243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02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CA88-F85D-4E56-9D7E-363F861F243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92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CA88-F85D-4E56-9D7E-363F861F243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00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CA88-F85D-4E56-9D7E-363F861F243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03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CA88-F85D-4E56-9D7E-363F861F243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1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9F11CD3-3885-4F43-930B-3018E729B9A0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F9B41D1-EE90-4A86-AE4A-A44D34A3AE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1CD3-3885-4F43-930B-3018E729B9A0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41D1-EE90-4A86-AE4A-A44D34A3AE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1CD3-3885-4F43-930B-3018E729B9A0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41D1-EE90-4A86-AE4A-A44D34A3AE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1CD3-3885-4F43-930B-3018E729B9A0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41D1-EE90-4A86-AE4A-A44D34A3AE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1CD3-3885-4F43-930B-3018E729B9A0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41D1-EE90-4A86-AE4A-A44D34A3AE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1CD3-3885-4F43-930B-3018E729B9A0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41D1-EE90-4A86-AE4A-A44D34A3AE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9F11CD3-3885-4F43-930B-3018E729B9A0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9B41D1-EE90-4A86-AE4A-A44D34A3AE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9F11CD3-3885-4F43-930B-3018E729B9A0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F9B41D1-EE90-4A86-AE4A-A44D34A3AE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1CD3-3885-4F43-930B-3018E729B9A0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41D1-EE90-4A86-AE4A-A44D34A3AE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1CD3-3885-4F43-930B-3018E729B9A0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41D1-EE90-4A86-AE4A-A44D34A3AE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1CD3-3885-4F43-930B-3018E729B9A0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41D1-EE90-4A86-AE4A-A44D34A3AE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9F11CD3-3885-4F43-930B-3018E729B9A0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F9B41D1-EE90-4A86-AE4A-A44D34A3AE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dani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yweb.wssu.edu/wallr/ms_form_comparison.ht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aculty.washington.edu/heagerty/Courses/b572/public/StrunkWhite.pdf" TargetMode="External"/><Relationship Id="rId4" Type="http://schemas.openxmlformats.org/officeDocument/2006/relationships/hyperlink" Target="http://www.bartleby.com/141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danin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144000" cy="990600"/>
          </a:xfrm>
        </p:spPr>
        <p:txBody>
          <a:bodyPr/>
          <a:lstStyle/>
          <a:p>
            <a:pPr algn="ctr"/>
            <a:r>
              <a:rPr lang="en-US" b="1" dirty="0" smtClean="0"/>
              <a:t>WRITING A RESEARCH ARTICLE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5486400"/>
            <a:ext cx="4876800" cy="1371600"/>
          </a:xfrm>
        </p:spPr>
        <p:txBody>
          <a:bodyPr/>
          <a:lstStyle/>
          <a:p>
            <a:r>
              <a:rPr lang="en-US" dirty="0" smtClean="0"/>
              <a:t>Dr. Rob Danin</a:t>
            </a:r>
          </a:p>
          <a:p>
            <a:r>
              <a:rPr lang="en-US" dirty="0" smtClean="0"/>
              <a:t>English </a:t>
            </a:r>
            <a:r>
              <a:rPr lang="en-US" smtClean="0"/>
              <a:t>Language </a:t>
            </a:r>
            <a:r>
              <a:rPr lang="en-US" smtClean="0"/>
              <a:t>Specialist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www.robdanin.com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Documents and Settings\Rob\Local Settings\Temporary Internet Files\Content.IE5\WRXT3H1V\MP90044829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92723" y="1600200"/>
            <a:ext cx="4558553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FLOWCHART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http://www.rff.com/KeywordOptimization_small.pn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914400"/>
          </a:xfrm>
        </p:spPr>
        <p:txBody>
          <a:bodyPr/>
          <a:lstStyle/>
          <a:p>
            <a:pPr algn="ctr"/>
            <a:r>
              <a:rPr lang="en-US" b="1" dirty="0" smtClean="0"/>
              <a:t>FORMAT FOR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DISCUSSION</a:t>
            </a:r>
            <a:endParaRPr lang="en-US" sz="3200" dirty="0" smtClean="0"/>
          </a:p>
          <a:p>
            <a:r>
              <a:rPr lang="en-US" sz="3200" dirty="0" smtClean="0">
                <a:solidFill>
                  <a:srgbClr val="C00000"/>
                </a:solidFill>
              </a:rPr>
              <a:t>Highlight the most significant results, but don't just repeat what you've written in the </a:t>
            </a:r>
            <a:r>
              <a:rPr lang="en-US" sz="3200" dirty="0" smtClean="0"/>
              <a:t>Results </a:t>
            </a:r>
            <a:r>
              <a:rPr lang="en-US" sz="3200" dirty="0" smtClean="0">
                <a:solidFill>
                  <a:srgbClr val="C00000"/>
                </a:solidFill>
              </a:rPr>
              <a:t>section. </a:t>
            </a:r>
          </a:p>
          <a:p>
            <a:pPr lvl="1"/>
            <a:r>
              <a:rPr lang="en-US" sz="3200" dirty="0" smtClean="0">
                <a:solidFill>
                  <a:srgbClr val="C00000"/>
                </a:solidFill>
              </a:rPr>
              <a:t>How do these results relate to the original question(s)? 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If your results were unexpected, try to explain why. 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End with a one-sentence summary of your conclusion, emphasizing why it is relevant.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FORMAT FOR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200" b="1" dirty="0" smtClean="0"/>
              <a:t>ACKNOWLEDGMENTS</a:t>
            </a:r>
            <a:endParaRPr lang="en-US" sz="3200" dirty="0" smtClean="0"/>
          </a:p>
          <a:p>
            <a:r>
              <a:rPr lang="en-US" sz="3200" dirty="0" smtClean="0">
                <a:solidFill>
                  <a:srgbClr val="C00000"/>
                </a:solidFill>
              </a:rPr>
              <a:t>This section is optional. You can thank those who either helped with your study or made other important contributions.</a:t>
            </a:r>
          </a:p>
          <a:p>
            <a:pPr>
              <a:buNone/>
            </a:pPr>
            <a:r>
              <a:rPr lang="en-US" sz="3200" b="1" dirty="0" smtClean="0"/>
              <a:t>REFERENCES (LITERATURE CITED)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Credit use of somebody else's words or ideas (Citations)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There are several possible ways to organize this section.</a:t>
            </a:r>
          </a:p>
          <a:p>
            <a:pPr lvl="1"/>
            <a:r>
              <a:rPr lang="en-US" sz="3000" i="1" dirty="0" smtClean="0">
                <a:solidFill>
                  <a:srgbClr val="00B050"/>
                </a:solidFill>
              </a:rPr>
              <a:t>APA, MLA, Chicago </a:t>
            </a:r>
            <a:r>
              <a:rPr lang="en-US" sz="3000" i="1" dirty="0" smtClean="0">
                <a:solidFill>
                  <a:srgbClr val="00B050"/>
                </a:solidFill>
                <a:hlinkClick r:id="rId3"/>
              </a:rPr>
              <a:t>http://myweb.wssu.edu/wallr/ms_form_comparison.htm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endParaRPr lang="en-US" sz="3000" dirty="0" smtClean="0">
              <a:solidFill>
                <a:srgbClr val="C00000"/>
              </a:solidFill>
            </a:endParaRPr>
          </a:p>
          <a:p>
            <a:pPr lvl="1" algn="ctr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USEFUL BOOK</a:t>
            </a:r>
            <a:endParaRPr lang="en-US" sz="3200" b="1" i="1" dirty="0" smtClean="0">
              <a:solidFill>
                <a:schemeClr val="tx1"/>
              </a:solidFill>
            </a:endParaRP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William Strunk, Jr. and E. B. White, </a:t>
            </a:r>
            <a:r>
              <a:rPr lang="en-US" sz="3200" u="sng" dirty="0" smtClean="0">
                <a:solidFill>
                  <a:schemeClr val="tx1"/>
                </a:solidFill>
              </a:rPr>
              <a:t>The Elements of Style</a:t>
            </a:r>
            <a:r>
              <a:rPr lang="en-US" sz="3200" dirty="0" smtClean="0">
                <a:solidFill>
                  <a:schemeClr val="tx1"/>
                </a:solidFill>
              </a:rPr>
              <a:t>, 3rd ed. Macmillan, New York, 1987.</a:t>
            </a:r>
          </a:p>
          <a:p>
            <a:pPr>
              <a:buNone/>
            </a:pPr>
            <a:r>
              <a:rPr lang="en-US" sz="3400" dirty="0" smtClean="0">
                <a:hlinkClick r:id="rId4"/>
              </a:rPr>
              <a:t>http://www.bartleby.com/141/</a:t>
            </a:r>
            <a:r>
              <a:rPr lang="en-US" sz="3400" dirty="0" smtClean="0"/>
              <a:t> (online)</a:t>
            </a:r>
          </a:p>
          <a:p>
            <a:pPr>
              <a:buNone/>
            </a:pPr>
            <a:r>
              <a:rPr lang="en-US" sz="3200" dirty="0" smtClean="0">
                <a:hlinkClick r:id="rId5"/>
              </a:rPr>
              <a:t>http://faculty.washington.edu/heagerty/Courses/b572/public/StrunkWhite.pdf</a:t>
            </a:r>
            <a:r>
              <a:rPr lang="en-US" sz="3200" dirty="0" smtClean="0"/>
              <a:t> (PDF)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EDIT YOUR PAPER</a:t>
            </a:r>
            <a:endParaRPr lang="en-US" sz="2400" dirty="0" smtClean="0"/>
          </a:p>
          <a:p>
            <a:r>
              <a:rPr lang="en-US" sz="2400" i="1" dirty="0" smtClean="0">
                <a:solidFill>
                  <a:schemeClr val="accent4">
                    <a:lumMod val="50000"/>
                  </a:schemeClr>
                </a:solidFill>
              </a:rPr>
              <a:t>"In my writing, I average about ten pages a day. Unfortunately, they're all the same page."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Michael Alley, The Craft of Scientific Writing  (1996)</a:t>
            </a:r>
          </a:p>
          <a:p>
            <a:pPr>
              <a:buNone/>
            </a:pPr>
            <a:r>
              <a:rPr lang="en-US" sz="2400" b="1" dirty="0" smtClean="0"/>
              <a:t>Write accurately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Although writing instructors may tell you not to use the same word twice in a sentence, it's okay for scientific writing.</a:t>
            </a:r>
          </a:p>
          <a:p>
            <a:pPr>
              <a:buNone/>
            </a:pPr>
            <a:r>
              <a:rPr lang="en-US" sz="2400" b="1" dirty="0" smtClean="0"/>
              <a:t>Make sure you say what you mean</a:t>
            </a:r>
          </a:p>
          <a:p>
            <a:pPr>
              <a:buNone/>
            </a:pPr>
            <a:r>
              <a:rPr lang="en-US" sz="2400" b="1" dirty="0" smtClean="0"/>
              <a:t>Use past tense except when referring to established</a:t>
            </a:r>
          </a:p>
          <a:p>
            <a:pPr>
              <a:buNone/>
            </a:pPr>
            <a:r>
              <a:rPr lang="en-US" sz="2400" b="1" dirty="0" smtClean="0"/>
              <a:t>facts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The paper will be submitted after all of the work is completed.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/>
              <a:t>Be careful with commonly confused words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Culture has an </a:t>
            </a:r>
            <a:r>
              <a:rPr lang="en-US" sz="2400" i="1" dirty="0" smtClean="0">
                <a:solidFill>
                  <a:srgbClr val="C00000"/>
                </a:solidFill>
              </a:rPr>
              <a:t>effect</a:t>
            </a:r>
            <a:r>
              <a:rPr lang="en-US" sz="2400" dirty="0" smtClean="0">
                <a:solidFill>
                  <a:srgbClr val="C00000"/>
                </a:solidFill>
              </a:rPr>
              <a:t> on language learning.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Culture</a:t>
            </a:r>
            <a:r>
              <a:rPr lang="en-US" sz="2400" i="1" dirty="0" smtClean="0">
                <a:solidFill>
                  <a:srgbClr val="C00000"/>
                </a:solidFill>
              </a:rPr>
              <a:t> affects</a:t>
            </a:r>
            <a:r>
              <a:rPr lang="en-US" sz="2400" dirty="0" smtClean="0">
                <a:solidFill>
                  <a:srgbClr val="C00000"/>
                </a:solidFill>
              </a:rPr>
              <a:t> language learning.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62000"/>
          </a:xfrm>
        </p:spPr>
        <p:txBody>
          <a:bodyPr/>
          <a:lstStyle/>
          <a:p>
            <a:pPr algn="ctr"/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200" b="1" dirty="0" smtClean="0"/>
              <a:t>Write clearly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Write at a level that's appropriate for your audience.</a:t>
            </a:r>
          </a:p>
          <a:p>
            <a:pPr>
              <a:buNone/>
            </a:pPr>
            <a:r>
              <a:rPr lang="en-US" sz="3200" b="1" dirty="0" smtClean="0"/>
              <a:t>Use the first person</a:t>
            </a:r>
          </a:p>
          <a:p>
            <a:r>
              <a:rPr lang="en-US" dirty="0" smtClean="0"/>
              <a:t> Instead of: </a:t>
            </a:r>
            <a:r>
              <a:rPr lang="en-US" dirty="0" smtClean="0">
                <a:solidFill>
                  <a:srgbClr val="C00000"/>
                </a:solidFill>
              </a:rPr>
              <a:t>It is thought    </a:t>
            </a:r>
            <a:r>
              <a:rPr lang="en-US" dirty="0" smtClean="0"/>
              <a:t>Write: </a:t>
            </a:r>
            <a:r>
              <a:rPr lang="en-US" dirty="0" smtClean="0">
                <a:solidFill>
                  <a:srgbClr val="C00000"/>
                </a:solidFill>
              </a:rPr>
              <a:t>I think</a:t>
            </a:r>
          </a:p>
          <a:p>
            <a:pPr>
              <a:buNone/>
            </a:pPr>
            <a:r>
              <a:rPr lang="en-US" sz="3200" b="1" dirty="0" smtClean="0"/>
              <a:t>Use short sentences</a:t>
            </a:r>
            <a:r>
              <a:rPr lang="en-US" sz="3200" dirty="0" smtClean="0"/>
              <a:t> 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A sentence made of more than 40 words should probably be rewritten as two sentences.</a:t>
            </a:r>
          </a:p>
          <a:p>
            <a:pPr>
              <a:buNone/>
            </a:pPr>
            <a:r>
              <a:rPr lang="en-US" sz="3200" b="1" dirty="0" smtClean="0"/>
              <a:t>Check your grammar, spelling and punctuation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Use a spellchecker, but be aware that they don't catch all mmistakees. 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Don't, use, unnecessary, commas.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Proofread carefully to see if you any words out.</a:t>
            </a:r>
          </a:p>
          <a:p>
            <a:pPr lvl="1"/>
            <a:r>
              <a:rPr lang="en-US" sz="3000" dirty="0" smtClean="0">
                <a:solidFill>
                  <a:srgbClr val="00B050"/>
                </a:solidFill>
              </a:rPr>
              <a:t>Proof your paper by reading it from </a:t>
            </a:r>
            <a:r>
              <a:rPr lang="en-US" sz="3000" b="1" u="sng" dirty="0" smtClean="0">
                <a:solidFill>
                  <a:srgbClr val="00B050"/>
                </a:solidFill>
              </a:rPr>
              <a:t>bottom to top</a:t>
            </a:r>
          </a:p>
          <a:p>
            <a:endParaRPr lang="en-US" sz="32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pPr algn="ctr"/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5251387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/>
              <a:t> Write succinctly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4958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Use concise terms</a:t>
            </a:r>
          </a:p>
          <a:p>
            <a:pPr>
              <a:buNone/>
            </a:pPr>
            <a:endParaRPr lang="en-US" sz="3200" b="1" dirty="0" smtClean="0"/>
          </a:p>
          <a:p>
            <a:pPr>
              <a:buNone/>
            </a:pPr>
            <a:endParaRPr 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590800"/>
            <a:ext cx="441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057400"/>
            <a:ext cx="4267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62000"/>
          </a:xfrm>
        </p:spPr>
        <p:txBody>
          <a:bodyPr/>
          <a:lstStyle/>
          <a:p>
            <a:pPr algn="ctr"/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500" b="1" dirty="0" smtClean="0"/>
              <a:t>The top ten overused phrases:</a:t>
            </a:r>
            <a:r>
              <a:rPr lang="en-US" sz="3500" dirty="0" smtClean="0"/>
              <a:t> </a:t>
            </a:r>
          </a:p>
          <a:p>
            <a:pPr>
              <a:buNone/>
            </a:pPr>
            <a:r>
              <a:rPr lang="en-US" sz="3500" dirty="0" smtClean="0"/>
              <a:t>1 - At the end of the day </a:t>
            </a:r>
          </a:p>
          <a:p>
            <a:pPr>
              <a:buNone/>
            </a:pPr>
            <a:r>
              <a:rPr lang="en-US" sz="3500" dirty="0" smtClean="0"/>
              <a:t>2 - Fairly unique </a:t>
            </a:r>
          </a:p>
          <a:p>
            <a:pPr>
              <a:buNone/>
            </a:pPr>
            <a:r>
              <a:rPr lang="en-US" sz="3500" dirty="0" smtClean="0"/>
              <a:t>3 - I personally </a:t>
            </a:r>
          </a:p>
          <a:p>
            <a:pPr>
              <a:buNone/>
            </a:pPr>
            <a:r>
              <a:rPr lang="en-US" sz="3500" dirty="0" smtClean="0"/>
              <a:t>4 - At this moment in time </a:t>
            </a:r>
          </a:p>
          <a:p>
            <a:pPr>
              <a:buNone/>
            </a:pPr>
            <a:r>
              <a:rPr lang="en-US" sz="3500" dirty="0" smtClean="0"/>
              <a:t>5 - It's not rocket science </a:t>
            </a:r>
          </a:p>
          <a:p>
            <a:pPr>
              <a:buNone/>
            </a:pPr>
            <a:r>
              <a:rPr lang="en-US" sz="3500" dirty="0" smtClean="0"/>
              <a:t>6 - Absolutely </a:t>
            </a:r>
          </a:p>
          <a:p>
            <a:pPr>
              <a:buNone/>
            </a:pPr>
            <a:r>
              <a:rPr lang="en-US" sz="3500" dirty="0" smtClean="0"/>
              <a:t>7 - It's a nightmare </a:t>
            </a:r>
          </a:p>
          <a:p>
            <a:pPr>
              <a:buNone/>
            </a:pPr>
            <a:r>
              <a:rPr lang="en-US" sz="3500" dirty="0" smtClean="0"/>
              <a:t>8 - Shouldn't of </a:t>
            </a:r>
          </a:p>
          <a:p>
            <a:pPr>
              <a:buNone/>
            </a:pPr>
            <a:r>
              <a:rPr lang="en-US" sz="3500" dirty="0" smtClean="0"/>
              <a:t>9 - 24/7 </a:t>
            </a:r>
          </a:p>
          <a:p>
            <a:pPr>
              <a:buNone/>
            </a:pPr>
            <a:r>
              <a:rPr lang="en-US" sz="3500" dirty="0" smtClean="0"/>
              <a:t>10 - With all due respect</a:t>
            </a:r>
            <a:endParaRPr lang="en-US" sz="35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62000"/>
          </a:xfrm>
        </p:spPr>
        <p:txBody>
          <a:bodyPr/>
          <a:lstStyle/>
          <a:p>
            <a:pPr algn="ctr"/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 fontScale="92500" lnSpcReduction="20000"/>
          </a:bodyPr>
          <a:lstStyle/>
          <a:p>
            <a:pPr marL="624078" indent="-514350">
              <a:buNone/>
            </a:pPr>
            <a:r>
              <a:rPr lang="en-US" sz="3500" b="1" dirty="0" smtClean="0"/>
              <a:t>Careful Using Clichés </a:t>
            </a:r>
          </a:p>
          <a:p>
            <a:pPr marL="624078" indent="-514350">
              <a:buAutoNum type="arabicPeriod"/>
            </a:pPr>
            <a:r>
              <a:rPr lang="en-US" sz="3200" dirty="0" smtClean="0"/>
              <a:t>Avoid it like the plague</a:t>
            </a:r>
          </a:p>
          <a:p>
            <a:pPr marL="624078" indent="-514350">
              <a:buAutoNum type="arabicPeriod"/>
            </a:pPr>
            <a:r>
              <a:rPr lang="en-US" sz="3200" dirty="0" smtClean="0"/>
              <a:t>Dead as a doornail</a:t>
            </a:r>
          </a:p>
          <a:p>
            <a:pPr marL="624078" indent="-514350">
              <a:buAutoNum type="arabicPeriod"/>
            </a:pPr>
            <a:r>
              <a:rPr lang="en-US" sz="3200" dirty="0" smtClean="0"/>
              <a:t>Take the tiger by the tail</a:t>
            </a:r>
          </a:p>
          <a:p>
            <a:pPr marL="624078" indent="-514350">
              <a:buAutoNum type="arabicPeriod"/>
            </a:pPr>
            <a:r>
              <a:rPr lang="en-US" sz="3200" dirty="0" smtClean="0"/>
              <a:t>Low hanging fruit</a:t>
            </a:r>
          </a:p>
          <a:p>
            <a:pPr marL="624078" indent="-514350">
              <a:buAutoNum type="arabicPeriod"/>
            </a:pPr>
            <a:r>
              <a:rPr lang="en-US" sz="3200" dirty="0" smtClean="0"/>
              <a:t>If only walls could talk</a:t>
            </a:r>
          </a:p>
          <a:p>
            <a:pPr marL="624078" indent="-514350">
              <a:buAutoNum type="arabicPeriod"/>
            </a:pPr>
            <a:r>
              <a:rPr lang="en-US" sz="3200" dirty="0" smtClean="0"/>
              <a:t>The pot calling the kettle black</a:t>
            </a:r>
          </a:p>
          <a:p>
            <a:pPr marL="624078" indent="-514350">
              <a:buAutoNum type="arabicPeriod"/>
            </a:pPr>
            <a:r>
              <a:rPr lang="en-US" sz="3200" dirty="0" smtClean="0"/>
              <a:t>Think outside the box</a:t>
            </a:r>
          </a:p>
          <a:p>
            <a:pPr marL="624078" indent="-514350">
              <a:buAutoNum type="arabicPeriod"/>
            </a:pPr>
            <a:r>
              <a:rPr lang="en-US" sz="3200" dirty="0" smtClean="0"/>
              <a:t>Thick as thieves</a:t>
            </a:r>
          </a:p>
          <a:p>
            <a:pPr marL="624078" indent="-514350">
              <a:buAutoNum type="arabicPeriod"/>
            </a:pPr>
            <a:r>
              <a:rPr lang="en-US" sz="3200" dirty="0" smtClean="0"/>
              <a:t>But at the end of the day</a:t>
            </a:r>
          </a:p>
          <a:p>
            <a:pPr marL="624078" indent="-514350">
              <a:buAutoNum type="arabicPeriod"/>
            </a:pPr>
            <a:r>
              <a:rPr lang="en-US" sz="3200" dirty="0" smtClean="0"/>
              <a:t> Plenty of fish in the sea</a:t>
            </a:r>
          </a:p>
          <a:p>
            <a:pPr marL="624078" indent="-514350">
              <a:buAutoNum type="arabicPeriod"/>
            </a:pPr>
            <a:r>
              <a:rPr lang="en-US" sz="3200" dirty="0" smtClean="0"/>
              <a:t> Every dog has its day</a:t>
            </a:r>
          </a:p>
          <a:p>
            <a:pPr marL="624078" indent="-514350">
              <a:buAutoNum type="arabicPeriod"/>
            </a:pPr>
            <a:r>
              <a:rPr lang="en-US" sz="3200" dirty="0" smtClean="0"/>
              <a:t> Like a kid in a candy store</a:t>
            </a:r>
          </a:p>
          <a:p>
            <a:endParaRPr lang="en-US" sz="32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Other Considerations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tx1"/>
                </a:solidFill>
              </a:rPr>
              <a:t>Article Publication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sz="3600" dirty="0" smtClean="0"/>
              <a:t>   Juried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0" y="2209800"/>
            <a:ext cx="4422648" cy="4648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b="1" dirty="0" smtClean="0"/>
              <a:t>   Non-Juried</a:t>
            </a:r>
          </a:p>
          <a:p>
            <a:r>
              <a:rPr lang="en-US" sz="2400" dirty="0" smtClean="0"/>
              <a:t>Any source that is not in a peer-reviewed research journal</a:t>
            </a:r>
          </a:p>
          <a:p>
            <a:r>
              <a:rPr lang="en-US" sz="2400" dirty="0" smtClean="0"/>
              <a:t>Non-peer reviewed/non-juried/non-refereed (all of those words mean the same thing) </a:t>
            </a:r>
          </a:p>
          <a:p>
            <a:r>
              <a:rPr lang="en-US" sz="2400" dirty="0" smtClean="0"/>
              <a:t>Such sources include newspapers, magazines, websites, non-academic books, etc.</a:t>
            </a:r>
          </a:p>
          <a:p>
            <a:pPr>
              <a:buNone/>
            </a:pP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8"/>
            <a:ext cx="4425696" cy="4149481"/>
          </a:xfrm>
        </p:spPr>
        <p:txBody>
          <a:bodyPr>
            <a:noAutofit/>
          </a:bodyPr>
          <a:lstStyle/>
          <a:p>
            <a:r>
              <a:rPr lang="en-US" sz="2300" dirty="0" smtClean="0"/>
              <a:t>The peer review process ensures that the information in an article is reliable</a:t>
            </a:r>
          </a:p>
          <a:p>
            <a:r>
              <a:rPr lang="en-US" sz="2300" dirty="0" smtClean="0"/>
              <a:t>Submission to a professional research journal</a:t>
            </a:r>
          </a:p>
          <a:p>
            <a:r>
              <a:rPr lang="en-US" sz="2300" dirty="0" smtClean="0"/>
              <a:t>Article is reviewed anonymously by a panel of other researchers in the same field </a:t>
            </a:r>
          </a:p>
          <a:p>
            <a:r>
              <a:rPr lang="en-US" sz="2300" dirty="0" smtClean="0"/>
              <a:t>If approved by the reviewers, then article is published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Creating an Outline for Your Article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200" b="1" dirty="0" smtClean="0"/>
              <a:t>Title (and Authors)</a:t>
            </a:r>
            <a:endParaRPr lang="en-US" sz="4200" dirty="0" smtClean="0"/>
          </a:p>
          <a:p>
            <a:r>
              <a:rPr lang="en-US" sz="4200" dirty="0" smtClean="0">
                <a:solidFill>
                  <a:srgbClr val="C00000"/>
                </a:solidFill>
              </a:rPr>
              <a:t>Make this as catchy as possible </a:t>
            </a:r>
          </a:p>
          <a:p>
            <a:r>
              <a:rPr lang="en-US" sz="4200" dirty="0" smtClean="0">
                <a:solidFill>
                  <a:srgbClr val="C00000"/>
                </a:solidFill>
              </a:rPr>
              <a:t>Your reader will read this first then decide if he or she will</a:t>
            </a:r>
            <a:br>
              <a:rPr lang="en-US" sz="4200" dirty="0" smtClean="0">
                <a:solidFill>
                  <a:srgbClr val="C00000"/>
                </a:solidFill>
              </a:rPr>
            </a:br>
            <a:r>
              <a:rPr lang="en-US" sz="4200" dirty="0" smtClean="0">
                <a:solidFill>
                  <a:srgbClr val="C00000"/>
                </a:solidFill>
              </a:rPr>
              <a:t>continue reading the rest of the article</a:t>
            </a:r>
          </a:p>
          <a:p>
            <a:pPr>
              <a:buNone/>
            </a:pPr>
            <a:r>
              <a:rPr lang="en-US" sz="4200" b="1" dirty="0" smtClean="0"/>
              <a:t>Introduction</a:t>
            </a:r>
            <a:r>
              <a:rPr lang="en-US" sz="4200" dirty="0" smtClean="0"/>
              <a:t> </a:t>
            </a:r>
          </a:p>
          <a:p>
            <a:r>
              <a:rPr lang="en-US" sz="4200" dirty="0" smtClean="0">
                <a:solidFill>
                  <a:srgbClr val="C00000"/>
                </a:solidFill>
              </a:rPr>
              <a:t>Introduce the problem you will be discussing or write a short story of your experience with the problem</a:t>
            </a:r>
          </a:p>
          <a:p>
            <a:pPr>
              <a:buNone/>
            </a:pPr>
            <a:r>
              <a:rPr lang="en-US" sz="4200" b="1" dirty="0" smtClean="0"/>
              <a:t>Body: this includes</a:t>
            </a:r>
          </a:p>
          <a:p>
            <a:r>
              <a:rPr lang="en-US" sz="4200" dirty="0" smtClean="0">
                <a:solidFill>
                  <a:srgbClr val="C00000"/>
                </a:solidFill>
              </a:rPr>
              <a:t>Materials and methods</a:t>
            </a:r>
          </a:p>
          <a:p>
            <a:r>
              <a:rPr lang="en-US" sz="4200" dirty="0" smtClean="0">
                <a:solidFill>
                  <a:srgbClr val="C00000"/>
                </a:solidFill>
              </a:rPr>
              <a:t>Results (use of  visual graphics?)</a:t>
            </a:r>
          </a:p>
          <a:p>
            <a:r>
              <a:rPr lang="en-US" sz="4200" dirty="0" smtClean="0">
                <a:solidFill>
                  <a:srgbClr val="C00000"/>
                </a:solidFill>
              </a:rPr>
              <a:t>Discussion</a:t>
            </a:r>
          </a:p>
          <a:p>
            <a:r>
              <a:rPr lang="en-US" sz="4200" dirty="0" smtClean="0">
                <a:solidFill>
                  <a:srgbClr val="C00000"/>
                </a:solidFill>
              </a:rPr>
              <a:t>Acknowledgments and references </a:t>
            </a:r>
          </a:p>
          <a:p>
            <a:pPr>
              <a:buNone/>
            </a:pPr>
            <a:r>
              <a:rPr lang="en-US" sz="4200" b="1" dirty="0" smtClean="0"/>
              <a:t>Abstract (and title)</a:t>
            </a:r>
          </a:p>
          <a:p>
            <a:r>
              <a:rPr lang="en-US" sz="4200" dirty="0" smtClean="0">
                <a:solidFill>
                  <a:srgbClr val="C00000"/>
                </a:solidFill>
              </a:rPr>
              <a:t>Consider writing this after the completion of the article</a:t>
            </a:r>
          </a:p>
          <a:p>
            <a:r>
              <a:rPr lang="en-US" sz="4200" dirty="0" smtClean="0">
                <a:solidFill>
                  <a:srgbClr val="C00000"/>
                </a:solidFill>
              </a:rPr>
              <a:t>This may help more accurately align the abstract/title  to the central theme of the article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FORMAT FOR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b="1" dirty="0" smtClean="0"/>
              <a:t>TITLE</a:t>
            </a:r>
            <a:endParaRPr lang="en-US" sz="3200" dirty="0" smtClean="0"/>
          </a:p>
          <a:p>
            <a:pPr lvl="1"/>
            <a:r>
              <a:rPr lang="en-US" sz="3200" dirty="0" smtClean="0">
                <a:solidFill>
                  <a:srgbClr val="C00000"/>
                </a:solidFill>
              </a:rPr>
              <a:t>Make your title specific enough to describe the contents of the paper. The title should be appropriate for the intended audience. </a:t>
            </a:r>
          </a:p>
          <a:p>
            <a:pPr lvl="1"/>
            <a:r>
              <a:rPr lang="en-US" sz="3200" dirty="0" smtClean="0">
                <a:solidFill>
                  <a:srgbClr val="C00000"/>
                </a:solidFill>
              </a:rPr>
              <a:t>The title usually describes the subject matter of the article: </a:t>
            </a:r>
            <a:r>
              <a:rPr lang="en-US" sz="3200" dirty="0" smtClean="0">
                <a:solidFill>
                  <a:srgbClr val="7030A0"/>
                </a:solidFill>
              </a:rPr>
              <a:t>“</a:t>
            </a:r>
            <a:r>
              <a:rPr lang="en-US" sz="3200" i="1" dirty="0" smtClean="0">
                <a:solidFill>
                  <a:srgbClr val="7030A0"/>
                </a:solidFill>
              </a:rPr>
              <a:t>Towards an Understanding of Culture in L2/FL Education”</a:t>
            </a:r>
          </a:p>
          <a:p>
            <a:pPr lvl="1"/>
            <a:r>
              <a:rPr lang="en-US" sz="3200" dirty="0" smtClean="0">
                <a:solidFill>
                  <a:srgbClr val="C00000"/>
                </a:solidFill>
              </a:rPr>
              <a:t>Sometimes a title that summarizes the results is more effective: </a:t>
            </a:r>
            <a:r>
              <a:rPr lang="en-US" sz="3200" i="1" dirty="0" smtClean="0">
                <a:solidFill>
                  <a:srgbClr val="7030A0"/>
                </a:solidFill>
              </a:rPr>
              <a:t>“How Native English Speakers Can Be Better English Teachers in Russia”</a:t>
            </a:r>
          </a:p>
          <a:p>
            <a:pPr lvl="1"/>
            <a:endParaRPr lang="en-US" sz="3200" i="1" dirty="0" smtClean="0"/>
          </a:p>
          <a:p>
            <a:pPr lvl="1"/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0"/>
            <a:ext cx="7543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pPr algn="ctr"/>
            <a:r>
              <a:rPr lang="en-US" b="1" dirty="0" smtClean="0"/>
              <a:t>Writer’s Workshop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In small groups, please do the following:</a:t>
            </a:r>
          </a:p>
          <a:p>
            <a:pPr lvl="1"/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Generate possible</a:t>
            </a:r>
            <a:r>
              <a:rPr lang="en-US" sz="3200" b="1" u="sng" dirty="0" smtClean="0">
                <a:solidFill>
                  <a:schemeClr val="accent3">
                    <a:lumMod val="75000"/>
                  </a:schemeClr>
                </a:solidFill>
              </a:rPr>
              <a:t> article 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ideas </a:t>
            </a:r>
          </a:p>
          <a:p>
            <a:pPr lvl="2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You may already have one!</a:t>
            </a:r>
          </a:p>
          <a:p>
            <a:pPr lvl="1"/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Collect </a:t>
            </a:r>
            <a:r>
              <a:rPr lang="en-US" sz="3200" b="1" u="sng" dirty="0" smtClean="0">
                <a:solidFill>
                  <a:schemeClr val="accent3">
                    <a:lumMod val="75000"/>
                  </a:schemeClr>
                </a:solidFill>
              </a:rPr>
              <a:t>writing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 ideas from the group</a:t>
            </a:r>
          </a:p>
          <a:p>
            <a:pPr lvl="1"/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Choose “seed ideas” that work for you</a:t>
            </a:r>
          </a:p>
          <a:p>
            <a:pPr lvl="1"/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Plan and begin an article draft</a:t>
            </a:r>
          </a:p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With the article outline provided (or using another outline method), please take time to begin a draft of a possible article you may decide to write.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/>
            </a:r>
            <a:br>
              <a:rPr lang="en-US" sz="5400" b="1" dirty="0" smtClean="0">
                <a:solidFill>
                  <a:srgbClr val="0070C0"/>
                </a:solidFill>
              </a:rPr>
            </a:br>
            <a:r>
              <a:rPr lang="en-US" sz="6700" b="1" dirty="0" smtClean="0">
                <a:solidFill>
                  <a:srgbClr val="0070C0"/>
                </a:solidFill>
              </a:rPr>
              <a:t>Best of luck!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www.robdanin.com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il_fi" descr="http://teacherweb.com/HI/KahaluuElementary/Trela/4.7-writing-process-wheel.jpg"/>
          <p:cNvPicPr>
            <a:picLocks noGr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2209800"/>
            <a:ext cx="470038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FORMAT FOR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502920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/>
              <a:t>AUTHORS</a:t>
            </a:r>
            <a:r>
              <a:rPr lang="en-US" sz="3200" dirty="0" smtClean="0"/>
              <a:t> </a:t>
            </a:r>
          </a:p>
          <a:p>
            <a:pPr lvl="1"/>
            <a:r>
              <a:rPr lang="en-US" sz="3200" dirty="0" smtClean="0">
                <a:solidFill>
                  <a:srgbClr val="C00000"/>
                </a:solidFill>
              </a:rPr>
              <a:t>The person who did the work and wrote the paper is generally listed as the first author of a research paper. </a:t>
            </a:r>
          </a:p>
          <a:p>
            <a:pPr lvl="1">
              <a:buNone/>
            </a:pPr>
            <a:endParaRPr lang="en-US" sz="3200" dirty="0" smtClean="0">
              <a:solidFill>
                <a:srgbClr val="C00000"/>
              </a:solidFill>
            </a:endParaRPr>
          </a:p>
          <a:p>
            <a:pPr lvl="1"/>
            <a:r>
              <a:rPr lang="en-US" sz="3200" dirty="0" smtClean="0">
                <a:solidFill>
                  <a:srgbClr val="C00000"/>
                </a:solidFill>
              </a:rPr>
              <a:t>For published articles, other people who made substantial contributions to the work are also listed as authors.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FORMAT FOR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ABSTRACT (Summary)</a:t>
            </a:r>
            <a:endParaRPr lang="en-US" sz="3200" dirty="0" smtClean="0"/>
          </a:p>
          <a:p>
            <a:pPr lvl="1"/>
            <a:r>
              <a:rPr lang="en-US" sz="2900" dirty="0" smtClean="0">
                <a:solidFill>
                  <a:srgbClr val="C00000"/>
                </a:solidFill>
              </a:rPr>
              <a:t>The abstract should be a little less technical than the article itself.</a:t>
            </a:r>
          </a:p>
          <a:p>
            <a:pPr lvl="1"/>
            <a:r>
              <a:rPr lang="en-US" sz="2900" dirty="0" smtClean="0">
                <a:solidFill>
                  <a:srgbClr val="C00000"/>
                </a:solidFill>
              </a:rPr>
              <a:t>Your abstract should be one paragraph, of 100-250 words, which summarizes the purpose, methods, results and conclusions of the paper. </a:t>
            </a:r>
          </a:p>
          <a:p>
            <a:pPr lvl="1"/>
            <a:r>
              <a:rPr lang="en-US" sz="2900" dirty="0" smtClean="0">
                <a:solidFill>
                  <a:srgbClr val="C00000"/>
                </a:solidFill>
              </a:rPr>
              <a:t>Start by writing a summary that includes whatever you think is important and then edit.</a:t>
            </a:r>
          </a:p>
          <a:p>
            <a:pPr lvl="1"/>
            <a:r>
              <a:rPr lang="en-US" sz="2900" dirty="0" smtClean="0">
                <a:solidFill>
                  <a:srgbClr val="C00000"/>
                </a:solidFill>
              </a:rPr>
              <a:t>Don't use abbreviations or citations in the abstract. It should be able to stand alone without any footnotes.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FORMAT FOR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b="1" dirty="0" smtClean="0"/>
              <a:t>INTRODUCTION</a:t>
            </a:r>
            <a:endParaRPr lang="en-US" sz="3200" dirty="0" smtClean="0"/>
          </a:p>
          <a:p>
            <a:r>
              <a:rPr lang="en-US" sz="3200" dirty="0" smtClean="0"/>
              <a:t>The introduction summarizes the relevant literature (lit review) so that the reader will understand why you were interested in this particular topic.</a:t>
            </a:r>
          </a:p>
          <a:p>
            <a:pPr lvl="1"/>
            <a:r>
              <a:rPr lang="en-US" sz="3200" dirty="0" smtClean="0">
                <a:solidFill>
                  <a:srgbClr val="C00000"/>
                </a:solidFill>
              </a:rPr>
              <a:t>What is the focus of your article?</a:t>
            </a:r>
          </a:p>
          <a:p>
            <a:pPr lvl="1"/>
            <a:r>
              <a:rPr lang="en-US" sz="3200" dirty="0" smtClean="0">
                <a:solidFill>
                  <a:srgbClr val="C00000"/>
                </a:solidFill>
              </a:rPr>
              <a:t>Why is it interesting? </a:t>
            </a:r>
          </a:p>
          <a:p>
            <a:pPr lvl="2"/>
            <a:r>
              <a:rPr lang="en-US" sz="3000" dirty="0" smtClean="0">
                <a:solidFill>
                  <a:srgbClr val="00B050"/>
                </a:solidFill>
              </a:rPr>
              <a:t>Questions for further review</a:t>
            </a:r>
          </a:p>
          <a:p>
            <a:pPr lvl="1"/>
            <a:r>
              <a:rPr lang="en-US" sz="3200" dirty="0" smtClean="0">
                <a:solidFill>
                  <a:srgbClr val="C00000"/>
                </a:solidFill>
              </a:rPr>
              <a:t>One to four paragraphs should be enough. </a:t>
            </a:r>
          </a:p>
          <a:p>
            <a:pPr lvl="1"/>
            <a:r>
              <a:rPr lang="en-US" sz="3200" dirty="0" smtClean="0">
                <a:solidFill>
                  <a:srgbClr val="C00000"/>
                </a:solidFill>
              </a:rPr>
              <a:t>Make sure you address all the questions you posed in this section of the paper.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914400"/>
          </a:xfrm>
        </p:spPr>
        <p:txBody>
          <a:bodyPr/>
          <a:lstStyle/>
          <a:p>
            <a:pPr algn="ctr"/>
            <a:r>
              <a:rPr lang="en-US" b="1" dirty="0" smtClean="0"/>
              <a:t>FORMAT FOR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b="1" dirty="0" smtClean="0"/>
              <a:t>MATERIALS AND METHODS</a:t>
            </a:r>
            <a:endParaRPr lang="en-US" sz="3200" dirty="0" smtClean="0"/>
          </a:p>
          <a:p>
            <a:r>
              <a:rPr lang="en-US" sz="3200" dirty="0" smtClean="0">
                <a:solidFill>
                  <a:srgbClr val="C00000"/>
                </a:solidFill>
              </a:rPr>
              <a:t>How did you answer the questions in your introduction? </a:t>
            </a:r>
          </a:p>
          <a:p>
            <a:pPr lvl="1"/>
            <a:r>
              <a:rPr lang="en-US" sz="3000" dirty="0" smtClean="0">
                <a:solidFill>
                  <a:srgbClr val="C00000"/>
                </a:solidFill>
              </a:rPr>
              <a:t>Look at other research papers that have been published in your field to get some idea of what is included in this section. 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Do not put results in this section. 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Mention relevant ethical/cultural considerations. </a:t>
            </a:r>
          </a:p>
          <a:p>
            <a:pPr lvl="1"/>
            <a:r>
              <a:rPr lang="en-US" sz="3200" dirty="0" smtClean="0">
                <a:solidFill>
                  <a:srgbClr val="C00000"/>
                </a:solidFill>
              </a:rPr>
              <a:t>Various cultures view certain ethical practices differently (e.g., confidentiality)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914400"/>
          </a:xfrm>
        </p:spPr>
        <p:txBody>
          <a:bodyPr/>
          <a:lstStyle/>
          <a:p>
            <a:pPr algn="ctr"/>
            <a:r>
              <a:rPr lang="en-US" b="1" dirty="0" smtClean="0"/>
              <a:t>FORMAT FOR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RESULTS</a:t>
            </a:r>
            <a:endParaRPr lang="en-US" sz="3200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Summarize your main findings in the text. </a:t>
            </a:r>
          </a:p>
          <a:p>
            <a:pPr lvl="1"/>
            <a:r>
              <a:rPr lang="en-US" sz="2800" dirty="0" smtClean="0">
                <a:solidFill>
                  <a:srgbClr val="C00000"/>
                </a:solidFill>
              </a:rPr>
              <a:t>Do not discuss the results or speculate as to why something happened; that goes in the </a:t>
            </a:r>
            <a:r>
              <a:rPr lang="en-US" sz="2800" dirty="0" smtClean="0">
                <a:solidFill>
                  <a:schemeClr val="tx1"/>
                </a:solidFill>
              </a:rPr>
              <a:t>Discussion </a:t>
            </a:r>
            <a:r>
              <a:rPr lang="en-US" sz="2800" dirty="0" smtClean="0">
                <a:solidFill>
                  <a:srgbClr val="C00000"/>
                </a:solidFill>
              </a:rPr>
              <a:t>section of your paper.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This is where you present the results of your research.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Use </a:t>
            </a:r>
            <a:r>
              <a:rPr lang="en-US" dirty="0" smtClean="0"/>
              <a:t>diagrams, charts/tables or flowcharts </a:t>
            </a:r>
            <a:r>
              <a:rPr lang="en-US" dirty="0" smtClean="0">
                <a:solidFill>
                  <a:srgbClr val="C00000"/>
                </a:solidFill>
              </a:rPr>
              <a:t>to help clarify key points in your article if appropriate.</a:t>
            </a:r>
          </a:p>
          <a:p>
            <a:pPr marL="630936" lvl="2" indent="-256032">
              <a:buClr>
                <a:schemeClr val="accent3"/>
              </a:buClr>
              <a:buFont typeface="Georgia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Don't use these just to be "fancy". If you can summarize the information in one sentence, then a visual representation is not necessary.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DIAGRAM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File:Ishikawa Fishbone Diagram.sv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05000"/>
            <a:ext cx="6248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Table / Chart</a:t>
            </a:r>
            <a:endParaRPr lang="en-US" dirty="0"/>
          </a:p>
        </p:txBody>
      </p:sp>
      <p:pic>
        <p:nvPicPr>
          <p:cNvPr id="4" name="il_fi" descr="http://www.lindsay-sherwin.co.uk/project_framework/images/gannt_in_excel.gif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057400"/>
            <a:ext cx="7162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620</TotalTime>
  <Words>991</Words>
  <Application>Microsoft Office PowerPoint</Application>
  <PresentationFormat>On-screen Show (4:3)</PresentationFormat>
  <Paragraphs>171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Georgia</vt:lpstr>
      <vt:lpstr>Trebuchet MS</vt:lpstr>
      <vt:lpstr>Wingdings 2</vt:lpstr>
      <vt:lpstr>Urban</vt:lpstr>
      <vt:lpstr>WRITING A RESEARCH ARTICLE</vt:lpstr>
      <vt:lpstr>FORMAT FOR THE PAPER</vt:lpstr>
      <vt:lpstr>FORMAT FOR THE PAPER</vt:lpstr>
      <vt:lpstr>FORMAT FOR THE PAPER</vt:lpstr>
      <vt:lpstr>FORMAT FOR THE PAPER</vt:lpstr>
      <vt:lpstr>FORMAT FOR THE PAPER</vt:lpstr>
      <vt:lpstr>FORMAT FOR THE PAPER</vt:lpstr>
      <vt:lpstr>DIAGRAM</vt:lpstr>
      <vt:lpstr>Table / Chart</vt:lpstr>
      <vt:lpstr>FLOWCHART</vt:lpstr>
      <vt:lpstr>FORMAT FOR THE PAPER</vt:lpstr>
      <vt:lpstr>FORMAT FOR THE PAPER</vt:lpstr>
      <vt:lpstr>Other Considerations</vt:lpstr>
      <vt:lpstr>Other Considerations</vt:lpstr>
      <vt:lpstr>Other Considerations</vt:lpstr>
      <vt:lpstr>Other Considerations</vt:lpstr>
      <vt:lpstr>Other Considerations</vt:lpstr>
      <vt:lpstr>Other Considerations Article Publication</vt:lpstr>
      <vt:lpstr>Creating an Outline for Your Article</vt:lpstr>
      <vt:lpstr>PowerPoint Presentation</vt:lpstr>
      <vt:lpstr>Writer’s Workshop</vt:lpstr>
      <vt:lpstr> Best of luck! www.robdanin.com   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 RESEARCH ARTICLE</dc:title>
  <dc:creator>Valued Acer Customer</dc:creator>
  <cp:lastModifiedBy>Rob Danin</cp:lastModifiedBy>
  <cp:revision>161</cp:revision>
  <dcterms:created xsi:type="dcterms:W3CDTF">2012-12-24T21:35:37Z</dcterms:created>
  <dcterms:modified xsi:type="dcterms:W3CDTF">2015-09-20T17:42:52Z</dcterms:modified>
</cp:coreProperties>
</file>