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57" r:id="rId4"/>
    <p:sldId id="265" r:id="rId5"/>
    <p:sldId id="260" r:id="rId6"/>
    <p:sldId id="264" r:id="rId7"/>
    <p:sldId id="262" r:id="rId8"/>
    <p:sldId id="263" r:id="rId9"/>
    <p:sldId id="258" r:id="rId10"/>
    <p:sldId id="259" r:id="rId11"/>
    <p:sldId id="266" r:id="rId12"/>
    <p:sldId id="267" r:id="rId13"/>
  </p:sldIdLst>
  <p:sldSz cx="9144000" cy="6858000" type="screen4x3"/>
  <p:notesSz cx="6881813" cy="97107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63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1C7AB-69C5-4D95-9670-C7DD81CEBA65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ADA11-15AB-48AC-85F4-CC43F62AA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77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fld id="{2AB9F71A-B794-46D6-8E6E-E0E31C783AE2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612601"/>
            <a:ext cx="5505450" cy="4369832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fld id="{55D546B2-BFE5-4E43-AD24-17D45B5306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4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546B2-BFE5-4E43-AD24-17D45B5306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72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546B2-BFE5-4E43-AD24-17D45B5306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73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546B2-BFE5-4E43-AD24-17D45B5306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72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546B2-BFE5-4E43-AD24-17D45B5306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5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546B2-BFE5-4E43-AD24-17D45B5306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0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546B2-BFE5-4E43-AD24-17D45B5306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3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546B2-BFE5-4E43-AD24-17D45B5306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3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546B2-BFE5-4E43-AD24-17D45B5306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30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546B2-BFE5-4E43-AD24-17D45B5306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8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546B2-BFE5-4E43-AD24-17D45B5306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546B2-BFE5-4E43-AD24-17D45B5306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76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546B2-BFE5-4E43-AD24-17D45B5306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1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BAA8-D2F8-4526-9F49-F9CC033FDC8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F898-9789-45D8-9BA4-9DC768D6A2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BAA8-D2F8-4526-9F49-F9CC033FDC8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F898-9789-45D8-9BA4-9DC768D6A2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BAA8-D2F8-4526-9F49-F9CC033FDC8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F898-9789-45D8-9BA4-9DC768D6A2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BAA8-D2F8-4526-9F49-F9CC033FDC8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F898-9789-45D8-9BA4-9DC768D6A2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BAA8-D2F8-4526-9F49-F9CC033FDC8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F898-9789-45D8-9BA4-9DC768D6A2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BAA8-D2F8-4526-9F49-F9CC033FDC8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F898-9789-45D8-9BA4-9DC768D6A2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BAA8-D2F8-4526-9F49-F9CC033FDC8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F898-9789-45D8-9BA4-9DC768D6A2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BAA8-D2F8-4526-9F49-F9CC033FDC8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F898-9789-45D8-9BA4-9DC768D6A2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BAA8-D2F8-4526-9F49-F9CC033FDC8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F898-9789-45D8-9BA4-9DC768D6A2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BAA8-D2F8-4526-9F49-F9CC033FDC8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F898-9789-45D8-9BA4-9DC768D6A2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BAA8-D2F8-4526-9F49-F9CC033FDC8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F898-9789-45D8-9BA4-9DC768D6A2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CBAA8-D2F8-4526-9F49-F9CC033FDC8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F898-9789-45D8-9BA4-9DC768D6A2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dani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danin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3810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 Effective Instructional Goals and Objectives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724400"/>
            <a:ext cx="67056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Dr. Rob Danin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English </a:t>
            </a:r>
            <a:r>
              <a:rPr lang="en-US" sz="2800" dirty="0" smtClean="0">
                <a:solidFill>
                  <a:schemeClr val="tx1"/>
                </a:solidFill>
              </a:rPr>
              <a:t>Language Specialist</a:t>
            </a:r>
          </a:p>
          <a:p>
            <a:r>
              <a:rPr lang="en-US" sz="2800" dirty="0" smtClean="0">
                <a:solidFill>
                  <a:schemeClr val="tx1"/>
                </a:solidFill>
                <a:hlinkClick r:id="rId3"/>
              </a:rPr>
              <a:t>www.robdanin.com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 descr="An arrow flying through the air.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971800"/>
            <a:ext cx="18002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An archery target.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2057400"/>
            <a:ext cx="11906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An arrow hitting the bullseye of a target.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2057400"/>
            <a:ext cx="1905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Instructional Objectives:</a:t>
            </a:r>
            <a:br>
              <a:rPr lang="en-US" dirty="0" smtClean="0"/>
            </a:br>
            <a:r>
              <a:rPr lang="en-US" dirty="0" smtClean="0"/>
              <a:t>Good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Why are these good examples: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SWBAT</a:t>
            </a:r>
            <a:r>
              <a:rPr lang="en-US" dirty="0" smtClean="0"/>
              <a:t>:</a:t>
            </a:r>
          </a:p>
          <a:p>
            <a:r>
              <a:rPr lang="en-US" dirty="0"/>
              <a:t>a</a:t>
            </a:r>
            <a:r>
              <a:rPr lang="en-US" dirty="0" smtClean="0"/>
              <a:t>ct out verbal phrases.</a:t>
            </a:r>
          </a:p>
          <a:p>
            <a:pPr lvl="1"/>
            <a:r>
              <a:rPr lang="en-US" i="1" dirty="0"/>
              <a:t>i</a:t>
            </a:r>
            <a:r>
              <a:rPr lang="en-US" i="1" dirty="0" smtClean="0"/>
              <a:t>.e., Igor appears happy.</a:t>
            </a:r>
          </a:p>
          <a:p>
            <a:r>
              <a:rPr lang="en-US" dirty="0" smtClean="0"/>
              <a:t>write a letter.</a:t>
            </a:r>
          </a:p>
          <a:p>
            <a:r>
              <a:rPr lang="en-US" dirty="0" smtClean="0"/>
              <a:t>correctly solve at least 8 out of 10 true/false questions.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Act out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i="1" dirty="0" smtClean="0">
                <a:solidFill>
                  <a:srgbClr val="C00000"/>
                </a:solidFill>
              </a:rPr>
              <a:t>write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C00000"/>
                </a:solidFill>
              </a:rPr>
              <a:t>correctly solve [8/10]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u="sng" dirty="0" smtClean="0"/>
              <a:t>observable and measurable behaviors</a:t>
            </a:r>
            <a:r>
              <a:rPr lang="en-US" dirty="0" smtClean="0"/>
              <a:t>.</a:t>
            </a:r>
          </a:p>
        </p:txBody>
      </p:sp>
      <p:pic>
        <p:nvPicPr>
          <p:cNvPr id="4" name="Picture 4" descr="C:\Documents and Settings\Rob\Local Settings\Temporary Internet Files\Content.IE5\FYNKWU5V\MC90043381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762000"/>
            <a:ext cx="1828572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914400"/>
          </a:xfrm>
        </p:spPr>
        <p:txBody>
          <a:bodyPr/>
          <a:lstStyle/>
          <a:p>
            <a:r>
              <a:rPr lang="en-US" dirty="0" smtClean="0"/>
              <a:t>A Quiz!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/>
              <a:t>Analyze this objective using the </a:t>
            </a:r>
          </a:p>
          <a:p>
            <a:pPr algn="ctr"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ABCD's of Learning Objectives</a:t>
            </a:r>
            <a:endParaRPr lang="en-US" dirty="0"/>
          </a:p>
          <a:p>
            <a:r>
              <a:rPr lang="en-US" i="1" dirty="0" smtClean="0"/>
              <a:t>The student will </a:t>
            </a:r>
            <a:r>
              <a:rPr lang="en-US" i="1" dirty="0"/>
              <a:t>be able to </a:t>
            </a:r>
            <a:r>
              <a:rPr lang="en-US" i="1" dirty="0" smtClean="0"/>
              <a:t>write </a:t>
            </a:r>
            <a:r>
              <a:rPr lang="en-US" i="1" dirty="0"/>
              <a:t>the noun and </a:t>
            </a:r>
            <a:r>
              <a:rPr lang="en-US" i="1" dirty="0" smtClean="0"/>
              <a:t>verb, within a standard English sentence, </a:t>
            </a:r>
            <a:r>
              <a:rPr lang="en-US" i="1" dirty="0"/>
              <a:t>without error. </a:t>
            </a:r>
          </a:p>
          <a:p>
            <a:pPr algn="ctr">
              <a:buFontTx/>
              <a:buNone/>
            </a:pPr>
            <a:r>
              <a:rPr lang="en-US" b="1" u="sng" dirty="0" smtClean="0"/>
              <a:t>A</a:t>
            </a:r>
            <a:r>
              <a:rPr lang="en-US" dirty="0" smtClean="0"/>
              <a:t>udience?</a:t>
            </a: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Student</a:t>
            </a:r>
          </a:p>
          <a:p>
            <a:pPr algn="ctr">
              <a:buFontTx/>
              <a:buNone/>
            </a:pPr>
            <a:r>
              <a:rPr lang="en-US" b="1" u="sng" dirty="0" smtClean="0"/>
              <a:t>B</a:t>
            </a:r>
            <a:r>
              <a:rPr lang="en-US" dirty="0" smtClean="0"/>
              <a:t>ehavior?</a:t>
            </a: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Write</a:t>
            </a:r>
          </a:p>
          <a:p>
            <a:pPr algn="ctr">
              <a:buFontTx/>
              <a:buNone/>
            </a:pPr>
            <a:r>
              <a:rPr lang="en-US" b="1" u="sng" dirty="0" smtClean="0"/>
              <a:t>C</a:t>
            </a:r>
            <a:r>
              <a:rPr lang="en-US" dirty="0" smtClean="0"/>
              <a:t>ondition?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 standard English sentence</a:t>
            </a:r>
          </a:p>
          <a:p>
            <a:pPr algn="ctr">
              <a:buFontTx/>
              <a:buNone/>
            </a:pPr>
            <a:r>
              <a:rPr lang="en-US" b="1" u="sng" dirty="0" smtClean="0"/>
              <a:t>D</a:t>
            </a:r>
            <a:r>
              <a:rPr lang="en-US" dirty="0" smtClean="0"/>
              <a:t>egree?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rgbClr val="C00000"/>
                </a:solidFill>
              </a:rPr>
              <a:t>W</a:t>
            </a:r>
            <a:r>
              <a:rPr lang="en-US" dirty="0" smtClean="0">
                <a:solidFill>
                  <a:srgbClr val="C00000"/>
                </a:solidFill>
              </a:rPr>
              <a:t>ithout error</a:t>
            </a:r>
          </a:p>
          <a:p>
            <a:pPr algn="ctr">
              <a:buFontTx/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Objective of this Presentation?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i="1" dirty="0" smtClean="0"/>
              <a:t>The participant will be able to write proper lesson goals and objectives without error.</a:t>
            </a:r>
            <a:endParaRPr lang="en-US" dirty="0"/>
          </a:p>
          <a:p>
            <a:pPr algn="ctr">
              <a:buNone/>
            </a:pPr>
            <a:r>
              <a:rPr lang="en-US" sz="6600" b="1" dirty="0" smtClean="0">
                <a:solidFill>
                  <a:srgbClr val="C00000"/>
                </a:solidFill>
                <a:latin typeface="Rosewood Std Regular" pitchFamily="82" charset="0"/>
              </a:rPr>
              <a:t>Good  Luck!!</a:t>
            </a:r>
          </a:p>
          <a:p>
            <a:pPr algn="ctr">
              <a:buNone/>
            </a:pPr>
            <a:endParaRPr lang="en-US" sz="6600" b="1" dirty="0" smtClean="0">
              <a:solidFill>
                <a:srgbClr val="C00000"/>
              </a:solidFill>
              <a:latin typeface="Rosewood Std Regular" pitchFamily="82" charset="0"/>
            </a:endParaRP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hlinkClick r:id="rId3"/>
              </a:rPr>
              <a:t>www.robdanin.com</a:t>
            </a:r>
            <a:r>
              <a:rPr lang="en-US" dirty="0" smtClean="0"/>
              <a:t> </a:t>
            </a:r>
            <a:endParaRPr lang="en-US" b="1" dirty="0" smtClean="0">
              <a:solidFill>
                <a:srgbClr val="C00000"/>
              </a:solidFill>
              <a:latin typeface="Rosewood Std Regular" pitchFamily="82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 descr="C:\Documents and Settings\Rob\Local Settings\Temporary Internet Files\Content.IE5\XOYF54J5\MP900341932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581400"/>
            <a:ext cx="36576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Goals and Objectives</a:t>
            </a:r>
            <a:br>
              <a:rPr lang="en-US" dirty="0" smtClean="0"/>
            </a:br>
            <a:r>
              <a:rPr lang="en-US" dirty="0" smtClean="0"/>
              <a:t>Why bother?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developing a lesson plan the teacher has to determine what they want the student to learn.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b="1" i="1" u="sng" dirty="0" smtClean="0">
                <a:solidFill>
                  <a:srgbClr val="C00000"/>
                </a:solidFill>
              </a:rPr>
              <a:t>Student 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will be able to” (SWBAT) </a:t>
            </a:r>
            <a:endParaRPr lang="en-US" dirty="0" smtClean="0"/>
          </a:p>
          <a:p>
            <a:r>
              <a:rPr lang="en-US" dirty="0" smtClean="0"/>
              <a:t>G&amp;O’s help the teacher to determine if the students have learned what is taught.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Learning objectives</a:t>
            </a:r>
            <a:r>
              <a:rPr lang="en-US" dirty="0" smtClean="0"/>
              <a:t> are also called </a:t>
            </a:r>
            <a:r>
              <a:rPr lang="en-US" i="1" dirty="0" smtClean="0">
                <a:solidFill>
                  <a:srgbClr val="C00000"/>
                </a:solidFill>
              </a:rPr>
              <a:t>instructional objectives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i="1" dirty="0" smtClean="0">
                <a:solidFill>
                  <a:srgbClr val="C00000"/>
                </a:solidFill>
              </a:rPr>
              <a:t>behavioral objectives.  </a:t>
            </a:r>
            <a:r>
              <a:rPr lang="en-US" dirty="0" smtClean="0"/>
              <a:t>They are necessary for the high-quality development of instruction (lesson planning).</a:t>
            </a:r>
          </a:p>
          <a:p>
            <a:r>
              <a:rPr lang="en-US" dirty="0" smtClean="0"/>
              <a:t>There </a:t>
            </a:r>
            <a:r>
              <a:rPr lang="en-US" i="1" dirty="0" smtClean="0"/>
              <a:t>is </a:t>
            </a:r>
            <a:r>
              <a:rPr lang="en-US" dirty="0" smtClean="0"/>
              <a:t>a difference between G&amp;O’s!</a:t>
            </a:r>
          </a:p>
          <a:p>
            <a:endParaRPr lang="en-US" dirty="0"/>
          </a:p>
        </p:txBody>
      </p:sp>
      <p:pic>
        <p:nvPicPr>
          <p:cNvPr id="1027" name="Picture 3" descr="C:\Documents and Settings\Rob\Local Settings\Temporary Internet Files\Content.IE5\XOYF54J5\MC90029349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1" y="178342"/>
            <a:ext cx="1066800" cy="14218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Instructional </a:t>
            </a:r>
            <a:r>
              <a:rPr lang="en-US" dirty="0" smtClean="0">
                <a:solidFill>
                  <a:srgbClr val="C00000"/>
                </a:solidFill>
              </a:rPr>
              <a:t>Goals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are </a:t>
            </a:r>
          </a:p>
          <a:p>
            <a:pPr lvl="1"/>
            <a:r>
              <a:rPr lang="en-US" u="sng" dirty="0" smtClean="0"/>
              <a:t>broad, generalized </a:t>
            </a:r>
            <a:r>
              <a:rPr lang="en-US" dirty="0" smtClean="0"/>
              <a:t>statements about what is to be learned. </a:t>
            </a:r>
          </a:p>
          <a:p>
            <a:pPr lvl="1"/>
            <a:r>
              <a:rPr lang="en-US" dirty="0" smtClean="0"/>
              <a:t>Think of them as a target to be reached.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0"/>
            <a:ext cx="7772400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 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" name="Picture 5" descr="An arrow flying through the air.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800600"/>
            <a:ext cx="18002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n archery target.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886200"/>
            <a:ext cx="11906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An arrow hitting the bullseye of a target.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3886200"/>
            <a:ext cx="1905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Instructional </a:t>
            </a:r>
            <a:r>
              <a:rPr lang="en-US" dirty="0" smtClean="0">
                <a:solidFill>
                  <a:srgbClr val="C00000"/>
                </a:solidFill>
              </a:rPr>
              <a:t>Goals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92500"/>
          </a:bodyPr>
          <a:lstStyle/>
          <a:p>
            <a:r>
              <a:rPr lang="en-US" dirty="0"/>
              <a:t>Students</a:t>
            </a:r>
            <a:r>
              <a:rPr lang="en-US" i="1" dirty="0"/>
              <a:t> will understand</a:t>
            </a:r>
            <a:r>
              <a:rPr lang="en-US" dirty="0"/>
              <a:t> how </a:t>
            </a:r>
            <a:r>
              <a:rPr lang="en-US" dirty="0" smtClean="0"/>
              <a:t>to identify a compound word.</a:t>
            </a:r>
          </a:p>
          <a:p>
            <a:r>
              <a:rPr lang="en-US" dirty="0" smtClean="0"/>
              <a:t>Students </a:t>
            </a:r>
            <a:r>
              <a:rPr lang="en-US" i="1" dirty="0" smtClean="0"/>
              <a:t>will know</a:t>
            </a:r>
            <a:r>
              <a:rPr lang="en-US" dirty="0"/>
              <a:t> </a:t>
            </a:r>
            <a:r>
              <a:rPr lang="en-US" dirty="0" smtClean="0"/>
              <a:t>appropriate language variety, register and genre.</a:t>
            </a:r>
          </a:p>
          <a:p>
            <a:r>
              <a:rPr lang="en-US" dirty="0" smtClean="0"/>
              <a:t>Students </a:t>
            </a:r>
            <a:r>
              <a:rPr lang="en-US" i="1" dirty="0" smtClean="0"/>
              <a:t>will learn </a:t>
            </a:r>
            <a:r>
              <a:rPr lang="en-US" dirty="0" smtClean="0"/>
              <a:t>grammatically correct phrases.</a:t>
            </a:r>
          </a:p>
          <a:p>
            <a:r>
              <a:rPr lang="en-US" dirty="0" smtClean="0"/>
              <a:t>Students </a:t>
            </a:r>
            <a:r>
              <a:rPr lang="en-US" i="1" dirty="0" smtClean="0"/>
              <a:t>will use </a:t>
            </a:r>
            <a:r>
              <a:rPr lang="en-US" dirty="0" smtClean="0"/>
              <a:t>English to participate in social interactions </a:t>
            </a:r>
          </a:p>
          <a:p>
            <a:pPr>
              <a:buNone/>
            </a:pPr>
            <a:r>
              <a:rPr lang="en-US" dirty="0" smtClean="0"/>
              <a:t>by ________________.</a:t>
            </a:r>
          </a:p>
          <a:p>
            <a:r>
              <a:rPr lang="en-US" dirty="0" smtClean="0"/>
              <a:t>Students will identify a </a:t>
            </a:r>
            <a:r>
              <a:rPr lang="en-US" dirty="0"/>
              <a:t>specific letter, word, or </a:t>
            </a:r>
            <a:r>
              <a:rPr lang="en-US" dirty="0" smtClean="0"/>
              <a:t>picture </a:t>
            </a:r>
            <a:r>
              <a:rPr lang="en-US" dirty="0" smtClean="0">
                <a:solidFill>
                  <a:schemeClr val="accent2"/>
                </a:solidFill>
              </a:rPr>
              <a:t>[by pointing to or circling it]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21 -0.00209 C -0.01007 -0.00533 -0.01181 -0.00857 -0.01181 -0.01204 C -0.01181 -0.02107 -0.01216 -0.03056 -0.00921 -0.03866 C -0.00712 -0.04422 0.01389 -0.0507 0.01823 -0.05209 C 0.02916 -0.06181 0.04045 -0.0625 0.05329 -0.06551 C 0.0592 -0.06528 0.16475 -0.06019 0.17829 -0.0588 C 0.20277 -0.05625 0.22639 -0.03727 0.25069 -0.03542 C 0.26406 -0.03426 0.27743 -0.03334 0.29079 -0.03218 C 0.34253 -0.03542 0.38819 -0.03149 0.43576 -0.05209 C 0.43767 -0.0625 0.4427 -0.07547 0.43073 -0.07547 " pathEditMode="relative" rAng="0" ptsTypes="fffffffffA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0" y="-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Instructional </a:t>
            </a:r>
            <a:r>
              <a:rPr lang="en-US" dirty="0" smtClean="0">
                <a:solidFill>
                  <a:srgbClr val="C00000"/>
                </a:solidFill>
              </a:rPr>
              <a:t>Objectives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77500" lnSpcReduction="20000"/>
          </a:bodyPr>
          <a:lstStyle/>
          <a:p>
            <a:r>
              <a:rPr lang="en-US" sz="3600" u="sng" dirty="0" smtClean="0"/>
              <a:t>Specific</a:t>
            </a:r>
            <a:r>
              <a:rPr lang="en-US" sz="3600" dirty="0" smtClean="0"/>
              <a:t> actions the teacher takes during their </a:t>
            </a:r>
          </a:p>
          <a:p>
            <a:pPr>
              <a:buNone/>
            </a:pPr>
            <a:r>
              <a:rPr lang="en-US" sz="3600" dirty="0" smtClean="0"/>
              <a:t>	“</a:t>
            </a:r>
            <a:r>
              <a:rPr lang="en-US" sz="3600" i="1" dirty="0" smtClean="0"/>
              <a:t>instructional delivery”</a:t>
            </a:r>
            <a:r>
              <a:rPr lang="en-US" sz="3600" dirty="0" smtClean="0"/>
              <a:t>. </a:t>
            </a:r>
          </a:p>
          <a:p>
            <a:pPr lvl="1"/>
            <a:r>
              <a:rPr lang="en-US" sz="3600" dirty="0" smtClean="0"/>
              <a:t>Actual teaching of the lesson</a:t>
            </a:r>
          </a:p>
          <a:p>
            <a:r>
              <a:rPr lang="en-US" sz="3600" dirty="0" smtClean="0"/>
              <a:t>Align directly to instructional assessments.</a:t>
            </a:r>
          </a:p>
          <a:p>
            <a:pPr lvl="1"/>
            <a:r>
              <a:rPr lang="en-US" sz="3600" dirty="0" smtClean="0"/>
              <a:t> Confirms the teacher has met their overall lesson goals </a:t>
            </a:r>
            <a:r>
              <a:rPr lang="en-US" sz="3600" i="1" dirty="0" smtClean="0"/>
              <a:t>(Backward Design)</a:t>
            </a:r>
          </a:p>
          <a:p>
            <a:r>
              <a:rPr lang="en-US" sz="3600" dirty="0" smtClean="0"/>
              <a:t>They are </a:t>
            </a:r>
            <a:r>
              <a:rPr lang="en-US" sz="3600" u="sng" dirty="0" smtClean="0"/>
              <a:t>specific and measurable</a:t>
            </a:r>
            <a:r>
              <a:rPr lang="en-US" sz="3600" dirty="0" smtClean="0"/>
              <a:t>, rather than broad and intangible.</a:t>
            </a:r>
          </a:p>
          <a:p>
            <a:pPr lvl="1"/>
            <a:r>
              <a:rPr lang="en-US" sz="3600" dirty="0" smtClean="0"/>
              <a:t>Actions (use of verbs in writing objectives)  that clearly answer the question</a:t>
            </a:r>
          </a:p>
          <a:p>
            <a:pPr lvl="2"/>
            <a:r>
              <a:rPr lang="en-US" sz="3600" b="1" dirty="0" smtClean="0"/>
              <a:t>What is the student </a:t>
            </a:r>
            <a:r>
              <a:rPr lang="en-US" sz="3600" b="1" i="1" dirty="0" smtClean="0"/>
              <a:t>doing?</a:t>
            </a:r>
          </a:p>
          <a:p>
            <a:r>
              <a:rPr lang="en-US" sz="3600" b="1" dirty="0" smtClean="0"/>
              <a:t>Tip</a:t>
            </a:r>
            <a:r>
              <a:rPr lang="en-US" sz="3600" dirty="0" smtClean="0"/>
              <a:t>: Never use words such as </a:t>
            </a:r>
            <a:r>
              <a:rPr lang="en-US" sz="3600" i="1" dirty="0" smtClean="0"/>
              <a:t>understand</a:t>
            </a:r>
            <a:r>
              <a:rPr lang="en-US" sz="3600" dirty="0" smtClean="0"/>
              <a:t>, </a:t>
            </a:r>
            <a:r>
              <a:rPr lang="en-US" sz="3600" i="1" dirty="0" smtClean="0"/>
              <a:t>appreciate, etc. </a:t>
            </a:r>
            <a:r>
              <a:rPr lang="en-US" sz="3600" dirty="0" smtClean="0"/>
              <a:t>in</a:t>
            </a:r>
            <a:r>
              <a:rPr lang="en-US" sz="3600" i="1" dirty="0" smtClean="0"/>
              <a:t> </a:t>
            </a:r>
            <a:r>
              <a:rPr lang="en-US" sz="3600" dirty="0" smtClean="0"/>
              <a:t>an objective. They are </a:t>
            </a:r>
            <a:r>
              <a:rPr lang="en-US" sz="3600" u="sng" dirty="0" smtClean="0"/>
              <a:t>too vague</a:t>
            </a:r>
            <a:r>
              <a:rPr lang="en-US" sz="3600" dirty="0" smtClean="0"/>
              <a:t>, and do not measure a specific behavior.  These are okay to use in </a:t>
            </a:r>
            <a:r>
              <a:rPr lang="en-US" sz="3600" u="sng" dirty="0" smtClean="0"/>
              <a:t>lesson goals</a:t>
            </a:r>
            <a:r>
              <a:rPr lang="en-US" sz="3600" dirty="0" smtClean="0"/>
              <a:t>.</a:t>
            </a:r>
            <a:endParaRPr lang="en-US" sz="3600" u="sng" dirty="0" smtClean="0"/>
          </a:p>
          <a:p>
            <a:endParaRPr lang="en-US" dirty="0" smtClean="0"/>
          </a:p>
          <a:p>
            <a:pPr lvl="2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“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dirty="0" smtClean="0"/>
              <a:t>tudent </a:t>
            </a:r>
            <a:r>
              <a:rPr lang="en-US" b="1" dirty="0" smtClean="0">
                <a:solidFill>
                  <a:srgbClr val="C00000"/>
                </a:solidFill>
              </a:rPr>
              <a:t>W</a:t>
            </a:r>
            <a:r>
              <a:rPr lang="en-US" b="1" dirty="0" smtClean="0"/>
              <a:t>ill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dirty="0" smtClean="0"/>
              <a:t>e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b="1" dirty="0" smtClean="0"/>
              <a:t>ble</a:t>
            </a:r>
            <a:r>
              <a:rPr lang="en-US" b="1" dirty="0" smtClean="0">
                <a:solidFill>
                  <a:srgbClr val="C00000"/>
                </a:solidFill>
              </a:rPr>
              <a:t> T</a:t>
            </a:r>
            <a:r>
              <a:rPr lang="en-US" b="1" dirty="0" smtClean="0"/>
              <a:t>o” </a:t>
            </a:r>
            <a:br>
              <a:rPr lang="en-US" b="1" dirty="0" smtClean="0"/>
            </a:br>
            <a:r>
              <a:rPr lang="en-US" b="1" dirty="0" smtClean="0"/>
              <a:t>(SWBAT)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Here are some objectives that relate to actual student performance (SWBAT). These examples relate to </a:t>
            </a:r>
            <a:r>
              <a:rPr lang="en-US" sz="2800" i="1" u="sng" dirty="0" smtClean="0">
                <a:solidFill>
                  <a:srgbClr val="C00000"/>
                </a:solidFill>
              </a:rPr>
              <a:t>specific, measurable </a:t>
            </a:r>
            <a:r>
              <a:rPr lang="en-US" sz="2800" dirty="0" smtClean="0"/>
              <a:t>student outcomes:</a:t>
            </a:r>
          </a:p>
          <a:p>
            <a:pPr>
              <a:buNone/>
            </a:pPr>
            <a:r>
              <a:rPr lang="en-US" sz="2800" dirty="0" smtClean="0"/>
              <a:t>SWBAT:</a:t>
            </a:r>
          </a:p>
          <a:p>
            <a:pPr lvl="1"/>
            <a:r>
              <a:rPr lang="en-US" sz="2600" dirty="0" smtClean="0">
                <a:solidFill>
                  <a:srgbClr val="C00000"/>
                </a:solidFill>
              </a:rPr>
              <a:t>write</a:t>
            </a:r>
            <a:r>
              <a:rPr lang="en-US" sz="2600" dirty="0" smtClean="0"/>
              <a:t> a resume.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s</a:t>
            </a:r>
            <a:r>
              <a:rPr lang="en-US" sz="2600" dirty="0" smtClean="0">
                <a:solidFill>
                  <a:srgbClr val="C00000"/>
                </a:solidFill>
              </a:rPr>
              <a:t>tate </a:t>
            </a:r>
            <a:r>
              <a:rPr lang="en-US" sz="2600" dirty="0" smtClean="0"/>
              <a:t>three types of verbs.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a</a:t>
            </a:r>
            <a:r>
              <a:rPr lang="en-US" sz="2600" dirty="0" smtClean="0">
                <a:solidFill>
                  <a:srgbClr val="C00000"/>
                </a:solidFill>
              </a:rPr>
              <a:t>dd</a:t>
            </a:r>
            <a:r>
              <a:rPr lang="en-US" sz="2600" dirty="0" smtClean="0"/>
              <a:t> two words together to make a compound word.</a:t>
            </a:r>
          </a:p>
          <a:p>
            <a:r>
              <a:rPr lang="en-US" sz="2800" dirty="0" smtClean="0"/>
              <a:t>Explain what the problem is with this example of an objective</a:t>
            </a:r>
          </a:p>
          <a:p>
            <a:pPr lvl="1"/>
            <a:r>
              <a:rPr lang="en-US" sz="2600" i="1" dirty="0" smtClean="0"/>
              <a:t>Students will be taught three types of verbs.</a:t>
            </a:r>
          </a:p>
          <a:p>
            <a:r>
              <a:rPr lang="en-US" sz="2800" dirty="0" smtClean="0"/>
              <a:t>This objective is too broad, and is concerned with the </a:t>
            </a:r>
            <a:r>
              <a:rPr lang="en-US" sz="2800" i="1" dirty="0" smtClean="0"/>
              <a:t>teaching process</a:t>
            </a:r>
            <a:r>
              <a:rPr lang="en-US" sz="2800" dirty="0" smtClean="0"/>
              <a:t>, not the </a:t>
            </a:r>
            <a:r>
              <a:rPr lang="en-US" sz="2800" i="1" u="sng" dirty="0" smtClean="0"/>
              <a:t>learning process </a:t>
            </a:r>
            <a:r>
              <a:rPr lang="en-US" sz="2800" u="sng" dirty="0" smtClean="0"/>
              <a:t>(SWBAT)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How To Write Instructional Objectives</a:t>
            </a:r>
            <a:br>
              <a:rPr lang="en-US" sz="4000" dirty="0" smtClean="0"/>
            </a:br>
            <a:r>
              <a:rPr lang="en-US" sz="3100" i="1" dirty="0">
                <a:solidFill>
                  <a:schemeClr val="accent2"/>
                </a:solidFill>
              </a:rPr>
              <a:t>T</a:t>
            </a:r>
            <a:r>
              <a:rPr lang="en-US" sz="3100" i="1" dirty="0" smtClean="0">
                <a:solidFill>
                  <a:schemeClr val="accent2"/>
                </a:solidFill>
              </a:rPr>
              <a:t>he ABCD's of  </a:t>
            </a:r>
            <a:r>
              <a:rPr lang="en-US" sz="3100" i="1" dirty="0">
                <a:solidFill>
                  <a:schemeClr val="accent2"/>
                </a:solidFill>
              </a:rPr>
              <a:t>L</a:t>
            </a:r>
            <a:r>
              <a:rPr lang="en-US" sz="3100" i="1" dirty="0" smtClean="0">
                <a:solidFill>
                  <a:schemeClr val="accent2"/>
                </a:solidFill>
              </a:rPr>
              <a:t>earning </a:t>
            </a:r>
            <a:r>
              <a:rPr lang="en-US" sz="3100" i="1" dirty="0">
                <a:solidFill>
                  <a:schemeClr val="accent2"/>
                </a:solidFill>
              </a:rPr>
              <a:t>O</a:t>
            </a:r>
            <a:r>
              <a:rPr lang="en-US" sz="3100" i="1" dirty="0" smtClean="0">
                <a:solidFill>
                  <a:schemeClr val="accent2"/>
                </a:solidFill>
              </a:rPr>
              <a:t>bjectives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300" dirty="0"/>
              <a:t>I</a:t>
            </a:r>
            <a:r>
              <a:rPr lang="en-US" sz="2300" dirty="0" smtClean="0"/>
              <a:t>nstructional objectives should specify:</a:t>
            </a:r>
          </a:p>
          <a:p>
            <a:r>
              <a:rPr lang="en-US" sz="2300" b="1" dirty="0" smtClean="0">
                <a:solidFill>
                  <a:srgbClr val="C00000"/>
                </a:solidFill>
              </a:rPr>
              <a:t>A</a:t>
            </a:r>
            <a:r>
              <a:rPr lang="en-US" sz="2300" b="1" dirty="0" smtClean="0"/>
              <a:t>udience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smtClean="0"/>
              <a:t>- Who? Who is the instruction aimed at?</a:t>
            </a:r>
          </a:p>
          <a:p>
            <a:r>
              <a:rPr lang="en-US" sz="2300" b="1" dirty="0" smtClean="0">
                <a:solidFill>
                  <a:srgbClr val="C00000"/>
                </a:solidFill>
              </a:rPr>
              <a:t>B</a:t>
            </a:r>
            <a:r>
              <a:rPr lang="en-US" sz="2300" b="1" dirty="0" smtClean="0"/>
              <a:t>ehavior</a:t>
            </a:r>
            <a:r>
              <a:rPr lang="en-US" sz="2300" dirty="0" smtClean="0"/>
              <a:t> - What? What do you expect the students to be able to do? This should be an </a:t>
            </a:r>
            <a:r>
              <a:rPr lang="en-US" sz="2300" u="sng" dirty="0" smtClean="0"/>
              <a:t>observable behavior</a:t>
            </a:r>
            <a:r>
              <a:rPr lang="en-US" sz="2300" dirty="0" smtClean="0"/>
              <a:t>. If you can't observe it, you can't be sure your students really learned it.</a:t>
            </a:r>
          </a:p>
          <a:p>
            <a:r>
              <a:rPr lang="en-US" sz="2300" b="1" dirty="0" smtClean="0">
                <a:solidFill>
                  <a:srgbClr val="C00000"/>
                </a:solidFill>
              </a:rPr>
              <a:t>C</a:t>
            </a:r>
            <a:r>
              <a:rPr lang="en-US" sz="2300" b="1" dirty="0" smtClean="0"/>
              <a:t>ondition</a:t>
            </a:r>
            <a:r>
              <a:rPr lang="en-US" sz="2300" dirty="0" smtClean="0"/>
              <a:t> - How? Under what circumstances will the learning occur? What will the student be given or already be expected to know to accomplish the learning?</a:t>
            </a:r>
          </a:p>
          <a:p>
            <a:pPr lvl="1"/>
            <a:r>
              <a:rPr lang="en-US" sz="2300" i="1" dirty="0" smtClean="0"/>
              <a:t>SWBAT prepare a four to six minute extemporaneous speech, </a:t>
            </a:r>
            <a:r>
              <a:rPr lang="en-US" sz="2300" i="1" dirty="0"/>
              <a:t>g</a:t>
            </a:r>
            <a:r>
              <a:rPr lang="en-US" sz="2300" i="1" dirty="0" smtClean="0"/>
              <a:t>iven a maximum of six references.</a:t>
            </a:r>
          </a:p>
          <a:p>
            <a:r>
              <a:rPr lang="en-US" sz="2300" b="1" dirty="0" smtClean="0">
                <a:solidFill>
                  <a:srgbClr val="C00000"/>
                </a:solidFill>
              </a:rPr>
              <a:t>D</a:t>
            </a:r>
            <a:r>
              <a:rPr lang="en-US" sz="2300" b="1" dirty="0" smtClean="0"/>
              <a:t>egree</a:t>
            </a:r>
            <a:r>
              <a:rPr lang="en-US" sz="2300" dirty="0" smtClean="0"/>
              <a:t> - How much? Must a specific set of criteria be met? Do you want total mastery (100%), do you want them to respond correctly 80% of the time, etc. A common (and totally non-scientific) setting is 80% of the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Wording of Objectives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Documents and Settings\Rob\Local Settings\Temporary Internet Files\Content.IE5\XOYF54J5\MC90043438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914400"/>
            <a:ext cx="1927225" cy="990600"/>
          </a:xfrm>
          <a:prstGeom prst="rect">
            <a:avLst/>
          </a:prstGeom>
          <a:noFill/>
        </p:spPr>
      </p:pic>
      <p:pic>
        <p:nvPicPr>
          <p:cNvPr id="2052" name="Picture 4" descr="C:\Documents and Settings\Rob\Local Settings\Temporary Internet Files\Content.IE5\FYNKWU5V\MC900433817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914400"/>
            <a:ext cx="1828572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Instructional Objectives:</a:t>
            </a:r>
            <a:br>
              <a:rPr lang="en-US" dirty="0" smtClean="0"/>
            </a:br>
            <a:r>
              <a:rPr lang="en-US" dirty="0" smtClean="0"/>
              <a:t>Poor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Why are these poor examples:</a:t>
            </a:r>
          </a:p>
          <a:p>
            <a:r>
              <a:rPr lang="en-US" dirty="0" smtClean="0"/>
              <a:t>Students will understand English.</a:t>
            </a:r>
          </a:p>
          <a:p>
            <a:pPr lvl="1"/>
            <a:r>
              <a:rPr lang="en-US" dirty="0" smtClean="0"/>
              <a:t>“understand” is not specific and measurable</a:t>
            </a:r>
          </a:p>
          <a:p>
            <a:r>
              <a:rPr lang="en-US" dirty="0" smtClean="0"/>
              <a:t>Students will develop an appreciation of music.</a:t>
            </a:r>
          </a:p>
          <a:p>
            <a:pPr lvl="1"/>
            <a:r>
              <a:rPr lang="en-US" dirty="0" smtClean="0"/>
              <a:t>“appreciation” is not specific and measurable</a:t>
            </a:r>
          </a:p>
          <a:p>
            <a:r>
              <a:rPr lang="en-US" dirty="0" smtClean="0"/>
              <a:t>The teacher will conduct a lecture on proper noun usage.</a:t>
            </a:r>
          </a:p>
          <a:p>
            <a:pPr lvl="1"/>
            <a:r>
              <a:rPr lang="en-US" dirty="0" smtClean="0"/>
              <a:t>Focuses on the teacher, </a:t>
            </a:r>
            <a:r>
              <a:rPr lang="en-US" dirty="0"/>
              <a:t>n</a:t>
            </a:r>
            <a:r>
              <a:rPr lang="en-US" dirty="0" smtClean="0"/>
              <a:t>ot the students </a:t>
            </a:r>
          </a:p>
          <a:p>
            <a:pPr lvl="1"/>
            <a:r>
              <a:rPr lang="en-US" dirty="0" smtClean="0"/>
              <a:t>Remember: </a:t>
            </a:r>
            <a:r>
              <a:rPr lang="en-US" dirty="0" smtClean="0">
                <a:solidFill>
                  <a:srgbClr val="C00000"/>
                </a:solidFill>
              </a:rPr>
              <a:t>SWBAT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C:\Documents and Settings\Rob\Local Settings\Temporary Internet Files\Content.IE5\XOYF54J5\MC90043438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609600"/>
            <a:ext cx="1927225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635</Words>
  <Application>Microsoft Office PowerPoint</Application>
  <PresentationFormat>On-screen Show (4:3)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Lucida Sans Unicode</vt:lpstr>
      <vt:lpstr>Rosewood Std Regular</vt:lpstr>
      <vt:lpstr>Office Theme</vt:lpstr>
      <vt:lpstr>Writing Effective Instructional Goals and Objectives       </vt:lpstr>
      <vt:lpstr> Goals and Objectives Why bother? </vt:lpstr>
      <vt:lpstr>Instructional Goals</vt:lpstr>
      <vt:lpstr>Examples of Instructional Goals</vt:lpstr>
      <vt:lpstr>Instructional Objectives</vt:lpstr>
      <vt:lpstr>The “Student Will Be Able To”  (SWBAT)</vt:lpstr>
      <vt:lpstr>  How To Write Instructional Objectives The ABCD's of  Learning Objectives  </vt:lpstr>
      <vt:lpstr>The Wording of Objectives</vt:lpstr>
      <vt:lpstr>Instructional Objectives: Poor Examples</vt:lpstr>
      <vt:lpstr>Instructional Objectives: Good Examples</vt:lpstr>
      <vt:lpstr>A Quiz!</vt:lpstr>
      <vt:lpstr>The Objective of this Presentation?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Effective Instructional Goals and Objectives </dc:title>
  <dc:creator>Valued Acer Customer</dc:creator>
  <cp:lastModifiedBy>Rob Danin</cp:lastModifiedBy>
  <cp:revision>144</cp:revision>
  <dcterms:created xsi:type="dcterms:W3CDTF">2013-05-28T03:31:26Z</dcterms:created>
  <dcterms:modified xsi:type="dcterms:W3CDTF">2015-09-20T16:57:05Z</dcterms:modified>
</cp:coreProperties>
</file>