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4" r:id="rId2"/>
    <p:sldId id="275" r:id="rId3"/>
    <p:sldId id="260" r:id="rId4"/>
    <p:sldId id="265" r:id="rId5"/>
    <p:sldId id="266" r:id="rId6"/>
    <p:sldId id="267" r:id="rId7"/>
    <p:sldId id="268" r:id="rId8"/>
    <p:sldId id="269" r:id="rId9"/>
    <p:sldId id="270" r:id="rId10"/>
    <p:sldId id="273" r:id="rId11"/>
    <p:sldId id="271" r:id="rId12"/>
    <p:sldId id="278" r:id="rId13"/>
    <p:sldId id="272" r:id="rId14"/>
    <p:sldId id="274" r:id="rId15"/>
    <p:sldId id="261"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22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6FC95-4A36-4593-81BC-9DB0BDB7BCEB}" type="datetimeFigureOut">
              <a:rPr lang="en-GB" smtClean="0"/>
              <a:t>02/09/2024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B3E00-2C0F-48F9-B34B-9737F2E166EE}" type="slidenum">
              <a:rPr lang="en-GB" smtClean="0"/>
              <a:t>‹#›</a:t>
            </a:fld>
            <a:endParaRPr lang="en-GB"/>
          </a:p>
        </p:txBody>
      </p:sp>
    </p:spTree>
    <p:extLst>
      <p:ext uri="{BB962C8B-B14F-4D97-AF65-F5344CB8AC3E}">
        <p14:creationId xmlns:p14="http://schemas.microsoft.com/office/powerpoint/2010/main" val="1458313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B2317A-67B3-4349-BB29-6F6A98DDA0B6}" type="slidenum">
              <a:rPr lang="en-US" smtClean="0"/>
              <a:t>1</a:t>
            </a:fld>
            <a:endParaRPr lang="en-US"/>
          </a:p>
        </p:txBody>
      </p:sp>
    </p:spTree>
    <p:extLst>
      <p:ext uri="{BB962C8B-B14F-4D97-AF65-F5344CB8AC3E}">
        <p14:creationId xmlns:p14="http://schemas.microsoft.com/office/powerpoint/2010/main" val="2622712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unsupervised learning, we don’t have data with answers. We let an algorithm learn things about the data. Often this is about looking for patterns, groups and clusters. The latter is quite literally where these methods have been deployed extensively in astronomy.</a:t>
            </a:r>
          </a:p>
        </p:txBody>
      </p:sp>
      <p:sp>
        <p:nvSpPr>
          <p:cNvPr id="4" name="Slide Number Placeholder 3"/>
          <p:cNvSpPr>
            <a:spLocks noGrp="1"/>
          </p:cNvSpPr>
          <p:nvPr>
            <p:ph type="sldNum" sz="quarter" idx="5"/>
          </p:nvPr>
        </p:nvSpPr>
        <p:spPr/>
        <p:txBody>
          <a:bodyPr/>
          <a:lstStyle/>
          <a:p>
            <a:fld id="{BCB2317A-67B3-4349-BB29-6F6A98DDA0B6}" type="slidenum">
              <a:rPr lang="en-US" smtClean="0"/>
              <a:t>10</a:t>
            </a:fld>
            <a:endParaRPr lang="en-US"/>
          </a:p>
        </p:txBody>
      </p:sp>
    </p:spTree>
    <p:extLst>
      <p:ext uri="{BB962C8B-B14F-4D97-AF65-F5344CB8AC3E}">
        <p14:creationId xmlns:p14="http://schemas.microsoft.com/office/powerpoint/2010/main" val="27825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look together at some supervised learning examples. There are some common problems and traps with these techniques that we must be wary of. The first three are obvious but the last requires some thinking about. It is possible to have such a complex model that it fits the data perfectly – but will that produce good results when applied to new data – probably not. We need a way of regularizing the model to prevent overfitting.</a:t>
            </a:r>
          </a:p>
        </p:txBody>
      </p:sp>
      <p:sp>
        <p:nvSpPr>
          <p:cNvPr id="4" name="Slide Number Placeholder 3"/>
          <p:cNvSpPr>
            <a:spLocks noGrp="1"/>
          </p:cNvSpPr>
          <p:nvPr>
            <p:ph type="sldNum" sz="quarter" idx="5"/>
          </p:nvPr>
        </p:nvSpPr>
        <p:spPr/>
        <p:txBody>
          <a:bodyPr/>
          <a:lstStyle/>
          <a:p>
            <a:fld id="{BCB2317A-67B3-4349-BB29-6F6A98DDA0B6}" type="slidenum">
              <a:rPr lang="en-US" smtClean="0"/>
              <a:t>11</a:t>
            </a:fld>
            <a:endParaRPr lang="en-US"/>
          </a:p>
        </p:txBody>
      </p:sp>
    </p:spTree>
    <p:extLst>
      <p:ext uri="{BB962C8B-B14F-4D97-AF65-F5344CB8AC3E}">
        <p14:creationId xmlns:p14="http://schemas.microsoft.com/office/powerpoint/2010/main" val="1534090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strategy is to divide our initial training data into two parts – a training set and a test (or validation) set. The model is trained on the training set and then we see how well it does in predicting the labels in the test set. If the </a:t>
            </a:r>
            <a:r>
              <a:rPr lang="en-US" dirty="0" err="1"/>
              <a:t>perfomance</a:t>
            </a:r>
            <a:r>
              <a:rPr lang="en-US" dirty="0"/>
              <a:t> on the training set is much better than the test set, it suggests overfitting.</a:t>
            </a:r>
          </a:p>
        </p:txBody>
      </p:sp>
      <p:sp>
        <p:nvSpPr>
          <p:cNvPr id="4" name="Slide Number Placeholder 3"/>
          <p:cNvSpPr>
            <a:spLocks noGrp="1"/>
          </p:cNvSpPr>
          <p:nvPr>
            <p:ph type="sldNum" sz="quarter" idx="5"/>
          </p:nvPr>
        </p:nvSpPr>
        <p:spPr/>
        <p:txBody>
          <a:bodyPr/>
          <a:lstStyle/>
          <a:p>
            <a:fld id="{BCB2317A-67B3-4349-BB29-6F6A98DDA0B6}" type="slidenum">
              <a:rPr lang="en-US" smtClean="0"/>
              <a:t>12</a:t>
            </a:fld>
            <a:endParaRPr lang="en-US"/>
          </a:p>
        </p:txBody>
      </p:sp>
    </p:spTree>
    <p:extLst>
      <p:ext uri="{BB962C8B-B14F-4D97-AF65-F5344CB8AC3E}">
        <p14:creationId xmlns:p14="http://schemas.microsoft.com/office/powerpoint/2010/main" val="919043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basic procedure that is common to most ML projects. We obtain our training data, check it, maybe replace missing values or disregard features that aren’t relevant. We may have to encode data into numerical form and we may have to scale our data (e.g. to be between 0 and 1) depending on the algorithm. We define which features we will use and what are the target labels. We divide our data into train and test splits, create an instance of an ML model and train it with the training split. We then evaluate how well the trained model performs on the test split, Do some tuning and then when we’re happy, use the model on unseen/</a:t>
            </a:r>
            <a:r>
              <a:rPr lang="en-US" dirty="0" err="1"/>
              <a:t>unlabelled</a:t>
            </a:r>
            <a:r>
              <a:rPr lang="en-US" dirty="0"/>
              <a:t> data.</a:t>
            </a:r>
          </a:p>
        </p:txBody>
      </p:sp>
      <p:sp>
        <p:nvSpPr>
          <p:cNvPr id="4" name="Slide Number Placeholder 3"/>
          <p:cNvSpPr>
            <a:spLocks noGrp="1"/>
          </p:cNvSpPr>
          <p:nvPr>
            <p:ph type="sldNum" sz="quarter" idx="5"/>
          </p:nvPr>
        </p:nvSpPr>
        <p:spPr/>
        <p:txBody>
          <a:bodyPr/>
          <a:lstStyle/>
          <a:p>
            <a:fld id="{BCB2317A-67B3-4349-BB29-6F6A98DDA0B6}" type="slidenum">
              <a:rPr lang="en-US" smtClean="0"/>
              <a:t>13</a:t>
            </a:fld>
            <a:endParaRPr lang="en-US"/>
          </a:p>
        </p:txBody>
      </p:sp>
    </p:spTree>
    <p:extLst>
      <p:ext uri="{BB962C8B-B14F-4D97-AF65-F5344CB8AC3E}">
        <p14:creationId xmlns:p14="http://schemas.microsoft.com/office/powerpoint/2010/main" val="2753443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an incomplete list of the usual tools that people in data science use, particularly with python. Other packages certainly are available, like R or </a:t>
            </a:r>
            <a:r>
              <a:rPr lang="en-US" dirty="0" err="1"/>
              <a:t>pytorch</a:t>
            </a:r>
            <a:r>
              <a:rPr lang="en-US" dirty="0"/>
              <a:t>.</a:t>
            </a:r>
          </a:p>
        </p:txBody>
      </p:sp>
      <p:sp>
        <p:nvSpPr>
          <p:cNvPr id="4" name="Slide Number Placeholder 3"/>
          <p:cNvSpPr>
            <a:spLocks noGrp="1"/>
          </p:cNvSpPr>
          <p:nvPr>
            <p:ph type="sldNum" sz="quarter" idx="5"/>
          </p:nvPr>
        </p:nvSpPr>
        <p:spPr/>
        <p:txBody>
          <a:bodyPr/>
          <a:lstStyle/>
          <a:p>
            <a:fld id="{BCB2317A-67B3-4349-BB29-6F6A98DDA0B6}" type="slidenum">
              <a:rPr lang="en-US" smtClean="0"/>
              <a:t>14</a:t>
            </a:fld>
            <a:endParaRPr lang="en-US"/>
          </a:p>
        </p:txBody>
      </p:sp>
    </p:spTree>
    <p:extLst>
      <p:ext uri="{BB962C8B-B14F-4D97-AF65-F5344CB8AC3E}">
        <p14:creationId xmlns:p14="http://schemas.microsoft.com/office/powerpoint/2010/main" val="176389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B2317A-67B3-4349-BB29-6F6A98DDA0B6}" type="slidenum">
              <a:rPr lang="en-US" smtClean="0"/>
              <a:t>15</a:t>
            </a:fld>
            <a:endParaRPr lang="en-US"/>
          </a:p>
        </p:txBody>
      </p:sp>
    </p:spTree>
    <p:extLst>
      <p:ext uri="{BB962C8B-B14F-4D97-AF65-F5344CB8AC3E}">
        <p14:creationId xmlns:p14="http://schemas.microsoft.com/office/powerpoint/2010/main" val="2594327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decision tree classifier works by testing questions that divide the data at each node into two parts and choosing questions which </a:t>
            </a:r>
            <a:r>
              <a:rPr lang="en-US" dirty="0" err="1"/>
              <a:t>maximise</a:t>
            </a:r>
            <a:r>
              <a:rPr lang="en-US" dirty="0"/>
              <a:t> the purity of the two subsets thus generated. They can be allowed to continue splitting until they end in leaves that contain purely one class. In this simple example you can get a perfect separation between hares and rabbits by asking two questions in the ear length vs burrows? data space. Decision trees are simple and can be visualized easily (so not a black box). They are also quick and don’t need much data preparation (e.g. no scaling needed). However they are very volatile and depend on the exact make-up of the training data. They are also very prone to overfitting if allowed to progress to pure leaves.  Whilst each branch is </a:t>
            </a:r>
            <a:r>
              <a:rPr lang="en-US" dirty="0" err="1"/>
              <a:t>optimised</a:t>
            </a:r>
            <a:r>
              <a:rPr lang="en-US" dirty="0"/>
              <a:t>, the end result may not be globally optimal.</a:t>
            </a:r>
          </a:p>
        </p:txBody>
      </p:sp>
      <p:sp>
        <p:nvSpPr>
          <p:cNvPr id="4" name="Slide Number Placeholder 3"/>
          <p:cNvSpPr>
            <a:spLocks noGrp="1"/>
          </p:cNvSpPr>
          <p:nvPr>
            <p:ph type="sldNum" sz="quarter" idx="5"/>
          </p:nvPr>
        </p:nvSpPr>
        <p:spPr/>
        <p:txBody>
          <a:bodyPr/>
          <a:lstStyle/>
          <a:p>
            <a:fld id="{BCB2317A-67B3-4349-BB29-6F6A98DDA0B6}" type="slidenum">
              <a:rPr lang="en-US" smtClean="0"/>
              <a:t>16</a:t>
            </a:fld>
            <a:endParaRPr lang="en-US"/>
          </a:p>
        </p:txBody>
      </p:sp>
    </p:spTree>
    <p:extLst>
      <p:ext uri="{BB962C8B-B14F-4D97-AF65-F5344CB8AC3E}">
        <p14:creationId xmlns:p14="http://schemas.microsoft.com/office/powerpoint/2010/main" val="185006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Forest techniques mitigate some of the problems with individual decision trees. They are an ensemble of decision trees, each constructed from a random set of the training data (random selection with replacement) and a random subset of the features. Each tree gives a classification and the final result is found from the majority view of all the decision trees. This final result should have much less variance than for an individual DT and if we have lots of trees then the end result is more likely to be globally optimal.</a:t>
            </a:r>
          </a:p>
        </p:txBody>
      </p:sp>
      <p:sp>
        <p:nvSpPr>
          <p:cNvPr id="4" name="Slide Number Placeholder 3"/>
          <p:cNvSpPr>
            <a:spLocks noGrp="1"/>
          </p:cNvSpPr>
          <p:nvPr>
            <p:ph type="sldNum" sz="quarter" idx="5"/>
          </p:nvPr>
        </p:nvSpPr>
        <p:spPr/>
        <p:txBody>
          <a:bodyPr/>
          <a:lstStyle/>
          <a:p>
            <a:fld id="{BCB2317A-67B3-4349-BB29-6F6A98DDA0B6}" type="slidenum">
              <a:rPr lang="en-US" smtClean="0"/>
              <a:t>17</a:t>
            </a:fld>
            <a:endParaRPr lang="en-US"/>
          </a:p>
        </p:txBody>
      </p:sp>
    </p:spTree>
    <p:extLst>
      <p:ext uri="{BB962C8B-B14F-4D97-AF65-F5344CB8AC3E}">
        <p14:creationId xmlns:p14="http://schemas.microsoft.com/office/powerpoint/2010/main" val="14338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going, you will need a working version of </a:t>
            </a:r>
            <a:r>
              <a:rPr lang="en-US" dirty="0" err="1"/>
              <a:t>Jupyter</a:t>
            </a:r>
            <a:r>
              <a:rPr lang="en-US" dirty="0"/>
              <a:t> notebooks and some of the commonly used data science packages installed. If that’s impossible, we have established that these exercises will run in Google </a:t>
            </a:r>
            <a:r>
              <a:rPr lang="en-US" dirty="0" err="1"/>
              <a:t>CoLab</a:t>
            </a:r>
            <a:r>
              <a:rPr lang="en-US" dirty="0"/>
              <a:t>. So if you have a google account, if you navigate to </a:t>
            </a:r>
            <a:r>
              <a:rPr lang="en-US" dirty="0" err="1"/>
              <a:t>Colab</a:t>
            </a:r>
            <a:r>
              <a:rPr lang="en-US" dirty="0"/>
              <a:t> you can also upload these notebooks and get them to run.  The exercises themselves are available from this </a:t>
            </a:r>
            <a:r>
              <a:rPr lang="en-US" dirty="0" err="1"/>
              <a:t>github</a:t>
            </a:r>
            <a:r>
              <a:rPr lang="en-US" dirty="0"/>
              <a:t> page, so if you navigate to that now.</a:t>
            </a:r>
          </a:p>
        </p:txBody>
      </p:sp>
      <p:sp>
        <p:nvSpPr>
          <p:cNvPr id="4" name="Slide Number Placeholder 3"/>
          <p:cNvSpPr>
            <a:spLocks noGrp="1"/>
          </p:cNvSpPr>
          <p:nvPr>
            <p:ph type="sldNum" sz="quarter" idx="5"/>
          </p:nvPr>
        </p:nvSpPr>
        <p:spPr/>
        <p:txBody>
          <a:bodyPr/>
          <a:lstStyle/>
          <a:p>
            <a:fld id="{BCB2317A-67B3-4349-BB29-6F6A98DDA0B6}" type="slidenum">
              <a:rPr lang="en-US" smtClean="0"/>
              <a:t>2</a:t>
            </a:fld>
            <a:endParaRPr lang="en-US"/>
          </a:p>
        </p:txBody>
      </p:sp>
    </p:spTree>
    <p:extLst>
      <p:ext uri="{BB962C8B-B14F-4D97-AF65-F5344CB8AC3E}">
        <p14:creationId xmlns:p14="http://schemas.microsoft.com/office/powerpoint/2010/main" val="353045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unique definition. Here is one. We want to teach a computer to perform a task – basically to create a model to transform one thing (some data) into another (useful parameters) without giving a set of instructions. To do that, we get the computer to learn from the data itself.</a:t>
            </a:r>
          </a:p>
        </p:txBody>
      </p:sp>
      <p:sp>
        <p:nvSpPr>
          <p:cNvPr id="4" name="Slide Number Placeholder 3"/>
          <p:cNvSpPr>
            <a:spLocks noGrp="1"/>
          </p:cNvSpPr>
          <p:nvPr>
            <p:ph type="sldNum" sz="quarter" idx="5"/>
          </p:nvPr>
        </p:nvSpPr>
        <p:spPr/>
        <p:txBody>
          <a:bodyPr/>
          <a:lstStyle/>
          <a:p>
            <a:fld id="{BCB2317A-67B3-4349-BB29-6F6A98DDA0B6}" type="slidenum">
              <a:rPr lang="en-US" smtClean="0"/>
              <a:t>3</a:t>
            </a:fld>
            <a:endParaRPr lang="en-US"/>
          </a:p>
        </p:txBody>
      </p:sp>
    </p:spTree>
    <p:extLst>
      <p:ext uri="{BB962C8B-B14F-4D97-AF65-F5344CB8AC3E}">
        <p14:creationId xmlns:p14="http://schemas.microsoft.com/office/powerpoint/2010/main" val="3715628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bit of a conceptual leap from the way things have been traditionally done – where you take the data, tell the computer what the transformation rules are and out pops the answers. In ML we </a:t>
            </a:r>
            <a:r>
              <a:rPr lang="en-US" dirty="0" err="1"/>
              <a:t>haveto</a:t>
            </a:r>
            <a:r>
              <a:rPr lang="en-US" dirty="0"/>
              <a:t> give the computer at least some data where we know the answers to get IT to come up with the model that transforms from the data to the answers we want.</a:t>
            </a:r>
          </a:p>
        </p:txBody>
      </p:sp>
      <p:sp>
        <p:nvSpPr>
          <p:cNvPr id="4" name="Slide Number Placeholder 3"/>
          <p:cNvSpPr>
            <a:spLocks noGrp="1"/>
          </p:cNvSpPr>
          <p:nvPr>
            <p:ph type="sldNum" sz="quarter" idx="5"/>
          </p:nvPr>
        </p:nvSpPr>
        <p:spPr/>
        <p:txBody>
          <a:bodyPr/>
          <a:lstStyle/>
          <a:p>
            <a:fld id="{BCB2317A-67B3-4349-BB29-6F6A98DDA0B6}" type="slidenum">
              <a:rPr lang="en-US" smtClean="0"/>
              <a:t>4</a:t>
            </a:fld>
            <a:endParaRPr lang="en-US"/>
          </a:p>
        </p:txBody>
      </p:sp>
    </p:spTree>
    <p:extLst>
      <p:ext uri="{BB962C8B-B14F-4D97-AF65-F5344CB8AC3E}">
        <p14:creationId xmlns:p14="http://schemas.microsoft.com/office/powerpoint/2010/main" val="2628177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take an astronomical example. A common task would be to take a set of spectra or a set of measurements from and try to work out what the spectral type of a star is or the Teff, log g, abundances etc. To do this we might have a model which contains a set of calibration relationships that do this transform or we may be trying to fit template spectra to the data to get the answers.</a:t>
            </a:r>
          </a:p>
        </p:txBody>
      </p:sp>
      <p:sp>
        <p:nvSpPr>
          <p:cNvPr id="4" name="Slide Number Placeholder 3"/>
          <p:cNvSpPr>
            <a:spLocks noGrp="1"/>
          </p:cNvSpPr>
          <p:nvPr>
            <p:ph type="sldNum" sz="quarter" idx="5"/>
          </p:nvPr>
        </p:nvSpPr>
        <p:spPr/>
        <p:txBody>
          <a:bodyPr/>
          <a:lstStyle/>
          <a:p>
            <a:fld id="{BCB2317A-67B3-4349-BB29-6F6A98DDA0B6}" type="slidenum">
              <a:rPr lang="en-US" smtClean="0"/>
              <a:t>5</a:t>
            </a:fld>
            <a:endParaRPr lang="en-US"/>
          </a:p>
        </p:txBody>
      </p:sp>
    </p:spTree>
    <p:extLst>
      <p:ext uri="{BB962C8B-B14F-4D97-AF65-F5344CB8AC3E}">
        <p14:creationId xmlns:p14="http://schemas.microsoft.com/office/powerpoint/2010/main" val="28614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ML approach is different. We TRAIN a model based on the FEATURES that are present in the data. The model then contains (within a box of varying opaqueness, depending on the algorithms used) the rules for transforming from the data to the answers (or LABELS) that we want.</a:t>
            </a:r>
          </a:p>
        </p:txBody>
      </p:sp>
      <p:sp>
        <p:nvSpPr>
          <p:cNvPr id="4" name="Slide Number Placeholder 3"/>
          <p:cNvSpPr>
            <a:spLocks noGrp="1"/>
          </p:cNvSpPr>
          <p:nvPr>
            <p:ph type="sldNum" sz="quarter" idx="5"/>
          </p:nvPr>
        </p:nvSpPr>
        <p:spPr/>
        <p:txBody>
          <a:bodyPr/>
          <a:lstStyle/>
          <a:p>
            <a:fld id="{BCB2317A-67B3-4349-BB29-6F6A98DDA0B6}" type="slidenum">
              <a:rPr lang="en-US" smtClean="0"/>
              <a:t>6</a:t>
            </a:fld>
            <a:endParaRPr lang="en-US"/>
          </a:p>
        </p:txBody>
      </p:sp>
    </p:spTree>
    <p:extLst>
      <p:ext uri="{BB962C8B-B14F-4D97-AF65-F5344CB8AC3E}">
        <p14:creationId xmlns:p14="http://schemas.microsoft.com/office/powerpoint/2010/main" val="3964542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model, we then give it fresh data and get the trained model to assign the answers (or LABELS) for that data.</a:t>
            </a:r>
          </a:p>
        </p:txBody>
      </p:sp>
      <p:sp>
        <p:nvSpPr>
          <p:cNvPr id="4" name="Slide Number Placeholder 3"/>
          <p:cNvSpPr>
            <a:spLocks noGrp="1"/>
          </p:cNvSpPr>
          <p:nvPr>
            <p:ph type="sldNum" sz="quarter" idx="5"/>
          </p:nvPr>
        </p:nvSpPr>
        <p:spPr/>
        <p:txBody>
          <a:bodyPr/>
          <a:lstStyle/>
          <a:p>
            <a:fld id="{BCB2317A-67B3-4349-BB29-6F6A98DDA0B6}" type="slidenum">
              <a:rPr lang="en-US" smtClean="0"/>
              <a:t>7</a:t>
            </a:fld>
            <a:endParaRPr lang="en-US"/>
          </a:p>
        </p:txBody>
      </p:sp>
    </p:spTree>
    <p:extLst>
      <p:ext uri="{BB962C8B-B14F-4D97-AF65-F5344CB8AC3E}">
        <p14:creationId xmlns:p14="http://schemas.microsoft.com/office/powerpoint/2010/main" val="2001193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you can see that this is AN approach, but why is it necessary or better? Basically, you may not know, or be able to express very well or accurately, the rules to go from data to answers. As a non-trivial example  - imagine you had to write code to decide whether an image was of a sheep or a goat? How would you even begin to code that? Fortunately we can also use data to define the model that we need – a data-driven solution.</a:t>
            </a:r>
          </a:p>
        </p:txBody>
      </p:sp>
      <p:sp>
        <p:nvSpPr>
          <p:cNvPr id="4" name="Slide Number Placeholder 3"/>
          <p:cNvSpPr>
            <a:spLocks noGrp="1"/>
          </p:cNvSpPr>
          <p:nvPr>
            <p:ph type="sldNum" sz="quarter" idx="5"/>
          </p:nvPr>
        </p:nvSpPr>
        <p:spPr/>
        <p:txBody>
          <a:bodyPr/>
          <a:lstStyle/>
          <a:p>
            <a:fld id="{BCB2317A-67B3-4349-BB29-6F6A98DDA0B6}" type="slidenum">
              <a:rPr lang="en-US" smtClean="0"/>
              <a:t>8</a:t>
            </a:fld>
            <a:endParaRPr lang="en-US"/>
          </a:p>
        </p:txBody>
      </p:sp>
    </p:spTree>
    <p:extLst>
      <p:ext uri="{BB962C8B-B14F-4D97-AF65-F5344CB8AC3E}">
        <p14:creationId xmlns:p14="http://schemas.microsoft.com/office/powerpoint/2010/main" val="1427160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training ML models divides into supervised vs unsupervised learning. In supervised learning we have some data where we KNOW the answers. We use these data to train the model and then apply the model to data where we don’t know the answers. Here are a non-astronomical and an astronomical example. The latter by the way shows that we don’t restrict ourselves to classification problems but can predict things that vary continuously too – known as regression.</a:t>
            </a:r>
          </a:p>
        </p:txBody>
      </p:sp>
      <p:sp>
        <p:nvSpPr>
          <p:cNvPr id="4" name="Slide Number Placeholder 3"/>
          <p:cNvSpPr>
            <a:spLocks noGrp="1"/>
          </p:cNvSpPr>
          <p:nvPr>
            <p:ph type="sldNum" sz="quarter" idx="5"/>
          </p:nvPr>
        </p:nvSpPr>
        <p:spPr/>
        <p:txBody>
          <a:bodyPr/>
          <a:lstStyle/>
          <a:p>
            <a:fld id="{BCB2317A-67B3-4349-BB29-6F6A98DDA0B6}" type="slidenum">
              <a:rPr lang="en-US" smtClean="0"/>
              <a:t>9</a:t>
            </a:fld>
            <a:endParaRPr lang="en-US"/>
          </a:p>
        </p:txBody>
      </p:sp>
    </p:spTree>
    <p:extLst>
      <p:ext uri="{BB962C8B-B14F-4D97-AF65-F5344CB8AC3E}">
        <p14:creationId xmlns:p14="http://schemas.microsoft.com/office/powerpoint/2010/main" val="710889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51AB-E9D2-FFFB-1C93-C2A2303F7A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2FBCED-61A8-7197-ACB3-9260765C5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1E3739-7ED5-C5AD-1A04-BF72006F163C}"/>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CDC5BB0B-12AE-7A0B-56E9-9C681DAEC3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91C1FF-36CE-B6A4-A725-256953A8E69F}"/>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32140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7457-2939-1B6F-A481-E7B4915E62A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8B95C2-256A-FC88-F7BC-A34786957F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90D805-DF85-C118-25D7-0BFB00F76C6D}"/>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7F619009-F72D-FAE3-D4B5-62524BA99E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611EE4-B953-2611-4FD5-01E6D5937E44}"/>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18111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BB9F1-6C2F-7D33-1922-63F5B4B2A3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74390D-C253-D95F-07EA-B48E24F84A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8ED298-244F-386E-57A7-CD0A608B6480}"/>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900D135A-2B0D-6E7E-4070-8AB40F245D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6492C5-A1E1-515F-4874-8B61FAC2C069}"/>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422598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Union Squar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E79B0C3-2F9F-3B4E-AE12-82EDB882ED24}"/>
              </a:ext>
            </a:extLst>
          </p:cNvPr>
          <p:cNvCxnSpPr>
            <a:cxnSpLocks noChangeShapeType="1"/>
          </p:cNvCxnSpPr>
          <p:nvPr userDrawn="1"/>
        </p:nvCxnSpPr>
        <p:spPr bwMode="auto">
          <a:xfrm>
            <a:off x="722482" y="2325216"/>
            <a:ext cx="10450025" cy="0"/>
          </a:xfrm>
          <a:prstGeom prst="line">
            <a:avLst/>
          </a:prstGeom>
          <a:ln w="127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headEnd/>
            <a:tailEn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998F6E76-A0CF-2849-B934-D1C9699B45D8}"/>
              </a:ext>
            </a:extLst>
          </p:cNvPr>
          <p:cNvSpPr>
            <a:spLocks noGrp="1"/>
          </p:cNvSpPr>
          <p:nvPr>
            <p:ph type="title" hasCustomPrompt="1"/>
          </p:nvPr>
        </p:nvSpPr>
        <p:spPr>
          <a:xfrm>
            <a:off x="722483" y="1047533"/>
            <a:ext cx="10450024" cy="1280067"/>
          </a:xfrm>
          <a:prstGeom prst="rect">
            <a:avLst/>
          </a:prstGeom>
        </p:spPr>
        <p:txBody>
          <a:bodyPr lIns="0" tIns="0" rIns="0" bIns="0" anchor="ctr" anchorCtr="0">
            <a:normAutofit/>
          </a:bodyPr>
          <a:lstStyle>
            <a:lvl1pPr>
              <a:defRPr sz="4000" baseline="0">
                <a:solidFill>
                  <a:schemeClr val="bg1"/>
                </a:solidFill>
                <a:latin typeface="Palatino Linotype" panose="02040502050505030304" pitchFamily="18" charset="0"/>
              </a:defRPr>
            </a:lvl1pPr>
          </a:lstStyle>
          <a:p>
            <a:r>
              <a:rPr lang="en-GB" sz="3600" b="0" i="0" dirty="0">
                <a:solidFill>
                  <a:schemeClr val="bg1"/>
                </a:solidFill>
                <a:latin typeface="Palatino Linotype" panose="02040502050505030304" pitchFamily="18" charset="0"/>
                <a:ea typeface="Palatino" pitchFamily="2" charset="77"/>
                <a:cs typeface="Arial" panose="020B0604020202020204" pitchFamily="34" charset="0"/>
              </a:rPr>
              <a:t>Presentation title Palatino 36 point</a:t>
            </a:r>
            <a:br>
              <a:rPr lang="en-GB" sz="3600" b="0" i="0" dirty="0">
                <a:solidFill>
                  <a:schemeClr val="bg1"/>
                </a:solidFill>
                <a:latin typeface="Palatino Linotype" panose="02040502050505030304" pitchFamily="18" charset="0"/>
                <a:ea typeface="Palatino" pitchFamily="2" charset="77"/>
                <a:cs typeface="Arial" panose="020B0604020202020204" pitchFamily="34" charset="0"/>
              </a:rPr>
            </a:br>
            <a:r>
              <a:rPr lang="en-GB" sz="3600" b="0" i="0" dirty="0">
                <a:solidFill>
                  <a:schemeClr val="bg1"/>
                </a:solidFill>
                <a:latin typeface="Palatino Linotype" panose="02040502050505030304" pitchFamily="18" charset="0"/>
                <a:ea typeface="Palatino" pitchFamily="2" charset="77"/>
                <a:cs typeface="Arial" panose="020B0604020202020204" pitchFamily="34" charset="0"/>
              </a:rPr>
              <a:t>Additional line if required</a:t>
            </a:r>
            <a:endParaRPr lang="en-US" sz="3600" b="0" i="0" dirty="0">
              <a:solidFill>
                <a:schemeClr val="bg1"/>
              </a:solidFill>
              <a:latin typeface="Palatino Linotype" panose="02040502050505030304" pitchFamily="18" charset="0"/>
              <a:ea typeface="Palatino" pitchFamily="2" charset="77"/>
              <a:cs typeface="Arial" panose="020B0604020202020204" pitchFamily="34" charset="0"/>
            </a:endParaRPr>
          </a:p>
        </p:txBody>
      </p:sp>
      <p:sp>
        <p:nvSpPr>
          <p:cNvPr id="6" name="Text Placeholder 24">
            <a:extLst>
              <a:ext uri="{FF2B5EF4-FFF2-40B4-BE49-F238E27FC236}">
                <a16:creationId xmlns:a16="http://schemas.microsoft.com/office/drawing/2014/main" id="{C38BDE3E-CDD7-0848-B272-A0E35C78705B}"/>
              </a:ext>
            </a:extLst>
          </p:cNvPr>
          <p:cNvSpPr>
            <a:spLocks noGrp="1"/>
          </p:cNvSpPr>
          <p:nvPr>
            <p:ph type="body" sz="quarter" idx="10" hasCustomPrompt="1"/>
          </p:nvPr>
        </p:nvSpPr>
        <p:spPr>
          <a:xfrm>
            <a:off x="721305" y="2443138"/>
            <a:ext cx="10450024" cy="519078"/>
          </a:xfrm>
          <a:prstGeom prst="rect">
            <a:avLst/>
          </a:prstGeom>
        </p:spPr>
        <p:txBody>
          <a:bodyPr lIns="0" tIns="0" rIns="0" bIns="0">
            <a:normAutofit/>
          </a:bodyPr>
          <a:lstStyle>
            <a:lvl1pPr marL="0" indent="0">
              <a:lnSpc>
                <a:spcPct val="150000"/>
              </a:lnSpc>
              <a:spcBef>
                <a:spcPts val="0"/>
              </a:spcBef>
              <a:buNone/>
              <a:defRPr sz="2133" b="0" cap="all" baseline="0">
                <a:solidFill>
                  <a:schemeClr val="bg1"/>
                </a:solidFill>
                <a:latin typeface="Arial" panose="020B0604020202020204" pitchFamily="34" charset="0"/>
              </a:defRPr>
            </a:lvl1pPr>
            <a:lvl2pPr marL="457177" indent="0">
              <a:buNone/>
              <a:defRPr>
                <a:solidFill>
                  <a:schemeClr val="bg1"/>
                </a:solidFill>
              </a:defRPr>
            </a:lvl2pPr>
            <a:lvl3pPr marL="914352" indent="0">
              <a:buNone/>
              <a:defRPr>
                <a:solidFill>
                  <a:schemeClr val="bg1"/>
                </a:solidFill>
              </a:defRPr>
            </a:lvl3pPr>
            <a:lvl4pPr marL="1371530" indent="0">
              <a:buNone/>
              <a:defRPr>
                <a:solidFill>
                  <a:schemeClr val="bg1"/>
                </a:solidFill>
              </a:defRPr>
            </a:lvl4pPr>
            <a:lvl5pPr marL="1828707" indent="0">
              <a:buNone/>
              <a:defRPr>
                <a:solidFill>
                  <a:schemeClr val="bg1"/>
                </a:solidFill>
              </a:defRPr>
            </a:lvl5pPr>
          </a:lstStyle>
          <a:p>
            <a:pPr>
              <a:lnSpc>
                <a:spcPct val="120000"/>
              </a:lnSpc>
            </a:pPr>
            <a:r>
              <a:rPr lang="en-GB" sz="2399" dirty="0">
                <a:solidFill>
                  <a:schemeClr val="bg1"/>
                </a:solidFill>
                <a:latin typeface="Arial" panose="020B0604020202020204" pitchFamily="34" charset="0"/>
                <a:cs typeface="Arial" panose="020B0604020202020204" pitchFamily="34" charset="0"/>
              </a:rPr>
              <a:t>Presentation sub-title Arial 24 point</a:t>
            </a:r>
          </a:p>
        </p:txBody>
      </p:sp>
      <p:pic>
        <p:nvPicPr>
          <p:cNvPr id="7" name="Picture 6">
            <a:extLst>
              <a:ext uri="{FF2B5EF4-FFF2-40B4-BE49-F238E27FC236}">
                <a16:creationId xmlns:a16="http://schemas.microsoft.com/office/drawing/2014/main" id="{66AC80B7-B12B-DD4C-B1A9-0DC00793BB20}"/>
              </a:ext>
            </a:extLst>
          </p:cNvPr>
          <p:cNvPicPr>
            <a:picLocks noChangeAspect="1"/>
          </p:cNvPicPr>
          <p:nvPr/>
        </p:nvPicPr>
        <p:blipFill>
          <a:blip r:embed="rId2"/>
          <a:srcRect/>
          <a:stretch/>
        </p:blipFill>
        <p:spPr>
          <a:xfrm>
            <a:off x="11789123" y="4987548"/>
            <a:ext cx="402877" cy="1257484"/>
          </a:xfrm>
          <a:prstGeom prst="rect">
            <a:avLst/>
          </a:prstGeom>
        </p:spPr>
      </p:pic>
      <p:pic>
        <p:nvPicPr>
          <p:cNvPr id="2" name="Picture 1">
            <a:extLst>
              <a:ext uri="{FF2B5EF4-FFF2-40B4-BE49-F238E27FC236}">
                <a16:creationId xmlns:a16="http://schemas.microsoft.com/office/drawing/2014/main" id="{790F5F26-F209-7FF8-6D3E-D7647B4DEF13}"/>
              </a:ext>
            </a:extLst>
          </p:cNvPr>
          <p:cNvPicPr>
            <a:picLocks noChangeAspect="1"/>
          </p:cNvPicPr>
          <p:nvPr userDrawn="1"/>
        </p:nvPicPr>
        <p:blipFill>
          <a:blip r:embed="rId3"/>
          <a:srcRect/>
          <a:stretch/>
        </p:blipFill>
        <p:spPr>
          <a:xfrm>
            <a:off x="8780383" y="630607"/>
            <a:ext cx="2769597" cy="1405614"/>
          </a:xfrm>
          <a:prstGeom prst="rect">
            <a:avLst/>
          </a:prstGeom>
        </p:spPr>
      </p:pic>
    </p:spTree>
    <p:extLst>
      <p:ext uri="{BB962C8B-B14F-4D97-AF65-F5344CB8AC3E}">
        <p14:creationId xmlns:p14="http://schemas.microsoft.com/office/powerpoint/2010/main" val="744439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Slide White Two Columns">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18730E6B-0BE0-C34D-9A82-0B1F684E2B9E}"/>
              </a:ext>
            </a:extLst>
          </p:cNvPr>
          <p:cNvSpPr>
            <a:spLocks noGrp="1"/>
          </p:cNvSpPr>
          <p:nvPr>
            <p:ph type="body" sz="quarter" idx="10" hasCustomPrompt="1"/>
          </p:nvPr>
        </p:nvSpPr>
        <p:spPr>
          <a:xfrm>
            <a:off x="726324" y="644976"/>
            <a:ext cx="10624848" cy="710442"/>
          </a:xfrm>
          <a:prstGeom prst="rect">
            <a:avLst/>
          </a:prstGeom>
        </p:spPr>
        <p:txBody>
          <a:bodyPr lIns="0" tIns="0" rIns="0" bIns="0">
            <a:noAutofit/>
          </a:bodyPr>
          <a:lstStyle>
            <a:lvl1pPr marL="0" indent="0">
              <a:buNone/>
              <a:defRPr sz="5332" baseline="0">
                <a:solidFill>
                  <a:srgbClr val="271E3D"/>
                </a:solidFill>
                <a:latin typeface="Palatino Linotype" panose="02040502050505030304" pitchFamily="18" charset="0"/>
              </a:defRPr>
            </a:lvl1pPr>
          </a:lstStyle>
          <a:p>
            <a:pPr lvl="0"/>
            <a:r>
              <a:rPr lang="en-GB" dirty="0"/>
              <a:t>Main title</a:t>
            </a:r>
            <a:endParaRPr lang="en-US" dirty="0"/>
          </a:p>
        </p:txBody>
      </p:sp>
      <p:sp>
        <p:nvSpPr>
          <p:cNvPr id="7" name="Content Placeholder 2">
            <a:extLst>
              <a:ext uri="{FF2B5EF4-FFF2-40B4-BE49-F238E27FC236}">
                <a16:creationId xmlns:a16="http://schemas.microsoft.com/office/drawing/2014/main" id="{D1F606B4-B1AB-1A48-83B4-D259FC37D486}"/>
              </a:ext>
            </a:extLst>
          </p:cNvPr>
          <p:cNvSpPr>
            <a:spLocks noGrp="1"/>
          </p:cNvSpPr>
          <p:nvPr>
            <p:ph idx="11"/>
          </p:nvPr>
        </p:nvSpPr>
        <p:spPr>
          <a:xfrm>
            <a:off x="719667" y="1559480"/>
            <a:ext cx="5252544" cy="4316886"/>
          </a:xfrm>
          <a:prstGeom prst="rect">
            <a:avLst/>
          </a:prstGeom>
        </p:spPr>
        <p:txBody>
          <a:bodyPr/>
          <a:lstStyle>
            <a:lvl1pPr>
              <a:defRPr b="0" baseline="0">
                <a:solidFill>
                  <a:srgbClr val="271E3D"/>
                </a:solidFill>
                <a:latin typeface="Arial" panose="020B0604020202020204" pitchFamily="34" charset="0"/>
              </a:defRPr>
            </a:lvl1pPr>
            <a:lvl2pPr>
              <a:defRPr b="0" baseline="0">
                <a:solidFill>
                  <a:srgbClr val="271E3D"/>
                </a:solidFill>
                <a:latin typeface="Arial" panose="020B0604020202020204" pitchFamily="34" charset="0"/>
              </a:defRPr>
            </a:lvl2pPr>
            <a:lvl3pPr>
              <a:defRPr b="0" baseline="0">
                <a:solidFill>
                  <a:srgbClr val="271E3D"/>
                </a:solidFill>
                <a:latin typeface="Arial" panose="020B0604020202020204" pitchFamily="34" charset="0"/>
              </a:defRPr>
            </a:lvl3pPr>
            <a:lvl4pPr>
              <a:defRPr b="0" baseline="0">
                <a:solidFill>
                  <a:srgbClr val="271E3D"/>
                </a:solidFill>
                <a:latin typeface="Arial" panose="020B0604020202020204" pitchFamily="34" charset="0"/>
              </a:defRPr>
            </a:lvl4pPr>
            <a:lvl5pPr>
              <a:defRPr b="0" baseline="0">
                <a:solidFill>
                  <a:srgbClr val="271E3D"/>
                </a:solidFill>
                <a:latin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2">
            <a:extLst>
              <a:ext uri="{FF2B5EF4-FFF2-40B4-BE49-F238E27FC236}">
                <a16:creationId xmlns:a16="http://schemas.microsoft.com/office/drawing/2014/main" id="{14BF7C0D-D7F2-D04F-B9CE-07863D6090F8}"/>
              </a:ext>
            </a:extLst>
          </p:cNvPr>
          <p:cNvSpPr>
            <a:spLocks noGrp="1"/>
          </p:cNvSpPr>
          <p:nvPr>
            <p:ph idx="12"/>
          </p:nvPr>
        </p:nvSpPr>
        <p:spPr>
          <a:xfrm>
            <a:off x="6096000" y="1556279"/>
            <a:ext cx="5252544" cy="4316886"/>
          </a:xfrm>
          <a:prstGeom prst="rect">
            <a:avLst/>
          </a:prstGeom>
        </p:spPr>
        <p:txBody>
          <a:bodyPr/>
          <a:lstStyle>
            <a:lvl1pPr>
              <a:defRPr b="0" baseline="0">
                <a:solidFill>
                  <a:srgbClr val="271E3D"/>
                </a:solidFill>
                <a:latin typeface="Arial" panose="020B0604020202020204" pitchFamily="34" charset="0"/>
              </a:defRPr>
            </a:lvl1pPr>
            <a:lvl2pPr>
              <a:defRPr b="0" baseline="0">
                <a:solidFill>
                  <a:srgbClr val="271E3D"/>
                </a:solidFill>
                <a:latin typeface="Arial" panose="020B0604020202020204" pitchFamily="34" charset="0"/>
              </a:defRPr>
            </a:lvl2pPr>
            <a:lvl3pPr>
              <a:defRPr b="0" baseline="0">
                <a:solidFill>
                  <a:srgbClr val="271E3D"/>
                </a:solidFill>
                <a:latin typeface="Arial" panose="020B0604020202020204" pitchFamily="34" charset="0"/>
              </a:defRPr>
            </a:lvl3pPr>
            <a:lvl4pPr>
              <a:defRPr b="0" baseline="0">
                <a:solidFill>
                  <a:srgbClr val="271E3D"/>
                </a:solidFill>
                <a:latin typeface="Arial" panose="020B0604020202020204" pitchFamily="34" charset="0"/>
              </a:defRPr>
            </a:lvl4pPr>
            <a:lvl5pPr>
              <a:defRPr b="0" baseline="0">
                <a:solidFill>
                  <a:srgbClr val="271E3D"/>
                </a:solidFill>
                <a:latin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147113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Slide White">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7341B751-31A5-2D46-AB18-7DA30E7035EE}"/>
              </a:ext>
            </a:extLst>
          </p:cNvPr>
          <p:cNvSpPr>
            <a:spLocks noGrp="1"/>
          </p:cNvSpPr>
          <p:nvPr>
            <p:ph type="body" sz="quarter" idx="11" hasCustomPrompt="1"/>
          </p:nvPr>
        </p:nvSpPr>
        <p:spPr>
          <a:xfrm>
            <a:off x="726324" y="644976"/>
            <a:ext cx="10624848" cy="710442"/>
          </a:xfrm>
          <a:prstGeom prst="rect">
            <a:avLst/>
          </a:prstGeom>
        </p:spPr>
        <p:txBody>
          <a:bodyPr lIns="0" tIns="0" rIns="0" bIns="0">
            <a:noAutofit/>
          </a:bodyPr>
          <a:lstStyle>
            <a:lvl1pPr marL="0" indent="0">
              <a:buNone/>
              <a:defRPr sz="5332" baseline="0">
                <a:solidFill>
                  <a:srgbClr val="271E3D"/>
                </a:solidFill>
                <a:latin typeface="Palatino Linotype" panose="02040502050505030304" pitchFamily="18" charset="0"/>
              </a:defRPr>
            </a:lvl1pPr>
          </a:lstStyle>
          <a:p>
            <a:pPr lvl="0"/>
            <a:r>
              <a:rPr lang="en-GB" dirty="0"/>
              <a:t>Main title</a:t>
            </a:r>
            <a:endParaRPr lang="en-US" dirty="0"/>
          </a:p>
        </p:txBody>
      </p:sp>
      <p:sp>
        <p:nvSpPr>
          <p:cNvPr id="12" name="Content Placeholder 2">
            <a:extLst>
              <a:ext uri="{FF2B5EF4-FFF2-40B4-BE49-F238E27FC236}">
                <a16:creationId xmlns:a16="http://schemas.microsoft.com/office/drawing/2014/main" id="{34F1DD2A-3E86-FE47-A747-084EF0DB4A68}"/>
              </a:ext>
            </a:extLst>
          </p:cNvPr>
          <p:cNvSpPr>
            <a:spLocks noGrp="1"/>
          </p:cNvSpPr>
          <p:nvPr>
            <p:ph idx="12"/>
          </p:nvPr>
        </p:nvSpPr>
        <p:spPr>
          <a:xfrm>
            <a:off x="719667" y="1559480"/>
            <a:ext cx="10642016" cy="4316886"/>
          </a:xfrm>
          <a:prstGeom prst="rect">
            <a:avLst/>
          </a:prstGeom>
        </p:spPr>
        <p:txBody>
          <a:bodyPr/>
          <a:lstStyle>
            <a:lvl1pPr>
              <a:defRPr b="0" baseline="0">
                <a:solidFill>
                  <a:srgbClr val="271E3D"/>
                </a:solidFill>
                <a:latin typeface="Arial" panose="020B0604020202020204" pitchFamily="34" charset="0"/>
              </a:defRPr>
            </a:lvl1pPr>
            <a:lvl2pPr>
              <a:defRPr b="0" baseline="0">
                <a:solidFill>
                  <a:srgbClr val="271E3D"/>
                </a:solidFill>
                <a:latin typeface="Arial" panose="020B0604020202020204" pitchFamily="34" charset="0"/>
              </a:defRPr>
            </a:lvl2pPr>
            <a:lvl3pPr>
              <a:defRPr b="0" baseline="0">
                <a:solidFill>
                  <a:srgbClr val="271E3D"/>
                </a:solidFill>
                <a:latin typeface="Arial" panose="020B0604020202020204" pitchFamily="34" charset="0"/>
              </a:defRPr>
            </a:lvl3pPr>
            <a:lvl4pPr>
              <a:defRPr b="0" baseline="0">
                <a:solidFill>
                  <a:srgbClr val="271E3D"/>
                </a:solidFill>
                <a:latin typeface="Arial" panose="020B0604020202020204" pitchFamily="34" charset="0"/>
              </a:defRPr>
            </a:lvl4pPr>
            <a:lvl5pPr>
              <a:defRPr b="0" baseline="0">
                <a:solidFill>
                  <a:srgbClr val="271E3D"/>
                </a:solidFill>
                <a:latin typeface="Arial" panose="020B060402020202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44498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499B-6EE8-9AFE-1F7C-ED701B78E2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1E1A0C8-AAAB-1D48-6541-E21A77180D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0F99EA-46E6-1B12-3A4D-B0ACF2F7F517}"/>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F9DDB8A1-6464-98FB-B58B-DEE7C10C92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CFD489-9FA4-3CDB-EB9B-605D9783C289}"/>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187505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B1552-1C73-342E-5E54-D0F5032F1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19386B-5FE8-6EE0-D433-62B53E181F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9E4D4-74A3-2BEA-F9F1-D115B428A4B5}"/>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1CDFE3B9-B8C2-53EE-60E4-F0410BD1EC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51E1B2-FE2B-A6B0-48A4-236D08434EA9}"/>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3049167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88A9-1E21-44E3-8239-FE7A9204E4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AF05E5-9739-16FB-7DDF-B8DFC1552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7399AF-8981-CA90-6EBA-3C17E29ADE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BB3EBB2-DD0A-CAE3-CD6D-A493555A9CB2}"/>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6" name="Footer Placeholder 5">
            <a:extLst>
              <a:ext uri="{FF2B5EF4-FFF2-40B4-BE49-F238E27FC236}">
                <a16:creationId xmlns:a16="http://schemas.microsoft.com/office/drawing/2014/main" id="{9C823EA0-8F7A-C95D-6660-10BD186924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F5C087-9A56-307A-1C3A-0C9D4303B64F}"/>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158141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3A6D-B5B2-6079-378B-BEF6B078366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B1BCE5-7392-C618-A1F6-1CE190375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B0071-69FC-7465-8309-B85A30E5B3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19EAF4-F949-AAC2-7F2C-CF6207136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695690-F606-DFB4-E75B-CD22A6B58A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6BCDFAC-F21E-C633-A2A0-0A0B410DDA9C}"/>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8" name="Footer Placeholder 7">
            <a:extLst>
              <a:ext uri="{FF2B5EF4-FFF2-40B4-BE49-F238E27FC236}">
                <a16:creationId xmlns:a16="http://schemas.microsoft.com/office/drawing/2014/main" id="{E6DD0BE1-38A4-5D45-9A69-3659ED0CEAB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CA8812-261A-6461-0246-3AD947C305F5}"/>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983870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341A-F51D-E6B7-DCC8-E16EE7B9B99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36DC10C-9DA9-3D51-71A7-3750CA81A746}"/>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4" name="Footer Placeholder 3">
            <a:extLst>
              <a:ext uri="{FF2B5EF4-FFF2-40B4-BE49-F238E27FC236}">
                <a16:creationId xmlns:a16="http://schemas.microsoft.com/office/drawing/2014/main" id="{147BDDCF-7BB7-9549-E4D3-FE647576851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E225104-9B11-A5A9-32CD-A03BC7B49759}"/>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2626820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F851C-96D8-7390-6336-CDF24AAF6118}"/>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3" name="Footer Placeholder 2">
            <a:extLst>
              <a:ext uri="{FF2B5EF4-FFF2-40B4-BE49-F238E27FC236}">
                <a16:creationId xmlns:a16="http://schemas.microsoft.com/office/drawing/2014/main" id="{7149D922-0AE7-497F-EC57-2601B905C3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FCA517-9F30-E99E-D337-E910F4B5B03A}"/>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184335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B88B-27D8-D224-1DA6-12E00B302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A8DA9F3-5D5C-C62D-A9DB-2733DF058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83C81F3-5954-AA13-8C76-67B1BAEAC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18F67C-AF7F-0C40-DB43-AA8913D51EEE}"/>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6" name="Footer Placeholder 5">
            <a:extLst>
              <a:ext uri="{FF2B5EF4-FFF2-40B4-BE49-F238E27FC236}">
                <a16:creationId xmlns:a16="http://schemas.microsoft.com/office/drawing/2014/main" id="{B0BBDD67-B749-A543-99EE-073C95C6E1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E7DAF7-7677-34BE-8E31-4416B839B68A}"/>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110541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43BD-4DDA-5F2D-B4B3-DD0C2B741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E8DBFC1-CB87-E571-BBF1-05EAAD776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18870C-1B74-23B3-8481-F8F526422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D59D9-79CD-1D00-EF06-04B774BCE460}"/>
              </a:ext>
            </a:extLst>
          </p:cNvPr>
          <p:cNvSpPr>
            <a:spLocks noGrp="1"/>
          </p:cNvSpPr>
          <p:nvPr>
            <p:ph type="dt" sz="half" idx="10"/>
          </p:nvPr>
        </p:nvSpPr>
        <p:spPr/>
        <p:txBody>
          <a:bodyPr/>
          <a:lstStyle/>
          <a:p>
            <a:fld id="{578EAC9E-0BF7-4297-88AD-AEB24999C22D}" type="datetimeFigureOut">
              <a:rPr lang="en-GB" smtClean="0"/>
              <a:t>02/09/2024</a:t>
            </a:fld>
            <a:endParaRPr lang="en-GB"/>
          </a:p>
        </p:txBody>
      </p:sp>
      <p:sp>
        <p:nvSpPr>
          <p:cNvPr id="6" name="Footer Placeholder 5">
            <a:extLst>
              <a:ext uri="{FF2B5EF4-FFF2-40B4-BE49-F238E27FC236}">
                <a16:creationId xmlns:a16="http://schemas.microsoft.com/office/drawing/2014/main" id="{4114A6E1-FB53-175D-3B17-65AE320CA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D8FAF2D-9F01-9CB5-9666-724A1925823D}"/>
              </a:ext>
            </a:extLst>
          </p:cNvPr>
          <p:cNvSpPr>
            <a:spLocks noGrp="1"/>
          </p:cNvSpPr>
          <p:nvPr>
            <p:ph type="sldNum" sz="quarter" idx="12"/>
          </p:nvPr>
        </p:nvSpPr>
        <p:spPr/>
        <p:txBody>
          <a:bodyPr/>
          <a:lstStyle/>
          <a:p>
            <a:fld id="{074EAC3C-DBA6-4172-9037-C1908DA4B8F1}" type="slidenum">
              <a:rPr lang="en-GB" smtClean="0"/>
              <a:t>‹#›</a:t>
            </a:fld>
            <a:endParaRPr lang="en-GB"/>
          </a:p>
        </p:txBody>
      </p:sp>
    </p:spTree>
    <p:extLst>
      <p:ext uri="{BB962C8B-B14F-4D97-AF65-F5344CB8AC3E}">
        <p14:creationId xmlns:p14="http://schemas.microsoft.com/office/powerpoint/2010/main" val="324726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A82092-4411-2347-9590-CDDC74E8C0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AC96A99-3F78-1927-7517-0EF810DB7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2F9C83-E6C5-C285-EADB-351B9BBBD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8EAC9E-0BF7-4297-88AD-AEB24999C22D}" type="datetimeFigureOut">
              <a:rPr lang="en-GB" smtClean="0"/>
              <a:t>02/09/2024</a:t>
            </a:fld>
            <a:endParaRPr lang="en-GB"/>
          </a:p>
        </p:txBody>
      </p:sp>
      <p:sp>
        <p:nvSpPr>
          <p:cNvPr id="5" name="Footer Placeholder 4">
            <a:extLst>
              <a:ext uri="{FF2B5EF4-FFF2-40B4-BE49-F238E27FC236}">
                <a16:creationId xmlns:a16="http://schemas.microsoft.com/office/drawing/2014/main" id="{CB9C244B-813B-437E-BC79-2A250BE55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2DDDC27-C5D0-BCDE-56EB-2FF3A10B9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4EAC3C-DBA6-4172-9037-C1908DA4B8F1}" type="slidenum">
              <a:rPr lang="en-GB" smtClean="0"/>
              <a:t>‹#›</a:t>
            </a:fld>
            <a:endParaRPr lang="en-GB"/>
          </a:p>
        </p:txBody>
      </p:sp>
    </p:spTree>
    <p:extLst>
      <p:ext uri="{BB962C8B-B14F-4D97-AF65-F5344CB8AC3E}">
        <p14:creationId xmlns:p14="http://schemas.microsoft.com/office/powerpoint/2010/main" val="1842051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robdjeff/ML_Workshop"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 Id="rId11" Type="http://schemas.openxmlformats.org/officeDocument/2006/relationships/image" Target="../media/image16.jpeg"/><Relationship Id="rId10" Type="http://schemas.openxmlformats.org/officeDocument/2006/relationships/image" Target="../media/image15.jpeg"/><Relationship Id="rId4" Type="http://schemas.openxmlformats.org/officeDocument/2006/relationships/image" Target="../media/image13.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obdjeff/ML_Workshop"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4.jpeg"/><Relationship Id="rId5" Type="http://schemas.microsoft.com/office/2007/relationships/hdphoto" Target="../media/hdphoto1.wdp"/><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3D6C7F-6933-8C47-8F8D-D1556F0D9EA6}"/>
              </a:ext>
            </a:extLst>
          </p:cNvPr>
          <p:cNvSpPr>
            <a:spLocks noGrp="1"/>
          </p:cNvSpPr>
          <p:nvPr>
            <p:ph type="body" sz="quarter" idx="10"/>
          </p:nvPr>
        </p:nvSpPr>
        <p:spPr/>
        <p:txBody>
          <a:bodyPr/>
          <a:lstStyle/>
          <a:p>
            <a:r>
              <a:rPr lang="en-US" dirty="0">
                <a:solidFill>
                  <a:schemeClr val="tx1"/>
                </a:solidFill>
              </a:rPr>
              <a:t>Professor rob Jeffries       </a:t>
            </a:r>
            <a:r>
              <a:rPr lang="en-US" dirty="0" err="1">
                <a:solidFill>
                  <a:schemeClr val="tx1"/>
                </a:solidFill>
              </a:rPr>
              <a:t>keele</a:t>
            </a:r>
            <a:r>
              <a:rPr lang="en-US" dirty="0">
                <a:solidFill>
                  <a:schemeClr val="tx1"/>
                </a:solidFill>
              </a:rPr>
              <a:t> university</a:t>
            </a:r>
          </a:p>
        </p:txBody>
      </p:sp>
      <p:sp>
        <p:nvSpPr>
          <p:cNvPr id="9" name="Title 8">
            <a:extLst>
              <a:ext uri="{FF2B5EF4-FFF2-40B4-BE49-F238E27FC236}">
                <a16:creationId xmlns:a16="http://schemas.microsoft.com/office/drawing/2014/main" id="{7156EFEE-B010-474B-BB56-AEE8B1D6A40F}"/>
              </a:ext>
            </a:extLst>
          </p:cNvPr>
          <p:cNvSpPr>
            <a:spLocks noGrp="1"/>
          </p:cNvSpPr>
          <p:nvPr>
            <p:ph type="title"/>
          </p:nvPr>
        </p:nvSpPr>
        <p:spPr>
          <a:xfrm>
            <a:off x="722483" y="1047533"/>
            <a:ext cx="10450024" cy="1501357"/>
          </a:xfrm>
        </p:spPr>
        <p:txBody>
          <a:bodyPr anchor="t">
            <a:normAutofit/>
          </a:bodyPr>
          <a:lstStyle/>
          <a:p>
            <a:pPr rtl="0" eaLnBrk="1" latinLnBrk="0" hangingPunct="1"/>
            <a:r>
              <a:rPr lang="en-US" dirty="0">
                <a:solidFill>
                  <a:schemeClr val="tx1"/>
                </a:solidFill>
                <a:latin typeface="+mj-lt"/>
                <a:ea typeface="+mn-ea"/>
                <a:cs typeface="+mn-cs"/>
              </a:rPr>
              <a:t>Machine Learning Techniques:</a:t>
            </a:r>
            <a:br>
              <a:rPr lang="en-US" dirty="0">
                <a:solidFill>
                  <a:schemeClr val="tx1"/>
                </a:solidFill>
                <a:latin typeface="+mj-lt"/>
                <a:ea typeface="+mn-ea"/>
                <a:cs typeface="+mn-cs"/>
              </a:rPr>
            </a:br>
            <a:r>
              <a:rPr lang="en-US" dirty="0">
                <a:solidFill>
                  <a:schemeClr val="tx1"/>
                </a:solidFill>
                <a:latin typeface="+mj-lt"/>
                <a:ea typeface="+mn-ea"/>
                <a:cs typeface="+mn-cs"/>
              </a:rPr>
              <a:t>An Introductory Workshop</a:t>
            </a:r>
            <a:r>
              <a:rPr lang="en-US" kern="1200" dirty="0">
                <a:solidFill>
                  <a:schemeClr val="tx1"/>
                </a:solidFill>
                <a:effectLst/>
                <a:latin typeface="+mj-lt"/>
                <a:ea typeface="+mn-ea"/>
                <a:cs typeface="+mn-cs"/>
              </a:rPr>
              <a:t> </a:t>
            </a:r>
            <a:endParaRPr lang="en-GB" dirty="0">
              <a:solidFill>
                <a:schemeClr val="tx1"/>
              </a:solidFill>
              <a:effectLst/>
              <a:latin typeface="+mj-lt"/>
            </a:endParaRPr>
          </a:p>
        </p:txBody>
      </p:sp>
      <p:sp>
        <p:nvSpPr>
          <p:cNvPr id="2" name="TextBox 1">
            <a:extLst>
              <a:ext uri="{FF2B5EF4-FFF2-40B4-BE49-F238E27FC236}">
                <a16:creationId xmlns:a16="http://schemas.microsoft.com/office/drawing/2014/main" id="{4A54B7F0-11FF-A95D-EDB5-106868AAA15F}"/>
              </a:ext>
            </a:extLst>
          </p:cNvPr>
          <p:cNvSpPr txBox="1"/>
          <p:nvPr/>
        </p:nvSpPr>
        <p:spPr>
          <a:xfrm>
            <a:off x="579235" y="3185944"/>
            <a:ext cx="6886223" cy="2597827"/>
          </a:xfrm>
          <a:prstGeom prst="rect">
            <a:avLst/>
          </a:prstGeom>
          <a:noFill/>
        </p:spPr>
        <p:txBody>
          <a:bodyPr wrap="square">
            <a:spAutoFit/>
          </a:bodyPr>
          <a:lstStyle/>
          <a:p>
            <a:pPr marL="457200" indent="-457200">
              <a:lnSpc>
                <a:spcPct val="150000"/>
              </a:lnSpc>
              <a:buFont typeface="Arial" panose="020B0604020202020204" pitchFamily="34" charset="0"/>
              <a:buChar char="•"/>
            </a:pPr>
            <a:r>
              <a:rPr kumimoji="0" lang="en-US" sz="2800" b="0" i="0" u="none" strike="noStrike" kern="1200" cap="none" spc="0" normalizeH="0" baseline="0" noProof="0" dirty="0">
                <a:ln>
                  <a:noFill/>
                </a:ln>
                <a:solidFill>
                  <a:srgbClr val="282541"/>
                </a:solidFill>
                <a:effectLst/>
                <a:uLnTx/>
                <a:uFillTx/>
                <a:ea typeface="+mn-ea"/>
                <a:cs typeface="+mj-cs"/>
              </a:rPr>
              <a:t>What is machine learning?</a:t>
            </a:r>
            <a:endParaRPr lang="en-US" sz="2800" dirty="0">
              <a:solidFill>
                <a:srgbClr val="282541"/>
              </a:solidFill>
              <a:cs typeface="+mj-cs"/>
            </a:endParaRPr>
          </a:p>
          <a:p>
            <a:pPr marL="457200" indent="-457200">
              <a:lnSpc>
                <a:spcPct val="150000"/>
              </a:lnSpc>
              <a:buFont typeface="Arial" panose="020B0604020202020204" pitchFamily="34" charset="0"/>
              <a:buChar char="•"/>
            </a:pPr>
            <a:r>
              <a:rPr kumimoji="0" lang="en-US" sz="2800" b="0" i="0" u="none" strike="noStrike" kern="1200" cap="none" spc="0" normalizeH="0" baseline="0" noProof="0" dirty="0">
                <a:ln>
                  <a:noFill/>
                </a:ln>
                <a:solidFill>
                  <a:srgbClr val="282541"/>
                </a:solidFill>
                <a:effectLst/>
                <a:uLnTx/>
                <a:uFillTx/>
                <a:ea typeface="+mn-ea"/>
                <a:cs typeface="+mj-cs"/>
              </a:rPr>
              <a:t>Supervised vs Unsupervised learning</a:t>
            </a:r>
            <a:endParaRPr lang="en-US" sz="2800" dirty="0">
              <a:solidFill>
                <a:srgbClr val="282541"/>
              </a:solidFill>
              <a:cs typeface="+mj-cs"/>
            </a:endParaRPr>
          </a:p>
          <a:p>
            <a:pPr marL="457200" indent="-457200">
              <a:lnSpc>
                <a:spcPct val="150000"/>
              </a:lnSpc>
              <a:buFont typeface="Arial" panose="020B0604020202020204" pitchFamily="34" charset="0"/>
              <a:buChar char="•"/>
            </a:pPr>
            <a:r>
              <a:rPr kumimoji="0" lang="en-US" sz="2800" b="0" i="0" u="none" strike="noStrike" kern="1200" cap="none" spc="0" normalizeH="0" baseline="0" noProof="0" dirty="0">
                <a:ln>
                  <a:noFill/>
                </a:ln>
                <a:solidFill>
                  <a:srgbClr val="282541"/>
                </a:solidFill>
                <a:effectLst/>
                <a:uLnTx/>
                <a:uFillTx/>
                <a:ea typeface="+mn-ea"/>
                <a:cs typeface="+mj-cs"/>
              </a:rPr>
              <a:t>Decision Trees and Random Forests</a:t>
            </a:r>
          </a:p>
          <a:p>
            <a:pPr marL="457200" indent="-457200">
              <a:lnSpc>
                <a:spcPct val="150000"/>
              </a:lnSpc>
              <a:buFont typeface="Arial" panose="020B0604020202020204" pitchFamily="34" charset="0"/>
              <a:buChar char="•"/>
            </a:pPr>
            <a:r>
              <a:rPr kumimoji="0" lang="en-US" sz="2800" b="0" i="0" u="none" strike="noStrike" kern="1200" cap="none" spc="0" normalizeH="0" baseline="0" noProof="0" dirty="0">
                <a:ln>
                  <a:noFill/>
                </a:ln>
                <a:solidFill>
                  <a:srgbClr val="282541"/>
                </a:solidFill>
                <a:effectLst/>
                <a:uLnTx/>
                <a:uFillTx/>
                <a:ea typeface="+mn-ea"/>
                <a:cs typeface="+mj-cs"/>
              </a:rPr>
              <a:t>Exercises</a:t>
            </a:r>
            <a:endParaRPr lang="en-GB" sz="1400" dirty="0"/>
          </a:p>
        </p:txBody>
      </p:sp>
    </p:spTree>
    <p:extLst>
      <p:ext uri="{BB962C8B-B14F-4D97-AF65-F5344CB8AC3E}">
        <p14:creationId xmlns:p14="http://schemas.microsoft.com/office/powerpoint/2010/main" val="186714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Supervised vs Unsupervised ML</a:t>
            </a:r>
            <a:endParaRPr lang="en-GB" sz="5330" dirty="0">
              <a:effectLst/>
              <a:latin typeface="+mj-lt"/>
            </a:endParaRPr>
          </a:p>
          <a:p>
            <a:endParaRPr lang="en-US" dirty="0"/>
          </a:p>
        </p:txBody>
      </p:sp>
      <p:sp>
        <p:nvSpPr>
          <p:cNvPr id="14" name="TextBox 13">
            <a:extLst>
              <a:ext uri="{FF2B5EF4-FFF2-40B4-BE49-F238E27FC236}">
                <a16:creationId xmlns:a16="http://schemas.microsoft.com/office/drawing/2014/main" id="{DC5CC12D-F2A1-ED18-3DB4-1FAF65E0922F}"/>
              </a:ext>
            </a:extLst>
          </p:cNvPr>
          <p:cNvSpPr txBox="1"/>
          <p:nvPr/>
        </p:nvSpPr>
        <p:spPr>
          <a:xfrm>
            <a:off x="719667" y="1594535"/>
            <a:ext cx="10394066" cy="5355312"/>
          </a:xfrm>
          <a:prstGeom prst="rect">
            <a:avLst/>
          </a:prstGeom>
          <a:noFill/>
        </p:spPr>
        <p:txBody>
          <a:bodyPr wrap="square">
            <a:spAutoFit/>
          </a:bodyPr>
          <a:lstStyle/>
          <a:p>
            <a:pPr marL="0" lvl="0" indent="0" algn="l" rtl="0">
              <a:spcBef>
                <a:spcPts val="0"/>
              </a:spcBef>
              <a:spcAft>
                <a:spcPts val="0"/>
              </a:spcAft>
              <a:buClr>
                <a:srgbClr val="000000"/>
              </a:buClr>
              <a:buSzPts val="1100"/>
              <a:buFont typeface="Arial"/>
              <a:buNone/>
            </a:pPr>
            <a:r>
              <a:rPr lang="en-US" sz="2400" b="1" dirty="0" err="1"/>
              <a:t>UNsupervised</a:t>
            </a:r>
            <a:r>
              <a:rPr lang="en-US" sz="2400" b="1" dirty="0"/>
              <a:t> Learning is where we are looking for patterns and groups in our data</a:t>
            </a:r>
            <a:endParaRPr lang="en-US" sz="2000" b="1" dirty="0"/>
          </a:p>
          <a:p>
            <a:pPr marL="0" lvl="0" indent="0" algn="l" rtl="0">
              <a:spcBef>
                <a:spcPts val="0"/>
              </a:spcBef>
              <a:spcAft>
                <a:spcPts val="0"/>
              </a:spcAft>
              <a:buClr>
                <a:srgbClr val="000000"/>
              </a:buClr>
              <a:buSzPts val="1100"/>
              <a:buFont typeface="Arial"/>
              <a:buNone/>
            </a:pPr>
            <a:r>
              <a:rPr lang="en-US" dirty="0"/>
              <a:t> </a:t>
            </a:r>
            <a:endParaRPr lang="en-US" sz="2000" b="1" dirty="0"/>
          </a:p>
          <a:p>
            <a:pPr marL="457200" lvl="0" indent="-317500" algn="l" rtl="0">
              <a:spcBef>
                <a:spcPts val="0"/>
              </a:spcBef>
              <a:spcAft>
                <a:spcPts val="0"/>
              </a:spcAft>
              <a:buSzPts val="1400"/>
              <a:buChar char="●"/>
            </a:pPr>
            <a:r>
              <a:rPr lang="en-US" sz="2000" b="1" dirty="0">
                <a:solidFill>
                  <a:schemeClr val="accent1"/>
                </a:solidFill>
              </a:rPr>
              <a:t>Segmenting customers into groups with similar preferences</a:t>
            </a:r>
          </a:p>
          <a:p>
            <a:pPr marL="0" lvl="0" indent="0" algn="l" rtl="0">
              <a:spcBef>
                <a:spcPts val="0"/>
              </a:spcBef>
              <a:spcAft>
                <a:spcPts val="0"/>
              </a:spcAft>
              <a:buNone/>
            </a:pPr>
            <a:endParaRPr lang="en-US" dirty="0"/>
          </a:p>
          <a:p>
            <a:pPr marL="596900" lvl="1" algn="l" rtl="0">
              <a:spcBef>
                <a:spcPts val="0"/>
              </a:spcBef>
              <a:spcAft>
                <a:spcPts val="0"/>
              </a:spcAft>
              <a:buSzPts val="1400"/>
            </a:pPr>
            <a:r>
              <a:rPr lang="en-US" dirty="0"/>
              <a:t>Given a set of customer records, you might want to identify which customers are similar, and whether there are groups of customers with similar preferences. For a shopping site, these might be “parents,” “bookworms,” or “gamers.” Because you don’t know in advance what these groups might be, or even how many there are, you have no known outputs.</a:t>
            </a:r>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sz="2000" b="1" dirty="0">
              <a:solidFill>
                <a:schemeClr val="accent1"/>
              </a:solidFill>
            </a:endParaRPr>
          </a:p>
          <a:p>
            <a:pPr marL="457200" marR="0" lvl="0" indent="-317500" algn="l" defTabSz="457200" rtl="0" eaLnBrk="1" fontAlgn="auto" latinLnBrk="0" hangingPunct="1">
              <a:lnSpc>
                <a:spcPct val="100000"/>
              </a:lnSpc>
              <a:spcBef>
                <a:spcPts val="0"/>
              </a:spcBef>
              <a:spcAft>
                <a:spcPts val="0"/>
              </a:spcAft>
              <a:buClrTx/>
              <a:buSzPts val="1400"/>
              <a:buFontTx/>
              <a:buChar char="●"/>
              <a:tabLst/>
              <a:defRPr/>
            </a:pPr>
            <a:r>
              <a:rPr lang="en-US" sz="2000" b="1" dirty="0">
                <a:solidFill>
                  <a:schemeClr val="accent1"/>
                </a:solidFill>
                <a:latin typeface="Arial"/>
              </a:rPr>
              <a:t>Finding clusters of stars in Gaia data</a:t>
            </a:r>
          </a:p>
          <a:p>
            <a:pPr marL="139700" marR="0" lvl="0" algn="l" defTabSz="457200" rtl="0" eaLnBrk="1" fontAlgn="auto" latinLnBrk="0" hangingPunct="1">
              <a:lnSpc>
                <a:spcPct val="100000"/>
              </a:lnSpc>
              <a:spcBef>
                <a:spcPts val="0"/>
              </a:spcBef>
              <a:spcAft>
                <a:spcPts val="0"/>
              </a:spcAft>
              <a:buClrTx/>
              <a:buSzPts val="1400"/>
              <a:tabLst/>
              <a:defRPr/>
            </a:pPr>
            <a:endParaRPr kumimoji="0" lang="en-US" sz="1800" b="0" i="0" u="none" strike="noStrike" kern="1200" cap="none" spc="0" normalizeH="0" baseline="0" noProof="0" dirty="0">
              <a:ln>
                <a:noFill/>
              </a:ln>
              <a:solidFill>
                <a:srgbClr val="282541"/>
              </a:solidFill>
              <a:effectLst/>
              <a:uLnTx/>
              <a:uFillTx/>
              <a:latin typeface="Arial"/>
              <a:ea typeface="+mn-ea"/>
              <a:cs typeface="+mn-cs"/>
            </a:endParaRPr>
          </a:p>
          <a:p>
            <a:pPr marL="596900" lvl="1" algn="l" rtl="0">
              <a:spcBef>
                <a:spcPts val="0"/>
              </a:spcBef>
              <a:spcAft>
                <a:spcPts val="0"/>
              </a:spcAft>
              <a:buSzPts val="1400"/>
            </a:pPr>
            <a:r>
              <a:rPr lang="en-US" dirty="0"/>
              <a:t>The data is the astrometry (positions, parallaxes, proper motions) of stars. Can you find groups of stars that are co-located and share common motions?</a:t>
            </a:r>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dirty="0"/>
          </a:p>
        </p:txBody>
      </p:sp>
    </p:spTree>
    <p:extLst>
      <p:ext uri="{BB962C8B-B14F-4D97-AF65-F5344CB8AC3E}">
        <p14:creationId xmlns:p14="http://schemas.microsoft.com/office/powerpoint/2010/main" val="222731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latin typeface="+mj-lt"/>
                <a:ea typeface="+mn-ea"/>
                <a:cs typeface="+mn-cs"/>
              </a:rPr>
              <a:t>Pitfalls in Supervised Learning?</a:t>
            </a:r>
            <a:endParaRPr lang="en-GB" sz="5330" dirty="0">
              <a:effectLst/>
              <a:latin typeface="+mj-lt"/>
            </a:endParaRPr>
          </a:p>
          <a:p>
            <a:endParaRPr lang="en-US" dirty="0"/>
          </a:p>
        </p:txBody>
      </p:sp>
      <p:sp>
        <p:nvSpPr>
          <p:cNvPr id="13" name="TextBox 12">
            <a:extLst>
              <a:ext uri="{FF2B5EF4-FFF2-40B4-BE49-F238E27FC236}">
                <a16:creationId xmlns:a16="http://schemas.microsoft.com/office/drawing/2014/main" id="{73FC8D62-5708-5CB6-3055-B7914DE9E6BB}"/>
              </a:ext>
            </a:extLst>
          </p:cNvPr>
          <p:cNvSpPr txBox="1"/>
          <p:nvPr/>
        </p:nvSpPr>
        <p:spPr>
          <a:xfrm>
            <a:off x="983848" y="1483387"/>
            <a:ext cx="9854840" cy="32316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Is the training data really representative and unbiased?</a:t>
            </a:r>
          </a:p>
          <a:p>
            <a:pPr marL="285750" indent="-285750">
              <a:lnSpc>
                <a:spcPct val="150000"/>
              </a:lnSpc>
              <a:buFont typeface="Arial" panose="020B0604020202020204" pitchFamily="34" charset="0"/>
              <a:buChar char="•"/>
            </a:pPr>
            <a:r>
              <a:rPr lang="en-US" sz="2400" dirty="0"/>
              <a:t>Does it cover all possibilities or will extrapolation be required?</a:t>
            </a:r>
          </a:p>
          <a:p>
            <a:pPr marL="285750" indent="-285750">
              <a:lnSpc>
                <a:spcPct val="150000"/>
              </a:lnSpc>
              <a:buFont typeface="Arial" panose="020B0604020202020204" pitchFamily="34" charset="0"/>
              <a:buChar char="•"/>
            </a:pPr>
            <a:r>
              <a:rPr lang="en-US" sz="2400" dirty="0"/>
              <a:t>Is there missing data?</a:t>
            </a:r>
          </a:p>
          <a:p>
            <a:pPr marL="285750" indent="-285750">
              <a:lnSpc>
                <a:spcPct val="150000"/>
              </a:lnSpc>
              <a:buFont typeface="Arial" panose="020B0604020202020204" pitchFamily="34" charset="0"/>
              <a:buChar char="•"/>
            </a:pPr>
            <a:r>
              <a:rPr lang="en-US" sz="2400" dirty="0"/>
              <a:t>Beware of overfitting the training data – i.e. modelling the noise! Such a model will not “generalize” well.</a:t>
            </a:r>
          </a:p>
          <a:p>
            <a:pPr marL="285750" indent="-285750">
              <a:buFont typeface="Arial" panose="020B0604020202020204" pitchFamily="34" charset="0"/>
              <a:buChar char="•"/>
            </a:pPr>
            <a:endParaRPr lang="en-GB" sz="2400" dirty="0"/>
          </a:p>
        </p:txBody>
      </p:sp>
      <p:pic>
        <p:nvPicPr>
          <p:cNvPr id="14" name="Google Shape;219;p31" descr="Examples of data and a model that is either underfitting (left), overfitting (right) or getting it about right (middle).">
            <a:extLst>
              <a:ext uri="{FF2B5EF4-FFF2-40B4-BE49-F238E27FC236}">
                <a16:creationId xmlns:a16="http://schemas.microsoft.com/office/drawing/2014/main" id="{64CD3373-3C83-59F7-A5A5-392F7107D181}"/>
              </a:ext>
            </a:extLst>
          </p:cNvPr>
          <p:cNvPicPr preferRelativeResize="0"/>
          <p:nvPr/>
        </p:nvPicPr>
        <p:blipFill>
          <a:blip r:embed="rId3">
            <a:alphaModFix/>
          </a:blip>
          <a:stretch>
            <a:fillRect/>
          </a:stretch>
        </p:blipFill>
        <p:spPr>
          <a:xfrm>
            <a:off x="2641881" y="4715041"/>
            <a:ext cx="6007050" cy="1649575"/>
          </a:xfrm>
          <a:prstGeom prst="rect">
            <a:avLst/>
          </a:prstGeom>
          <a:noFill/>
          <a:ln>
            <a:noFill/>
          </a:ln>
        </p:spPr>
      </p:pic>
    </p:spTree>
    <p:extLst>
      <p:ext uri="{BB962C8B-B14F-4D97-AF65-F5344CB8AC3E}">
        <p14:creationId xmlns:p14="http://schemas.microsoft.com/office/powerpoint/2010/main" val="302341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Training and Testing</a:t>
            </a:r>
            <a:endParaRPr lang="en-GB" sz="5330" dirty="0">
              <a:effectLst/>
              <a:latin typeface="+mj-lt"/>
            </a:endParaRPr>
          </a:p>
          <a:p>
            <a:endParaRPr lang="en-US" dirty="0"/>
          </a:p>
        </p:txBody>
      </p:sp>
      <p:sp>
        <p:nvSpPr>
          <p:cNvPr id="5" name="Google Shape;110;p19">
            <a:extLst>
              <a:ext uri="{FF2B5EF4-FFF2-40B4-BE49-F238E27FC236}">
                <a16:creationId xmlns:a16="http://schemas.microsoft.com/office/drawing/2014/main" id="{E0F3382B-4FA5-C69B-28B9-42C28605D9A5}"/>
              </a:ext>
            </a:extLst>
          </p:cNvPr>
          <p:cNvSpPr/>
          <p:nvPr/>
        </p:nvSpPr>
        <p:spPr>
          <a:xfrm>
            <a:off x="669370" y="1545019"/>
            <a:ext cx="9003285" cy="620765"/>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For example: we collected 640 observations of stars</a:t>
            </a:r>
            <a:endParaRPr dirty="0">
              <a:solidFill>
                <a:srgbClr val="FFFFFF"/>
              </a:solidFill>
            </a:endParaRPr>
          </a:p>
        </p:txBody>
      </p:sp>
      <p:pic>
        <p:nvPicPr>
          <p:cNvPr id="4" name="Google Shape;109;p19" descr="A figure showing the concept of splitting the overall dataset into two subsets for training and testing the model.">
            <a:extLst>
              <a:ext uri="{FF2B5EF4-FFF2-40B4-BE49-F238E27FC236}">
                <a16:creationId xmlns:a16="http://schemas.microsoft.com/office/drawing/2014/main" id="{949D4A98-AB15-7C53-8F72-91C0C6EDABB8}"/>
              </a:ext>
            </a:extLst>
          </p:cNvPr>
          <p:cNvPicPr preferRelativeResize="0"/>
          <p:nvPr/>
        </p:nvPicPr>
        <p:blipFill>
          <a:blip r:embed="rId3">
            <a:alphaModFix/>
          </a:blip>
          <a:stretch>
            <a:fillRect/>
          </a:stretch>
        </p:blipFill>
        <p:spPr>
          <a:xfrm>
            <a:off x="620069" y="2264080"/>
            <a:ext cx="9102002" cy="2227116"/>
          </a:xfrm>
          <a:prstGeom prst="rect">
            <a:avLst/>
          </a:prstGeom>
          <a:noFill/>
          <a:ln>
            <a:noFill/>
          </a:ln>
        </p:spPr>
      </p:pic>
      <p:sp>
        <p:nvSpPr>
          <p:cNvPr id="6" name="Google Shape;111;p19">
            <a:extLst>
              <a:ext uri="{FF2B5EF4-FFF2-40B4-BE49-F238E27FC236}">
                <a16:creationId xmlns:a16="http://schemas.microsoft.com/office/drawing/2014/main" id="{308E4ADF-F3B0-158F-40E1-99CEF2CC6DEC}"/>
              </a:ext>
            </a:extLst>
          </p:cNvPr>
          <p:cNvSpPr/>
          <p:nvPr/>
        </p:nvSpPr>
        <p:spPr>
          <a:xfrm>
            <a:off x="669370" y="4589482"/>
            <a:ext cx="7195617" cy="1886298"/>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We train the model on 420 samples</a:t>
            </a:r>
            <a:endParaRPr dirty="0">
              <a:solidFill>
                <a:srgbClr val="FFFFFF"/>
              </a:solidFill>
            </a:endParaRPr>
          </a:p>
        </p:txBody>
      </p:sp>
      <p:sp>
        <p:nvSpPr>
          <p:cNvPr id="7" name="Google Shape;112;p19">
            <a:extLst>
              <a:ext uri="{FF2B5EF4-FFF2-40B4-BE49-F238E27FC236}">
                <a16:creationId xmlns:a16="http://schemas.microsoft.com/office/drawing/2014/main" id="{F4591F90-8326-D04B-E0DE-34480B916BEE}"/>
              </a:ext>
            </a:extLst>
          </p:cNvPr>
          <p:cNvSpPr/>
          <p:nvPr/>
        </p:nvSpPr>
        <p:spPr>
          <a:xfrm>
            <a:off x="8047529" y="4589482"/>
            <a:ext cx="1625183" cy="1886298"/>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We test on 220 </a:t>
            </a:r>
            <a:endParaRPr dirty="0">
              <a:solidFill>
                <a:srgbClr val="FFFFFF"/>
              </a:solidFill>
            </a:endParaRPr>
          </a:p>
        </p:txBody>
      </p:sp>
    </p:spTree>
    <p:extLst>
      <p:ext uri="{BB962C8B-B14F-4D97-AF65-F5344CB8AC3E}">
        <p14:creationId xmlns:p14="http://schemas.microsoft.com/office/powerpoint/2010/main" val="155838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Steps in a Supervised ML Problem</a:t>
            </a:r>
            <a:endParaRPr lang="en-GB" sz="5330" dirty="0">
              <a:effectLst/>
              <a:latin typeface="+mj-lt"/>
            </a:endParaRPr>
          </a:p>
          <a:p>
            <a:endParaRPr lang="en-US" dirty="0"/>
          </a:p>
        </p:txBody>
      </p:sp>
      <p:sp>
        <p:nvSpPr>
          <p:cNvPr id="12" name="TextBox 11">
            <a:extLst>
              <a:ext uri="{FF2B5EF4-FFF2-40B4-BE49-F238E27FC236}">
                <a16:creationId xmlns:a16="http://schemas.microsoft.com/office/drawing/2014/main" id="{5A2073F4-E981-88A0-E4D9-65F1C9484D3B}"/>
              </a:ext>
            </a:extLst>
          </p:cNvPr>
          <p:cNvSpPr txBox="1"/>
          <p:nvPr/>
        </p:nvSpPr>
        <p:spPr>
          <a:xfrm>
            <a:off x="621792" y="1322368"/>
            <a:ext cx="8202322" cy="4431983"/>
          </a:xfrm>
          <a:prstGeom prst="rect">
            <a:avLst/>
          </a:prstGeom>
          <a:noFill/>
        </p:spPr>
        <p:txBody>
          <a:bodyPr wrap="square">
            <a:spAutoFit/>
          </a:bodyPr>
          <a:lstStyle/>
          <a:p>
            <a:endParaRPr lang="en-US" dirty="0"/>
          </a:p>
          <a:p>
            <a:endParaRPr lang="en-US" sz="2400" dirty="0"/>
          </a:p>
          <a:p>
            <a:pPr marL="342900" indent="-342900">
              <a:buFont typeface="Arial" panose="020B0604020202020204" pitchFamily="34" charset="0"/>
              <a:buChar char="•"/>
            </a:pPr>
            <a:r>
              <a:rPr lang="en-US" sz="2400" dirty="0" err="1"/>
              <a:t>Analyse</a:t>
            </a:r>
            <a:r>
              <a:rPr lang="en-US" sz="2400" dirty="0"/>
              <a:t> the Data -  load and check the data; perhaps scale, encode and replace missing values.</a:t>
            </a:r>
          </a:p>
          <a:p>
            <a:pPr marL="342900" indent="-342900">
              <a:buFont typeface="Arial" panose="020B0604020202020204" pitchFamily="34" charset="0"/>
              <a:buChar char="•"/>
            </a:pPr>
            <a:r>
              <a:rPr lang="en-US" sz="2400" dirty="0"/>
              <a:t>Define the features X and the target y.</a:t>
            </a:r>
          </a:p>
          <a:p>
            <a:pPr marL="342900" indent="-342900">
              <a:buFont typeface="Arial" panose="020B0604020202020204" pitchFamily="34" charset="0"/>
              <a:buChar char="•"/>
            </a:pPr>
            <a:r>
              <a:rPr lang="en-US" sz="2400" dirty="0"/>
              <a:t>Divide the data into 2 splits one for training and the other for testing. </a:t>
            </a:r>
          </a:p>
          <a:p>
            <a:pPr marL="342900" indent="-342900">
              <a:buFont typeface="Arial" panose="020B0604020202020204" pitchFamily="34" charset="0"/>
              <a:buChar char="•"/>
            </a:pPr>
            <a:r>
              <a:rPr lang="en-US" sz="2400" dirty="0"/>
              <a:t>Create the machine learning model.</a:t>
            </a:r>
          </a:p>
          <a:p>
            <a:pPr marL="342900" indent="-342900">
              <a:buFont typeface="Arial" panose="020B0604020202020204" pitchFamily="34" charset="0"/>
              <a:buChar char="•"/>
            </a:pPr>
            <a:r>
              <a:rPr lang="en-US" sz="2400" dirty="0"/>
              <a:t>Train your model on the training split. </a:t>
            </a:r>
          </a:p>
          <a:p>
            <a:pPr marL="342900" indent="-342900">
              <a:buFont typeface="Arial" panose="020B0604020202020204" pitchFamily="34" charset="0"/>
              <a:buChar char="•"/>
            </a:pPr>
            <a:r>
              <a:rPr lang="en-US" sz="2400" dirty="0"/>
              <a:t>Evaluate the trained model against the testing split.</a:t>
            </a:r>
          </a:p>
          <a:p>
            <a:pPr marL="342900" indent="-342900">
              <a:buFont typeface="Arial" panose="020B0604020202020204" pitchFamily="34" charset="0"/>
              <a:buChar char="•"/>
            </a:pPr>
            <a:r>
              <a:rPr lang="en-US" sz="2400" dirty="0"/>
              <a:t>Tune all relevant parameters for optimal performance.</a:t>
            </a:r>
          </a:p>
          <a:p>
            <a:pPr marL="342900" indent="-342900">
              <a:buFont typeface="Arial" panose="020B0604020202020204" pitchFamily="34" charset="0"/>
              <a:buChar char="•"/>
            </a:pPr>
            <a:r>
              <a:rPr lang="en-US" sz="2400" dirty="0"/>
              <a:t>Use the final model to make predictions on unseen data.</a:t>
            </a:r>
          </a:p>
        </p:txBody>
      </p:sp>
    </p:spTree>
    <p:extLst>
      <p:ext uri="{BB962C8B-B14F-4D97-AF65-F5344CB8AC3E}">
        <p14:creationId xmlns:p14="http://schemas.microsoft.com/office/powerpoint/2010/main" val="1079471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latin typeface="+mj-lt"/>
                <a:ea typeface="+mn-ea"/>
                <a:cs typeface="+mn-cs"/>
              </a:rPr>
              <a:t>Computational Tools</a:t>
            </a:r>
            <a:endParaRPr lang="en-GB" sz="5330" dirty="0">
              <a:effectLst/>
              <a:latin typeface="+mj-lt"/>
            </a:endParaRPr>
          </a:p>
          <a:p>
            <a:endParaRPr lang="en-US" dirty="0"/>
          </a:p>
        </p:txBody>
      </p:sp>
      <p:sp>
        <p:nvSpPr>
          <p:cNvPr id="12" name="TextBox 11">
            <a:extLst>
              <a:ext uri="{FF2B5EF4-FFF2-40B4-BE49-F238E27FC236}">
                <a16:creationId xmlns:a16="http://schemas.microsoft.com/office/drawing/2014/main" id="{5A2073F4-E981-88A0-E4D9-65F1C9484D3B}"/>
              </a:ext>
            </a:extLst>
          </p:cNvPr>
          <p:cNvSpPr txBox="1"/>
          <p:nvPr/>
        </p:nvSpPr>
        <p:spPr>
          <a:xfrm>
            <a:off x="621792" y="1017568"/>
            <a:ext cx="10399776" cy="5517664"/>
          </a:xfrm>
          <a:prstGeom prst="rect">
            <a:avLst/>
          </a:prstGeom>
          <a:noFill/>
        </p:spPr>
        <p:txBody>
          <a:bodyPr wrap="square">
            <a:spAutoFit/>
          </a:bodyPr>
          <a:lstStyle/>
          <a:p>
            <a:pPr>
              <a:lnSpc>
                <a:spcPct val="150000"/>
              </a:lnSpc>
            </a:pPr>
            <a:endParaRPr lang="en-US" dirty="0"/>
          </a:p>
          <a:p>
            <a:pPr marL="342900" indent="-342900">
              <a:lnSpc>
                <a:spcPct val="150000"/>
              </a:lnSpc>
              <a:buFont typeface="Arial" panose="020B0604020202020204" pitchFamily="34" charset="0"/>
              <a:buChar char="•"/>
            </a:pPr>
            <a:r>
              <a:rPr lang="en-US" sz="2800" b="1" dirty="0">
                <a:solidFill>
                  <a:schemeClr val="accent1"/>
                </a:solidFill>
              </a:rPr>
              <a:t>pandas</a:t>
            </a:r>
            <a:r>
              <a:rPr lang="en-US" sz="2400" dirty="0"/>
              <a:t>  - for </a:t>
            </a:r>
            <a:r>
              <a:rPr lang="en-US" sz="2400" dirty="0" err="1"/>
              <a:t>analysing</a:t>
            </a:r>
            <a:r>
              <a:rPr lang="en-US" sz="2400" dirty="0"/>
              <a:t> and manipulating data tables</a:t>
            </a:r>
          </a:p>
          <a:p>
            <a:pPr marL="342900" indent="-342900">
              <a:lnSpc>
                <a:spcPct val="150000"/>
              </a:lnSpc>
              <a:buFont typeface="Arial" panose="020B0604020202020204" pitchFamily="34" charset="0"/>
              <a:buChar char="•"/>
            </a:pPr>
            <a:r>
              <a:rPr lang="en-US" sz="2800" b="1" dirty="0"/>
              <a:t>matplotlib/</a:t>
            </a:r>
            <a:r>
              <a:rPr lang="en-US" sz="2800" b="1" dirty="0" err="1"/>
              <a:t>pyplot</a:t>
            </a:r>
            <a:r>
              <a:rPr lang="en-US" sz="2800" b="1" dirty="0"/>
              <a:t>  </a:t>
            </a:r>
            <a:r>
              <a:rPr lang="en-US" sz="2400" dirty="0"/>
              <a:t>- for creating plots, similar to MATLAB</a:t>
            </a:r>
          </a:p>
          <a:p>
            <a:pPr marL="342900" indent="-342900">
              <a:lnSpc>
                <a:spcPct val="150000"/>
              </a:lnSpc>
              <a:buFont typeface="Arial" panose="020B0604020202020204" pitchFamily="34" charset="0"/>
              <a:buChar char="•"/>
            </a:pPr>
            <a:r>
              <a:rPr lang="en-US" sz="2800" b="1" dirty="0"/>
              <a:t>seaborn</a:t>
            </a:r>
            <a:r>
              <a:rPr lang="en-US" sz="2400" dirty="0"/>
              <a:t> – high level graphics for statistics/data science</a:t>
            </a:r>
          </a:p>
          <a:p>
            <a:pPr marL="342900" indent="-342900">
              <a:lnSpc>
                <a:spcPct val="150000"/>
              </a:lnSpc>
              <a:buFont typeface="Arial" panose="020B0604020202020204" pitchFamily="34" charset="0"/>
              <a:buChar char="•"/>
            </a:pPr>
            <a:r>
              <a:rPr lang="en-US" sz="2800" b="1" dirty="0" err="1">
                <a:solidFill>
                  <a:schemeClr val="accent1"/>
                </a:solidFill>
              </a:rPr>
              <a:t>numpy</a:t>
            </a:r>
            <a:r>
              <a:rPr lang="en-US" sz="2400" dirty="0"/>
              <a:t> – numerical routines and arrays</a:t>
            </a:r>
          </a:p>
          <a:p>
            <a:pPr marL="342900" indent="-342900">
              <a:lnSpc>
                <a:spcPct val="150000"/>
              </a:lnSpc>
              <a:buFont typeface="Arial" panose="020B0604020202020204" pitchFamily="34" charset="0"/>
              <a:buChar char="•"/>
            </a:pPr>
            <a:r>
              <a:rPr lang="en-US" sz="2800" b="1" dirty="0">
                <a:solidFill>
                  <a:schemeClr val="accent1"/>
                </a:solidFill>
              </a:rPr>
              <a:t>scikit-learn</a:t>
            </a:r>
            <a:r>
              <a:rPr lang="en-US" sz="2400" dirty="0"/>
              <a:t> - machine learning algorithms and tools</a:t>
            </a:r>
          </a:p>
          <a:p>
            <a:pPr marL="342900" indent="-342900">
              <a:lnSpc>
                <a:spcPct val="150000"/>
              </a:lnSpc>
              <a:buFont typeface="Arial" panose="020B0604020202020204" pitchFamily="34" charset="0"/>
              <a:buChar char="•"/>
            </a:pPr>
            <a:r>
              <a:rPr lang="en-US" sz="2800" b="1" dirty="0" err="1">
                <a:solidFill>
                  <a:schemeClr val="accent1"/>
                </a:solidFill>
              </a:rPr>
              <a:t>tensorflow</a:t>
            </a:r>
            <a:r>
              <a:rPr lang="en-US" sz="2400" dirty="0"/>
              <a:t> and </a:t>
            </a:r>
            <a:r>
              <a:rPr lang="en-US" sz="2800" b="1" dirty="0" err="1">
                <a:solidFill>
                  <a:schemeClr val="accent1"/>
                </a:solidFill>
              </a:rPr>
              <a:t>keras</a:t>
            </a:r>
            <a:r>
              <a:rPr lang="en-US" sz="2400" dirty="0"/>
              <a:t> – neural networks</a:t>
            </a:r>
          </a:p>
          <a:p>
            <a:pPr marL="342900" indent="-342900">
              <a:lnSpc>
                <a:spcPct val="150000"/>
              </a:lnSpc>
              <a:buFont typeface="Arial" panose="020B0604020202020204" pitchFamily="34" charset="0"/>
              <a:buChar char="•"/>
            </a:pPr>
            <a:r>
              <a:rPr lang="en-US" sz="2800" b="1" dirty="0" err="1">
                <a:solidFill>
                  <a:schemeClr val="accent1"/>
                </a:solidFill>
              </a:rPr>
              <a:t>Jupyter</a:t>
            </a:r>
            <a:r>
              <a:rPr lang="en-US" sz="2800" b="1" dirty="0">
                <a:solidFill>
                  <a:schemeClr val="accent1"/>
                </a:solidFill>
              </a:rPr>
              <a:t> notebooks </a:t>
            </a:r>
            <a:r>
              <a:rPr lang="en-US" sz="2400" dirty="0"/>
              <a:t>– a nice visual way of presenting and running python code</a:t>
            </a:r>
          </a:p>
        </p:txBody>
      </p:sp>
    </p:spTree>
    <p:extLst>
      <p:ext uri="{BB962C8B-B14F-4D97-AF65-F5344CB8AC3E}">
        <p14:creationId xmlns:p14="http://schemas.microsoft.com/office/powerpoint/2010/main" val="303989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51100-7C25-CA47-BD43-628C397851E8}"/>
              </a:ext>
            </a:extLst>
          </p:cNvPr>
          <p:cNvSpPr>
            <a:spLocks noGrp="1"/>
          </p:cNvSpPr>
          <p:nvPr>
            <p:ph idx="11"/>
          </p:nvPr>
        </p:nvSpPr>
        <p:spPr>
          <a:xfrm>
            <a:off x="719666" y="1559480"/>
            <a:ext cx="10441820" cy="4316886"/>
          </a:xfrm>
        </p:spPr>
        <p:txBody>
          <a:bodyPr/>
          <a:lstStyle/>
          <a:p>
            <a:r>
              <a:rPr lang="en-US" dirty="0"/>
              <a:t>Go to </a:t>
            </a:r>
            <a:r>
              <a:rPr lang="en-US" dirty="0">
                <a:hlinkClick r:id="rId3"/>
              </a:rPr>
              <a:t>https://github.com/robdjeff/ML_Workshop</a:t>
            </a:r>
            <a:r>
              <a:rPr lang="en-US" dirty="0"/>
              <a:t> </a:t>
            </a:r>
          </a:p>
          <a:p>
            <a:r>
              <a:rPr lang="en-US" dirty="0"/>
              <a:t>Download the package as a zip file</a:t>
            </a:r>
          </a:p>
          <a:p>
            <a:r>
              <a:rPr lang="en-US" dirty="0"/>
              <a:t>Unzip into a location you can see with your </a:t>
            </a:r>
            <a:r>
              <a:rPr lang="en-US" dirty="0" err="1"/>
              <a:t>Jupyter</a:t>
            </a:r>
            <a:r>
              <a:rPr lang="en-US" dirty="0"/>
              <a:t> notebooks installation.</a:t>
            </a:r>
          </a:p>
          <a:p>
            <a:endParaRPr lang="en-US" dirty="0"/>
          </a:p>
          <a:p>
            <a:pPr marL="0" indent="0">
              <a:buNone/>
            </a:pPr>
            <a:r>
              <a:rPr lang="en-US" dirty="0"/>
              <a:t>(If you haven’t yet installed </a:t>
            </a:r>
            <a:r>
              <a:rPr lang="en-US" dirty="0" err="1"/>
              <a:t>jupyter</a:t>
            </a:r>
            <a:r>
              <a:rPr lang="en-US" dirty="0"/>
              <a:t> notebooks, scikit-learn, matplotlib, </a:t>
            </a:r>
            <a:r>
              <a:rPr lang="en-US" dirty="0" err="1"/>
              <a:t>numpy</a:t>
            </a:r>
            <a:r>
              <a:rPr lang="en-US" dirty="0"/>
              <a:t>, seaborn, then you need to do so!)</a:t>
            </a:r>
          </a:p>
        </p:txBody>
      </p:sp>
      <p:sp>
        <p:nvSpPr>
          <p:cNvPr id="6" name="Title 5">
            <a:extLst>
              <a:ext uri="{FF2B5EF4-FFF2-40B4-BE49-F238E27FC236}">
                <a16:creationId xmlns:a16="http://schemas.microsoft.com/office/drawing/2014/main" id="{4FF53852-55A3-E143-8CD5-A52F1A009FD8}"/>
              </a:ext>
            </a:extLst>
          </p:cNvPr>
          <p:cNvSpPr>
            <a:spLocks noGrp="1"/>
          </p:cNvSpPr>
          <p:nvPr>
            <p:ph type="title" idx="4294967295"/>
          </p:nvPr>
        </p:nvSpPr>
        <p:spPr>
          <a:xfrm>
            <a:off x="714411" y="644977"/>
            <a:ext cx="10634133" cy="1023804"/>
          </a:xfrm>
        </p:spPr>
        <p:txBody>
          <a:bodyPr lIns="0" tIns="0" rIns="0" bIns="0" anchor="t"/>
          <a:lstStyle/>
          <a:p>
            <a:pPr rtl="0" eaLnBrk="1" latinLnBrk="0" hangingPunct="1"/>
            <a:r>
              <a:rPr lang="en-US" sz="5330" dirty="0">
                <a:solidFill>
                  <a:srgbClr val="282541"/>
                </a:solidFill>
                <a:latin typeface="+mj-lt"/>
                <a:ea typeface="+mn-ea"/>
                <a:cs typeface="+mn-cs"/>
              </a:rPr>
              <a:t>Exercises</a:t>
            </a:r>
            <a:endParaRPr lang="en-GB" sz="5330" dirty="0">
              <a:effectLst/>
              <a:latin typeface="+mj-lt"/>
            </a:endParaRPr>
          </a:p>
          <a:p>
            <a:endParaRPr lang="en-US" dirty="0"/>
          </a:p>
        </p:txBody>
      </p:sp>
    </p:spTree>
    <p:extLst>
      <p:ext uri="{BB962C8B-B14F-4D97-AF65-F5344CB8AC3E}">
        <p14:creationId xmlns:p14="http://schemas.microsoft.com/office/powerpoint/2010/main" val="266728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F53852-55A3-E143-8CD5-A52F1A009FD8}"/>
              </a:ext>
            </a:extLst>
          </p:cNvPr>
          <p:cNvSpPr>
            <a:spLocks noGrp="1"/>
          </p:cNvSpPr>
          <p:nvPr>
            <p:ph type="title" idx="4294967295"/>
          </p:nvPr>
        </p:nvSpPr>
        <p:spPr>
          <a:xfrm>
            <a:off x="714411" y="644977"/>
            <a:ext cx="10634133" cy="1023804"/>
          </a:xfrm>
        </p:spPr>
        <p:txBody>
          <a:bodyPr lIns="0" tIns="0" rIns="0" bIns="0" anchor="t"/>
          <a:lstStyle/>
          <a:p>
            <a:pPr rtl="0" eaLnBrk="1" latinLnBrk="0" hangingPunct="1"/>
            <a:r>
              <a:rPr lang="en-US" sz="5330" dirty="0">
                <a:solidFill>
                  <a:srgbClr val="282541"/>
                </a:solidFill>
                <a:effectLst/>
                <a:latin typeface="+mj-lt"/>
                <a:ea typeface="+mn-ea"/>
                <a:cs typeface="+mn-cs"/>
              </a:rPr>
              <a:t>Decision Trees</a:t>
            </a:r>
            <a:endParaRPr lang="en-GB" sz="5330" dirty="0">
              <a:effectLst/>
              <a:latin typeface="+mj-lt"/>
            </a:endParaRPr>
          </a:p>
          <a:p>
            <a:endParaRPr lang="en-US" dirty="0"/>
          </a:p>
        </p:txBody>
      </p:sp>
      <p:grpSp>
        <p:nvGrpSpPr>
          <p:cNvPr id="5" name="Group 4" descr="A visual representation of a decision tree being used to separate rabbits from hares using simple criteria based on whether they burrow and their ear length.">
            <a:extLst>
              <a:ext uri="{FF2B5EF4-FFF2-40B4-BE49-F238E27FC236}">
                <a16:creationId xmlns:a16="http://schemas.microsoft.com/office/drawing/2014/main" id="{EEC5CDAC-084F-77D4-ACD5-264B9ADEF64F}"/>
              </a:ext>
            </a:extLst>
          </p:cNvPr>
          <p:cNvGrpSpPr/>
          <p:nvPr/>
        </p:nvGrpSpPr>
        <p:grpSpPr>
          <a:xfrm>
            <a:off x="1024466" y="1697076"/>
            <a:ext cx="4598567" cy="4004241"/>
            <a:chOff x="515895" y="1051235"/>
            <a:chExt cx="3689036" cy="3064210"/>
          </a:xfrm>
        </p:grpSpPr>
        <p:sp>
          <p:nvSpPr>
            <p:cNvPr id="7" name="Oval 6">
              <a:extLst>
                <a:ext uri="{FF2B5EF4-FFF2-40B4-BE49-F238E27FC236}">
                  <a16:creationId xmlns:a16="http://schemas.microsoft.com/office/drawing/2014/main" id="{E33EBFB6-AC1C-9954-9F70-08A008662D65}"/>
                </a:ext>
              </a:extLst>
            </p:cNvPr>
            <p:cNvSpPr/>
            <p:nvPr/>
          </p:nvSpPr>
          <p:spPr>
            <a:xfrm>
              <a:off x="1372342" y="1051235"/>
              <a:ext cx="1109162" cy="667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normAutofit/>
            </a:bodyPr>
            <a:lstStyle/>
            <a:p>
              <a:pPr algn="ctr"/>
              <a:r>
                <a:rPr lang="en-GB" sz="1050" dirty="0"/>
                <a:t>burrows?</a:t>
              </a:r>
              <a:endParaRPr lang="en-GB" sz="1800" dirty="0"/>
            </a:p>
          </p:txBody>
        </p:sp>
        <p:sp>
          <p:nvSpPr>
            <p:cNvPr id="8" name="Oval 7">
              <a:extLst>
                <a:ext uri="{FF2B5EF4-FFF2-40B4-BE49-F238E27FC236}">
                  <a16:creationId xmlns:a16="http://schemas.microsoft.com/office/drawing/2014/main" id="{AEA8C668-70E8-9E58-C4A1-95B1547F4BDC}"/>
                </a:ext>
              </a:extLst>
            </p:cNvPr>
            <p:cNvSpPr/>
            <p:nvPr/>
          </p:nvSpPr>
          <p:spPr>
            <a:xfrm>
              <a:off x="2293242" y="2169799"/>
              <a:ext cx="1109162" cy="709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normAutofit/>
            </a:bodyPr>
            <a:lstStyle/>
            <a:p>
              <a:pPr algn="ctr"/>
              <a:r>
                <a:rPr lang="en-GB" sz="1050" dirty="0"/>
                <a:t>ear length</a:t>
              </a:r>
            </a:p>
          </p:txBody>
        </p:sp>
        <p:cxnSp>
          <p:nvCxnSpPr>
            <p:cNvPr id="9" name="Straight Connector 8">
              <a:extLst>
                <a:ext uri="{FF2B5EF4-FFF2-40B4-BE49-F238E27FC236}">
                  <a16:creationId xmlns:a16="http://schemas.microsoft.com/office/drawing/2014/main" id="{8048AF7E-3949-2A53-945A-D674AE5A6306}"/>
                </a:ext>
              </a:extLst>
            </p:cNvPr>
            <p:cNvCxnSpPr>
              <a:cxnSpLocks/>
              <a:stCxn id="7" idx="4"/>
              <a:endCxn id="15" idx="0"/>
            </p:cNvCxnSpPr>
            <p:nvPr/>
          </p:nvCxnSpPr>
          <p:spPr>
            <a:xfrm flipH="1">
              <a:off x="1070476" y="1718654"/>
              <a:ext cx="856447" cy="45114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D14F585-F3F7-6759-B192-944BDE7A75E9}"/>
                </a:ext>
              </a:extLst>
            </p:cNvPr>
            <p:cNvCxnSpPr>
              <a:cxnSpLocks/>
              <a:stCxn id="7" idx="4"/>
              <a:endCxn id="8" idx="0"/>
            </p:cNvCxnSpPr>
            <p:nvPr/>
          </p:nvCxnSpPr>
          <p:spPr>
            <a:xfrm>
              <a:off x="1926923" y="1718654"/>
              <a:ext cx="920900" cy="451145"/>
            </a:xfrm>
            <a:prstGeom prst="line">
              <a:avLst/>
            </a:prstGeom>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DF9F6330-7A51-3F51-0664-5F65319B4F14}"/>
                </a:ext>
              </a:extLst>
            </p:cNvPr>
            <p:cNvSpPr/>
            <p:nvPr/>
          </p:nvSpPr>
          <p:spPr>
            <a:xfrm>
              <a:off x="1630136" y="3405775"/>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hare</a:t>
              </a:r>
            </a:p>
          </p:txBody>
        </p:sp>
        <p:sp>
          <p:nvSpPr>
            <p:cNvPr id="12" name="Oval 11">
              <a:extLst>
                <a:ext uri="{FF2B5EF4-FFF2-40B4-BE49-F238E27FC236}">
                  <a16:creationId xmlns:a16="http://schemas.microsoft.com/office/drawing/2014/main" id="{65EA9E74-3856-CC08-E27C-263FD9A68F3E}"/>
                </a:ext>
              </a:extLst>
            </p:cNvPr>
            <p:cNvSpPr/>
            <p:nvPr/>
          </p:nvSpPr>
          <p:spPr>
            <a:xfrm>
              <a:off x="3095769" y="3405775"/>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rabbit</a:t>
              </a:r>
            </a:p>
          </p:txBody>
        </p:sp>
        <p:cxnSp>
          <p:nvCxnSpPr>
            <p:cNvPr id="13" name="Straight Connector 12">
              <a:extLst>
                <a:ext uri="{FF2B5EF4-FFF2-40B4-BE49-F238E27FC236}">
                  <a16:creationId xmlns:a16="http://schemas.microsoft.com/office/drawing/2014/main" id="{AC1F8728-B8F3-FC10-FBE6-F3758BBF3DE5}"/>
                </a:ext>
              </a:extLst>
            </p:cNvPr>
            <p:cNvCxnSpPr>
              <a:cxnSpLocks/>
              <a:stCxn id="8" idx="4"/>
              <a:endCxn id="12" idx="0"/>
            </p:cNvCxnSpPr>
            <p:nvPr/>
          </p:nvCxnSpPr>
          <p:spPr>
            <a:xfrm>
              <a:off x="2847823" y="2879468"/>
              <a:ext cx="802527" cy="526307"/>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293B317-BE6C-E9D3-FB2E-90018699ADEE}"/>
                </a:ext>
              </a:extLst>
            </p:cNvPr>
            <p:cNvCxnSpPr>
              <a:cxnSpLocks/>
              <a:stCxn id="8" idx="4"/>
              <a:endCxn id="11" idx="0"/>
            </p:cNvCxnSpPr>
            <p:nvPr/>
          </p:nvCxnSpPr>
          <p:spPr>
            <a:xfrm flipH="1">
              <a:off x="2184717" y="2879469"/>
              <a:ext cx="663106" cy="526307"/>
            </a:xfrm>
            <a:prstGeom prst="line">
              <a:avLst/>
            </a:prstGeom>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6BCC9FB2-4236-7B5A-34B9-7C9234B7958A}"/>
                </a:ext>
              </a:extLst>
            </p:cNvPr>
            <p:cNvSpPr/>
            <p:nvPr/>
          </p:nvSpPr>
          <p:spPr>
            <a:xfrm>
              <a:off x="515895" y="2169799"/>
              <a:ext cx="1109162" cy="7096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lIns="0" tIns="27000" rIns="0" bIns="27000" rtlCol="0" anchor="ctr">
              <a:normAutofit/>
            </a:bodyPr>
            <a:lstStyle/>
            <a:p>
              <a:pPr algn="ctr"/>
              <a:r>
                <a:rPr lang="en-GB" sz="1050" dirty="0">
                  <a:solidFill>
                    <a:schemeClr val="tx1"/>
                  </a:solidFill>
                </a:rPr>
                <a:t>hare</a:t>
              </a:r>
            </a:p>
          </p:txBody>
        </p:sp>
        <p:sp>
          <p:nvSpPr>
            <p:cNvPr id="16" name="Rectangle 15">
              <a:extLst>
                <a:ext uri="{FF2B5EF4-FFF2-40B4-BE49-F238E27FC236}">
                  <a16:creationId xmlns:a16="http://schemas.microsoft.com/office/drawing/2014/main" id="{95620FBF-1A86-32FE-FCFF-D9F1F7C1E6CC}"/>
                </a:ext>
              </a:extLst>
            </p:cNvPr>
            <p:cNvSpPr/>
            <p:nvPr/>
          </p:nvSpPr>
          <p:spPr>
            <a:xfrm>
              <a:off x="2530586" y="1721765"/>
              <a:ext cx="394660" cy="253916"/>
            </a:xfrm>
            <a:prstGeom prst="rect">
              <a:avLst/>
            </a:prstGeom>
          </p:spPr>
          <p:txBody>
            <a:bodyPr wrap="none">
              <a:spAutoFit/>
            </a:bodyPr>
            <a:lstStyle/>
            <a:p>
              <a:r>
                <a:rPr lang="en-GB" sz="1050" dirty="0"/>
                <a:t>yes</a:t>
              </a:r>
            </a:p>
          </p:txBody>
        </p:sp>
        <p:sp>
          <p:nvSpPr>
            <p:cNvPr id="17" name="Rectangle 16">
              <a:extLst>
                <a:ext uri="{FF2B5EF4-FFF2-40B4-BE49-F238E27FC236}">
                  <a16:creationId xmlns:a16="http://schemas.microsoft.com/office/drawing/2014/main" id="{698F48B4-6B40-E311-C2F6-B02F9D0BB532}"/>
                </a:ext>
              </a:extLst>
            </p:cNvPr>
            <p:cNvSpPr/>
            <p:nvPr/>
          </p:nvSpPr>
          <p:spPr>
            <a:xfrm>
              <a:off x="1151008" y="1721765"/>
              <a:ext cx="335348" cy="253916"/>
            </a:xfrm>
            <a:prstGeom prst="rect">
              <a:avLst/>
            </a:prstGeom>
          </p:spPr>
          <p:txBody>
            <a:bodyPr wrap="none">
              <a:spAutoFit/>
            </a:bodyPr>
            <a:lstStyle/>
            <a:p>
              <a:r>
                <a:rPr lang="en-GB" sz="1050" dirty="0"/>
                <a:t>no</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A8BBF9CB-3E58-C679-2D24-3E41B6229D8F}"/>
                    </a:ext>
                  </a:extLst>
                </p:cNvPr>
                <p:cNvSpPr/>
                <p:nvPr/>
              </p:nvSpPr>
              <p:spPr>
                <a:xfrm>
                  <a:off x="3282195" y="2879468"/>
                  <a:ext cx="714170" cy="253916"/>
                </a:xfrm>
                <a:prstGeom prst="rect">
                  <a:avLst/>
                </a:prstGeom>
              </p:spPr>
              <p:txBody>
                <a:bodyPr wrap="none">
                  <a:spAutoFit/>
                </a:bodyPr>
                <a:lstStyle/>
                <a:p>
                  <a14:m>
                    <m:oMath xmlns:m="http://schemas.openxmlformats.org/officeDocument/2006/math">
                      <m:r>
                        <a:rPr lang="en-GB" sz="1050" i="1">
                          <a:latin typeface="Cambria Math" panose="02040503050406030204" pitchFamily="18" charset="0"/>
                        </a:rPr>
                        <m:t>≤9.4</m:t>
                      </m:r>
                    </m:oMath>
                  </a14:m>
                  <a:r>
                    <a:rPr lang="en-GB" sz="1050" dirty="0"/>
                    <a:t> cm</a:t>
                  </a:r>
                </a:p>
              </p:txBody>
            </p:sp>
          </mc:Choice>
          <mc:Fallback>
            <p:sp>
              <p:nvSpPr>
                <p:cNvPr id="18" name="Rectangle 17">
                  <a:extLst>
                    <a:ext uri="{FF2B5EF4-FFF2-40B4-BE49-F238E27FC236}">
                      <a16:creationId xmlns:a16="http://schemas.microsoft.com/office/drawing/2014/main" id="{A8BBF9CB-3E58-C679-2D24-3E41B6229D8F}"/>
                    </a:ext>
                  </a:extLst>
                </p:cNvPr>
                <p:cNvSpPr>
                  <a:spLocks noRot="1" noChangeAspect="1" noMove="1" noResize="1" noEditPoints="1" noAdjustHandles="1" noChangeArrowheads="1" noChangeShapeType="1" noTextEdit="1"/>
                </p:cNvSpPr>
                <p:nvPr/>
              </p:nvSpPr>
              <p:spPr>
                <a:xfrm>
                  <a:off x="3282195" y="2879468"/>
                  <a:ext cx="714170" cy="253916"/>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700C3D02-C5AB-CA6F-84D0-6E2B450F0357}"/>
                    </a:ext>
                  </a:extLst>
                </p:cNvPr>
                <p:cNvSpPr/>
                <p:nvPr/>
              </p:nvSpPr>
              <p:spPr>
                <a:xfrm>
                  <a:off x="1688370" y="2879468"/>
                  <a:ext cx="714170" cy="253916"/>
                </a:xfrm>
                <a:prstGeom prst="rect">
                  <a:avLst/>
                </a:prstGeom>
              </p:spPr>
              <p:txBody>
                <a:bodyPr wrap="none">
                  <a:spAutoFit/>
                </a:bodyPr>
                <a:lstStyle/>
                <a:p>
                  <a14:m>
                    <m:oMath xmlns:m="http://schemas.openxmlformats.org/officeDocument/2006/math">
                      <m:r>
                        <a:rPr lang="en-GB" sz="1050" i="1">
                          <a:latin typeface="Cambria Math" panose="02040503050406030204" pitchFamily="18" charset="0"/>
                        </a:rPr>
                        <m:t>&gt;9.4</m:t>
                      </m:r>
                    </m:oMath>
                  </a14:m>
                  <a:r>
                    <a:rPr lang="en-GB" sz="1050" dirty="0"/>
                    <a:t> cm</a:t>
                  </a:r>
                </a:p>
              </p:txBody>
            </p:sp>
          </mc:Choice>
          <mc:Fallback>
            <p:sp>
              <p:nvSpPr>
                <p:cNvPr id="19" name="Rectangle 18">
                  <a:extLst>
                    <a:ext uri="{FF2B5EF4-FFF2-40B4-BE49-F238E27FC236}">
                      <a16:creationId xmlns:a16="http://schemas.microsoft.com/office/drawing/2014/main" id="{700C3D02-C5AB-CA6F-84D0-6E2B450F0357}"/>
                    </a:ext>
                  </a:extLst>
                </p:cNvPr>
                <p:cNvSpPr>
                  <a:spLocks noRot="1" noChangeAspect="1" noMove="1" noResize="1" noEditPoints="1" noAdjustHandles="1" noChangeArrowheads="1" noChangeShapeType="1" noTextEdit="1"/>
                </p:cNvSpPr>
                <p:nvPr/>
              </p:nvSpPr>
              <p:spPr>
                <a:xfrm>
                  <a:off x="1688370" y="2879468"/>
                  <a:ext cx="714170" cy="253916"/>
                </a:xfrm>
                <a:prstGeom prst="rect">
                  <a:avLst/>
                </a:prstGeom>
                <a:blipFill>
                  <a:blip r:embed="rId4"/>
                  <a:stretch>
                    <a:fillRect/>
                  </a:stretch>
                </a:blipFill>
              </p:spPr>
              <p:txBody>
                <a:bodyPr/>
                <a:lstStyle/>
                <a:p>
                  <a:r>
                    <a:rPr lang="en-GB">
                      <a:noFill/>
                    </a:rPr>
                    <a:t> </a:t>
                  </a:r>
                </a:p>
              </p:txBody>
            </p:sp>
          </mc:Fallback>
        </mc:AlternateContent>
      </p:grpSp>
      <p:grpSp>
        <p:nvGrpSpPr>
          <p:cNvPr id="42" name="Group 41" descr="A plot of the training data in the burrowing vs ear length data plane. This shows how a couple of criterial can be used to divide this space to separate the rabbits from the hares.">
            <a:extLst>
              <a:ext uri="{FF2B5EF4-FFF2-40B4-BE49-F238E27FC236}">
                <a16:creationId xmlns:a16="http://schemas.microsoft.com/office/drawing/2014/main" id="{DA900599-0148-F987-9DC8-F95AA404CE87}"/>
              </a:ext>
            </a:extLst>
          </p:cNvPr>
          <p:cNvGrpSpPr/>
          <p:nvPr/>
        </p:nvGrpSpPr>
        <p:grpSpPr>
          <a:xfrm>
            <a:off x="6480917" y="3340098"/>
            <a:ext cx="4459679" cy="3268560"/>
            <a:chOff x="5651543" y="2371612"/>
            <a:chExt cx="3196102" cy="2378907"/>
          </a:xfrm>
        </p:grpSpPr>
        <p:grpSp>
          <p:nvGrpSpPr>
            <p:cNvPr id="43" name="Group 42">
              <a:extLst>
                <a:ext uri="{FF2B5EF4-FFF2-40B4-BE49-F238E27FC236}">
                  <a16:creationId xmlns:a16="http://schemas.microsoft.com/office/drawing/2014/main" id="{1501F218-FFA8-7415-D694-3634C3987ABA}"/>
                </a:ext>
              </a:extLst>
            </p:cNvPr>
            <p:cNvGrpSpPr/>
            <p:nvPr/>
          </p:nvGrpSpPr>
          <p:grpSpPr>
            <a:xfrm>
              <a:off x="5651543" y="2411283"/>
              <a:ext cx="3196102" cy="2339236"/>
              <a:chOff x="967848" y="1694037"/>
              <a:chExt cx="4261470" cy="3118982"/>
            </a:xfrm>
          </p:grpSpPr>
          <p:cxnSp>
            <p:nvCxnSpPr>
              <p:cNvPr id="64" name="Straight Arrow Connector 63">
                <a:extLst>
                  <a:ext uri="{FF2B5EF4-FFF2-40B4-BE49-F238E27FC236}">
                    <a16:creationId xmlns:a16="http://schemas.microsoft.com/office/drawing/2014/main" id="{88123588-C4F9-754D-FFFD-659EBC155E02}"/>
                  </a:ext>
                </a:extLst>
              </p:cNvPr>
              <p:cNvCxnSpPr/>
              <p:nvPr/>
            </p:nvCxnSpPr>
            <p:spPr>
              <a:xfrm flipH="1" flipV="1">
                <a:off x="1646189" y="2162022"/>
                <a:ext cx="70" cy="2202414"/>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74E7820-F8F3-A9B4-B544-6B34ACEDEF90}"/>
                  </a:ext>
                </a:extLst>
              </p:cNvPr>
              <p:cNvCxnSpPr/>
              <p:nvPr/>
            </p:nvCxnSpPr>
            <p:spPr>
              <a:xfrm>
                <a:off x="1518857" y="4227001"/>
                <a:ext cx="2358412" cy="1"/>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16F0B53-BA43-7C7C-1100-2B30A0FD6A96}"/>
                      </a:ext>
                    </a:extLst>
                  </p:cNvPr>
                  <p:cNvSpPr txBox="1"/>
                  <p:nvPr/>
                </p:nvSpPr>
                <p:spPr>
                  <a:xfrm>
                    <a:off x="3837483" y="4079491"/>
                    <a:ext cx="1391835"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500" b="1" i="1" dirty="0">
                              <a:latin typeface="Cambria Math" panose="02040503050406030204" pitchFamily="18" charset="0"/>
                            </a:rPr>
                            <m:t>𝒆𝒂𝒓</m:t>
                          </m:r>
                          <m:r>
                            <a:rPr lang="en-GB" sz="1500" b="1" i="1" dirty="0">
                              <a:latin typeface="Cambria Math" panose="02040503050406030204" pitchFamily="18" charset="0"/>
                            </a:rPr>
                            <m:t> (</m:t>
                          </m:r>
                          <m:r>
                            <a:rPr lang="en-GB" sz="1500" b="1" i="1" dirty="0">
                              <a:latin typeface="Cambria Math" panose="02040503050406030204" pitchFamily="18" charset="0"/>
                            </a:rPr>
                            <m:t>𝒄𝒎</m:t>
                          </m:r>
                          <m:r>
                            <a:rPr lang="en-GB" sz="1500" b="1" i="1" dirty="0">
                              <a:latin typeface="Cambria Math" panose="02040503050406030204" pitchFamily="18" charset="0"/>
                            </a:rPr>
                            <m:t>)</m:t>
                          </m:r>
                        </m:oMath>
                      </m:oMathPara>
                    </a14:m>
                    <a:endParaRPr lang="en-GB" sz="900" b="1" dirty="0"/>
                  </a:p>
                </p:txBody>
              </p:sp>
            </mc:Choice>
            <mc:Fallback xmlns="">
              <p:sp>
                <p:nvSpPr>
                  <p:cNvPr id="46" name="TextBox 45">
                    <a:extLst>
                      <a:ext uri="{FF2B5EF4-FFF2-40B4-BE49-F238E27FC236}">
                        <a16:creationId xmlns:a16="http://schemas.microsoft.com/office/drawing/2014/main" id="{C2FF790B-AC47-1B4E-8245-ED786A67B1D1}"/>
                      </a:ext>
                    </a:extLst>
                  </p:cNvPr>
                  <p:cNvSpPr txBox="1">
                    <a:spLocks noRot="1" noChangeAspect="1" noMove="1" noResize="1" noEditPoints="1" noAdjustHandles="1" noChangeArrowheads="1" noChangeShapeType="1" noTextEdit="1"/>
                  </p:cNvSpPr>
                  <p:nvPr/>
                </p:nvSpPr>
                <p:spPr>
                  <a:xfrm>
                    <a:off x="3837483" y="4079491"/>
                    <a:ext cx="1391835" cy="430887"/>
                  </a:xfrm>
                  <a:prstGeom prst="rect">
                    <a:avLst/>
                  </a:prstGeom>
                  <a:blipFill>
                    <a:blip r:embed="rId7"/>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3AED0422-C0E6-FC6A-4E6B-DE1C3F8C5D66}"/>
                      </a:ext>
                    </a:extLst>
                  </p:cNvPr>
                  <p:cNvSpPr txBox="1"/>
                  <p:nvPr/>
                </p:nvSpPr>
                <p:spPr>
                  <a:xfrm>
                    <a:off x="967848" y="1694037"/>
                    <a:ext cx="1389698"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500" b="1" i="1" dirty="0">
                              <a:latin typeface="Cambria Math" panose="02040503050406030204" pitchFamily="18" charset="0"/>
                            </a:rPr>
                            <m:t>𝒃𝒖𝒓𝒓𝒐𝒘𝒔</m:t>
                          </m:r>
                        </m:oMath>
                      </m:oMathPara>
                    </a14:m>
                    <a:endParaRPr lang="en-GB" sz="900" b="1" dirty="0"/>
                  </a:p>
                </p:txBody>
              </p:sp>
            </mc:Choice>
            <mc:Fallback xmlns="">
              <p:sp>
                <p:nvSpPr>
                  <p:cNvPr id="47" name="TextBox 46">
                    <a:extLst>
                      <a:ext uri="{FF2B5EF4-FFF2-40B4-BE49-F238E27FC236}">
                        <a16:creationId xmlns:a16="http://schemas.microsoft.com/office/drawing/2014/main" id="{33C67EE7-3C35-1D44-862D-671653B044DA}"/>
                      </a:ext>
                    </a:extLst>
                  </p:cNvPr>
                  <p:cNvSpPr txBox="1">
                    <a:spLocks noRot="1" noChangeAspect="1" noMove="1" noResize="1" noEditPoints="1" noAdjustHandles="1" noChangeArrowheads="1" noChangeShapeType="1" noTextEdit="1"/>
                  </p:cNvSpPr>
                  <p:nvPr/>
                </p:nvSpPr>
                <p:spPr>
                  <a:xfrm>
                    <a:off x="967848" y="1694037"/>
                    <a:ext cx="1389698" cy="430887"/>
                  </a:xfrm>
                  <a:prstGeom prst="rect">
                    <a:avLst/>
                  </a:prstGeom>
                  <a:blipFill>
                    <a:blip r:embed="rId8"/>
                    <a:stretch>
                      <a:fillRect/>
                    </a:stretch>
                  </a:blipFill>
                </p:spPr>
                <p:txBody>
                  <a:bodyPr/>
                  <a:lstStyle/>
                  <a:p>
                    <a:r>
                      <a:rPr lang="en-US">
                        <a:noFill/>
                      </a:rPr>
                      <a:t> </a:t>
                    </a:r>
                  </a:p>
                </p:txBody>
              </p:sp>
            </mc:Fallback>
          </mc:AlternateContent>
          <p:sp>
            <p:nvSpPr>
              <p:cNvPr id="68" name="Rectangle 67">
                <a:extLst>
                  <a:ext uri="{FF2B5EF4-FFF2-40B4-BE49-F238E27FC236}">
                    <a16:creationId xmlns:a16="http://schemas.microsoft.com/office/drawing/2014/main" id="{87BBDFC3-38EF-5F38-6A8B-3F315CE76CF2}"/>
                  </a:ext>
                </a:extLst>
              </p:cNvPr>
              <p:cNvSpPr/>
              <p:nvPr/>
            </p:nvSpPr>
            <p:spPr>
              <a:xfrm>
                <a:off x="1617524" y="4474464"/>
                <a:ext cx="295381" cy="338555"/>
              </a:xfrm>
              <a:prstGeom prst="rect">
                <a:avLst/>
              </a:prstGeom>
            </p:spPr>
            <p:txBody>
              <a:bodyPr wrap="none">
                <a:spAutoFit/>
              </a:bodyPr>
              <a:lstStyle/>
              <a:p>
                <a:r>
                  <a:rPr lang="en-GB" sz="1050" dirty="0"/>
                  <a:t> </a:t>
                </a:r>
              </a:p>
            </p:txBody>
          </p:sp>
        </p:grpSp>
        <p:sp>
          <p:nvSpPr>
            <p:cNvPr id="44" name="Rectangle 43">
              <a:extLst>
                <a:ext uri="{FF2B5EF4-FFF2-40B4-BE49-F238E27FC236}">
                  <a16:creationId xmlns:a16="http://schemas.microsoft.com/office/drawing/2014/main" id="{7885AC89-512E-BDD6-5FA4-E810AF1AC02E}"/>
                </a:ext>
              </a:extLst>
            </p:cNvPr>
            <p:cNvSpPr/>
            <p:nvPr/>
          </p:nvSpPr>
          <p:spPr>
            <a:xfrm>
              <a:off x="5682236" y="3234186"/>
              <a:ext cx="394660" cy="253916"/>
            </a:xfrm>
            <a:prstGeom prst="rect">
              <a:avLst/>
            </a:prstGeom>
          </p:spPr>
          <p:txBody>
            <a:bodyPr wrap="none">
              <a:spAutoFit/>
            </a:bodyPr>
            <a:lstStyle/>
            <a:p>
              <a:r>
                <a:rPr lang="en-GB" sz="1050" dirty="0"/>
                <a:t>yes</a:t>
              </a:r>
            </a:p>
          </p:txBody>
        </p:sp>
        <p:sp>
          <p:nvSpPr>
            <p:cNvPr id="45" name="Rectangle 44">
              <a:extLst>
                <a:ext uri="{FF2B5EF4-FFF2-40B4-BE49-F238E27FC236}">
                  <a16:creationId xmlns:a16="http://schemas.microsoft.com/office/drawing/2014/main" id="{83D41517-23EE-81EE-2C12-9F4A724E3ADA}"/>
                </a:ext>
              </a:extLst>
            </p:cNvPr>
            <p:cNvSpPr/>
            <p:nvPr/>
          </p:nvSpPr>
          <p:spPr>
            <a:xfrm>
              <a:off x="6937013" y="2813650"/>
              <a:ext cx="903995" cy="1467605"/>
            </a:xfrm>
            <a:prstGeom prst="rect">
              <a:avLst/>
            </a:prstGeom>
            <a:pattFill prst="pct5">
              <a:fgClr>
                <a:srgbClr val="060EE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6" name="Rectangle 45">
              <a:extLst>
                <a:ext uri="{FF2B5EF4-FFF2-40B4-BE49-F238E27FC236}">
                  <a16:creationId xmlns:a16="http://schemas.microsoft.com/office/drawing/2014/main" id="{31D57BFD-3C32-3F1D-7308-8632F5A95EB8}"/>
                </a:ext>
              </a:extLst>
            </p:cNvPr>
            <p:cNvSpPr/>
            <p:nvPr/>
          </p:nvSpPr>
          <p:spPr>
            <a:xfrm>
              <a:off x="6177451" y="3658235"/>
              <a:ext cx="780872" cy="636131"/>
            </a:xfrm>
            <a:prstGeom prst="rect">
              <a:avLst/>
            </a:prstGeom>
            <a:pattFill prst="pct5">
              <a:fgClr>
                <a:srgbClr val="060EE3"/>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7" name="Rectangle 46">
              <a:extLst>
                <a:ext uri="{FF2B5EF4-FFF2-40B4-BE49-F238E27FC236}">
                  <a16:creationId xmlns:a16="http://schemas.microsoft.com/office/drawing/2014/main" id="{DF1B75FB-1E16-145D-FEBB-497A53D29776}"/>
                </a:ext>
              </a:extLst>
            </p:cNvPr>
            <p:cNvSpPr/>
            <p:nvPr/>
          </p:nvSpPr>
          <p:spPr>
            <a:xfrm>
              <a:off x="7780915" y="2371612"/>
              <a:ext cx="931241" cy="5019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sz="1050"/>
            </a:p>
          </p:txBody>
        </p:sp>
        <p:sp>
          <p:nvSpPr>
            <p:cNvPr id="48" name="Multiply 49">
              <a:extLst>
                <a:ext uri="{FF2B5EF4-FFF2-40B4-BE49-F238E27FC236}">
                  <a16:creationId xmlns:a16="http://schemas.microsoft.com/office/drawing/2014/main" id="{27969C6C-CB1E-8243-7909-C388078CB8A5}"/>
                </a:ext>
              </a:extLst>
            </p:cNvPr>
            <p:cNvSpPr/>
            <p:nvPr/>
          </p:nvSpPr>
          <p:spPr>
            <a:xfrm>
              <a:off x="6220651" y="3288681"/>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9" name="Multiply 50">
              <a:extLst>
                <a:ext uri="{FF2B5EF4-FFF2-40B4-BE49-F238E27FC236}">
                  <a16:creationId xmlns:a16="http://schemas.microsoft.com/office/drawing/2014/main" id="{E309EFFF-1D79-08E8-BF4D-EEA325F416D2}"/>
                </a:ext>
              </a:extLst>
            </p:cNvPr>
            <p:cNvSpPr/>
            <p:nvPr/>
          </p:nvSpPr>
          <p:spPr>
            <a:xfrm>
              <a:off x="6609936" y="3281314"/>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0" name="Multiply 51">
              <a:extLst>
                <a:ext uri="{FF2B5EF4-FFF2-40B4-BE49-F238E27FC236}">
                  <a16:creationId xmlns:a16="http://schemas.microsoft.com/office/drawing/2014/main" id="{0EFE0DB2-0A9D-B0E5-F513-124D14896210}"/>
                </a:ext>
              </a:extLst>
            </p:cNvPr>
            <p:cNvSpPr/>
            <p:nvPr/>
          </p:nvSpPr>
          <p:spPr>
            <a:xfrm>
              <a:off x="6365727" y="3288681"/>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1" name="Donut 52">
              <a:extLst>
                <a:ext uri="{FF2B5EF4-FFF2-40B4-BE49-F238E27FC236}">
                  <a16:creationId xmlns:a16="http://schemas.microsoft.com/office/drawing/2014/main" id="{F87F8FBB-BB4C-F92D-A2A7-21FDE930C317}"/>
                </a:ext>
              </a:extLst>
            </p:cNvPr>
            <p:cNvSpPr/>
            <p:nvPr/>
          </p:nvSpPr>
          <p:spPr>
            <a:xfrm>
              <a:off x="6973168" y="3755178"/>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2" name="Donut 53">
              <a:extLst>
                <a:ext uri="{FF2B5EF4-FFF2-40B4-BE49-F238E27FC236}">
                  <a16:creationId xmlns:a16="http://schemas.microsoft.com/office/drawing/2014/main" id="{81D28C1F-6B08-2487-AA75-CDD71F563EAE}"/>
                </a:ext>
              </a:extLst>
            </p:cNvPr>
            <p:cNvSpPr/>
            <p:nvPr/>
          </p:nvSpPr>
          <p:spPr>
            <a:xfrm>
              <a:off x="7035191" y="3320205"/>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3" name="Donut 54">
              <a:extLst>
                <a:ext uri="{FF2B5EF4-FFF2-40B4-BE49-F238E27FC236}">
                  <a16:creationId xmlns:a16="http://schemas.microsoft.com/office/drawing/2014/main" id="{026B8751-5AE8-ACCE-7837-B601A5BDD0C0}"/>
                </a:ext>
              </a:extLst>
            </p:cNvPr>
            <p:cNvSpPr/>
            <p:nvPr/>
          </p:nvSpPr>
          <p:spPr>
            <a:xfrm>
              <a:off x="6792826" y="3755178"/>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4" name="Donut 55">
              <a:extLst>
                <a:ext uri="{FF2B5EF4-FFF2-40B4-BE49-F238E27FC236}">
                  <a16:creationId xmlns:a16="http://schemas.microsoft.com/office/drawing/2014/main" id="{AB530AFC-B338-5EC5-FB9D-74B9AB3EDD40}"/>
                </a:ext>
              </a:extLst>
            </p:cNvPr>
            <p:cNvSpPr/>
            <p:nvPr/>
          </p:nvSpPr>
          <p:spPr>
            <a:xfrm>
              <a:off x="7895387" y="2401336"/>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5" name="Multiply 56">
              <a:extLst>
                <a:ext uri="{FF2B5EF4-FFF2-40B4-BE49-F238E27FC236}">
                  <a16:creationId xmlns:a16="http://schemas.microsoft.com/office/drawing/2014/main" id="{608827FA-C110-0CEA-9DE1-F550CBFB1963}"/>
                </a:ext>
              </a:extLst>
            </p:cNvPr>
            <p:cNvSpPr/>
            <p:nvPr/>
          </p:nvSpPr>
          <p:spPr>
            <a:xfrm>
              <a:off x="7847618" y="2584629"/>
              <a:ext cx="260373" cy="258772"/>
            </a:xfrm>
            <a:prstGeom prst="mathMultiply">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6" name="Rectangle 55">
              <a:extLst>
                <a:ext uri="{FF2B5EF4-FFF2-40B4-BE49-F238E27FC236}">
                  <a16:creationId xmlns:a16="http://schemas.microsoft.com/office/drawing/2014/main" id="{606F8645-32D9-6F9C-99AB-5FEE755FA055}"/>
                </a:ext>
              </a:extLst>
            </p:cNvPr>
            <p:cNvSpPr/>
            <p:nvPr/>
          </p:nvSpPr>
          <p:spPr>
            <a:xfrm>
              <a:off x="8049570" y="2371612"/>
              <a:ext cx="522900" cy="415498"/>
            </a:xfrm>
            <a:prstGeom prst="rect">
              <a:avLst/>
            </a:prstGeom>
          </p:spPr>
          <p:txBody>
            <a:bodyPr wrap="none">
              <a:spAutoFit/>
            </a:bodyPr>
            <a:lstStyle/>
            <a:p>
              <a:r>
                <a:rPr lang="en-GB" sz="1050" dirty="0"/>
                <a:t>hare</a:t>
              </a:r>
            </a:p>
            <a:p>
              <a:r>
                <a:rPr lang="en-GB" sz="1050" dirty="0"/>
                <a:t>rabbit</a:t>
              </a:r>
            </a:p>
          </p:txBody>
        </p:sp>
        <p:sp>
          <p:nvSpPr>
            <p:cNvPr id="57" name="Donut 58">
              <a:extLst>
                <a:ext uri="{FF2B5EF4-FFF2-40B4-BE49-F238E27FC236}">
                  <a16:creationId xmlns:a16="http://schemas.microsoft.com/office/drawing/2014/main" id="{B3A15FAA-2009-9F4E-E3CA-8E63C716B34E}"/>
                </a:ext>
              </a:extLst>
            </p:cNvPr>
            <p:cNvSpPr/>
            <p:nvPr/>
          </p:nvSpPr>
          <p:spPr>
            <a:xfrm>
              <a:off x="7166885" y="3760610"/>
              <a:ext cx="180342" cy="190981"/>
            </a:xfrm>
            <a:prstGeom prst="donut">
              <a:avLst/>
            </a:prstGeom>
            <a:solidFill>
              <a:srgbClr val="030EE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8" name="Rectangle 57">
              <a:extLst>
                <a:ext uri="{FF2B5EF4-FFF2-40B4-BE49-F238E27FC236}">
                  <a16:creationId xmlns:a16="http://schemas.microsoft.com/office/drawing/2014/main" id="{296FE19C-F8C2-483C-251F-671F8FAE9EF2}"/>
                </a:ext>
              </a:extLst>
            </p:cNvPr>
            <p:cNvSpPr/>
            <p:nvPr/>
          </p:nvSpPr>
          <p:spPr>
            <a:xfrm>
              <a:off x="5728968" y="3721489"/>
              <a:ext cx="335348" cy="253916"/>
            </a:xfrm>
            <a:prstGeom prst="rect">
              <a:avLst/>
            </a:prstGeom>
          </p:spPr>
          <p:txBody>
            <a:bodyPr wrap="none">
              <a:spAutoFit/>
            </a:bodyPr>
            <a:lstStyle/>
            <a:p>
              <a:r>
                <a:rPr lang="en-GB" sz="1050" dirty="0"/>
                <a:t>no</a:t>
              </a:r>
            </a:p>
          </p:txBody>
        </p:sp>
        <p:sp>
          <p:nvSpPr>
            <p:cNvPr id="59" name="Freeform 61">
              <a:extLst>
                <a:ext uri="{FF2B5EF4-FFF2-40B4-BE49-F238E27FC236}">
                  <a16:creationId xmlns:a16="http://schemas.microsoft.com/office/drawing/2014/main" id="{86B58381-BC36-8083-3275-38709E1CAA63}"/>
                </a:ext>
              </a:extLst>
            </p:cNvPr>
            <p:cNvSpPr/>
            <p:nvPr/>
          </p:nvSpPr>
          <p:spPr>
            <a:xfrm>
              <a:off x="6203127" y="3650869"/>
              <a:ext cx="716786" cy="0"/>
            </a:xfrm>
            <a:custGeom>
              <a:avLst/>
              <a:gdLst>
                <a:gd name="connsiteX0" fmla="*/ 0 w 2103718"/>
                <a:gd name="connsiteY0" fmla="*/ 5977 h 5977"/>
                <a:gd name="connsiteX1" fmla="*/ 2103718 w 2103718"/>
                <a:gd name="connsiteY1" fmla="*/ 0 h 5977"/>
                <a:gd name="connsiteX2" fmla="*/ 2103718 w 2103718"/>
                <a:gd name="connsiteY2" fmla="*/ 0 h 5977"/>
              </a:gdLst>
              <a:ahLst/>
              <a:cxnLst>
                <a:cxn ang="0">
                  <a:pos x="connsiteX0" y="connsiteY0"/>
                </a:cxn>
                <a:cxn ang="0">
                  <a:pos x="connsiteX1" y="connsiteY1"/>
                </a:cxn>
                <a:cxn ang="0">
                  <a:pos x="connsiteX2" y="connsiteY2"/>
                </a:cxn>
              </a:cxnLst>
              <a:rect l="l" t="t" r="r" b="b"/>
              <a:pathLst>
                <a:path w="2103718" h="5977">
                  <a:moveTo>
                    <a:pt x="0" y="5977"/>
                  </a:moveTo>
                  <a:lnTo>
                    <a:pt x="2103718" y="0"/>
                  </a:lnTo>
                  <a:lnTo>
                    <a:pt x="210371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0" name="Freeform 62">
              <a:extLst>
                <a:ext uri="{FF2B5EF4-FFF2-40B4-BE49-F238E27FC236}">
                  <a16:creationId xmlns:a16="http://schemas.microsoft.com/office/drawing/2014/main" id="{4F22DDCB-BC1A-77BA-3D15-00E2F48DE930}"/>
                </a:ext>
              </a:extLst>
            </p:cNvPr>
            <p:cNvSpPr/>
            <p:nvPr/>
          </p:nvSpPr>
          <p:spPr>
            <a:xfrm rot="199149" flipH="1">
              <a:off x="6910135" y="2873269"/>
              <a:ext cx="34289" cy="769523"/>
            </a:xfrm>
            <a:custGeom>
              <a:avLst/>
              <a:gdLst>
                <a:gd name="connsiteX0" fmla="*/ 0 w 2103718"/>
                <a:gd name="connsiteY0" fmla="*/ 5977 h 5977"/>
                <a:gd name="connsiteX1" fmla="*/ 2103718 w 2103718"/>
                <a:gd name="connsiteY1" fmla="*/ 0 h 5977"/>
                <a:gd name="connsiteX2" fmla="*/ 2103718 w 2103718"/>
                <a:gd name="connsiteY2" fmla="*/ 0 h 5977"/>
              </a:gdLst>
              <a:ahLst/>
              <a:cxnLst>
                <a:cxn ang="0">
                  <a:pos x="connsiteX0" y="connsiteY0"/>
                </a:cxn>
                <a:cxn ang="0">
                  <a:pos x="connsiteX1" y="connsiteY1"/>
                </a:cxn>
                <a:cxn ang="0">
                  <a:pos x="connsiteX2" y="connsiteY2"/>
                </a:cxn>
              </a:cxnLst>
              <a:rect l="l" t="t" r="r" b="b"/>
              <a:pathLst>
                <a:path w="2103718" h="5977">
                  <a:moveTo>
                    <a:pt x="0" y="5977"/>
                  </a:moveTo>
                  <a:lnTo>
                    <a:pt x="2103718" y="0"/>
                  </a:lnTo>
                  <a:lnTo>
                    <a:pt x="2103718" y="0"/>
                  </a:lnTo>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mc:AlternateContent xmlns:mc="http://schemas.openxmlformats.org/markup-compatibility/2006">
          <mc:Choice xmlns:a14="http://schemas.microsoft.com/office/drawing/2010/main" Requires="a14">
            <p:sp>
              <p:nvSpPr>
                <p:cNvPr id="61" name="Rectangle 60">
                  <a:extLst>
                    <a:ext uri="{FF2B5EF4-FFF2-40B4-BE49-F238E27FC236}">
                      <a16:creationId xmlns:a16="http://schemas.microsoft.com/office/drawing/2014/main" id="{0320A945-033E-F48A-DD93-2C8A00BAEC8E}"/>
                    </a:ext>
                  </a:extLst>
                </p:cNvPr>
                <p:cNvSpPr/>
                <p:nvPr/>
              </p:nvSpPr>
              <p:spPr>
                <a:xfrm>
                  <a:off x="6713558" y="4327646"/>
                  <a:ext cx="396262"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050" i="1">
                            <a:latin typeface="Cambria Math" panose="02040503050406030204" pitchFamily="18" charset="0"/>
                          </a:rPr>
                          <m:t>9.4</m:t>
                        </m:r>
                      </m:oMath>
                    </m:oMathPara>
                  </a14:m>
                  <a:endParaRPr lang="en-GB" sz="1050" dirty="0"/>
                </a:p>
              </p:txBody>
            </p:sp>
          </mc:Choice>
          <mc:Fallback>
            <p:sp>
              <p:nvSpPr>
                <p:cNvPr id="61" name="Rectangle 60">
                  <a:extLst>
                    <a:ext uri="{FF2B5EF4-FFF2-40B4-BE49-F238E27FC236}">
                      <a16:creationId xmlns:a16="http://schemas.microsoft.com/office/drawing/2014/main" id="{0320A945-033E-F48A-DD93-2C8A00BAEC8E}"/>
                    </a:ext>
                  </a:extLst>
                </p:cNvPr>
                <p:cNvSpPr>
                  <a:spLocks noRot="1" noChangeAspect="1" noMove="1" noResize="1" noEditPoints="1" noAdjustHandles="1" noChangeArrowheads="1" noChangeShapeType="1" noTextEdit="1"/>
                </p:cNvSpPr>
                <p:nvPr/>
              </p:nvSpPr>
              <p:spPr>
                <a:xfrm>
                  <a:off x="6713558" y="4327646"/>
                  <a:ext cx="396262" cy="253916"/>
                </a:xfrm>
                <a:prstGeom prst="rect">
                  <a:avLst/>
                </a:prstGeom>
                <a:blipFill>
                  <a:blip r:embed="rId9"/>
                  <a:stretch>
                    <a:fillRect/>
                  </a:stretch>
                </a:blipFill>
              </p:spPr>
              <p:txBody>
                <a:bodyPr/>
                <a:lstStyle/>
                <a:p>
                  <a:r>
                    <a:rPr lang="en-GB">
                      <a:noFill/>
                    </a:rPr>
                    <a:t> </a:t>
                  </a:r>
                </a:p>
              </p:txBody>
            </p:sp>
          </mc:Fallback>
        </mc:AlternateContent>
        <p:sp>
          <p:nvSpPr>
            <p:cNvPr id="62" name="Rectangle 61">
              <a:extLst>
                <a:ext uri="{FF2B5EF4-FFF2-40B4-BE49-F238E27FC236}">
                  <a16:creationId xmlns:a16="http://schemas.microsoft.com/office/drawing/2014/main" id="{34E7D8CD-8061-E5FA-D8FF-652A59C5160F}"/>
                </a:ext>
              </a:extLst>
            </p:cNvPr>
            <p:cNvSpPr/>
            <p:nvPr/>
          </p:nvSpPr>
          <p:spPr>
            <a:xfrm>
              <a:off x="7323613" y="3657534"/>
              <a:ext cx="455574" cy="253916"/>
            </a:xfrm>
            <a:prstGeom prst="rect">
              <a:avLst/>
            </a:prstGeom>
          </p:spPr>
          <p:txBody>
            <a:bodyPr wrap="none">
              <a:spAutoFit/>
            </a:bodyPr>
            <a:lstStyle/>
            <a:p>
              <a:r>
                <a:rPr lang="en-GB" sz="1050" dirty="0"/>
                <a:t>hare</a:t>
              </a:r>
            </a:p>
          </p:txBody>
        </p:sp>
        <p:sp>
          <p:nvSpPr>
            <p:cNvPr id="63" name="Rectangle 62">
              <a:extLst>
                <a:ext uri="{FF2B5EF4-FFF2-40B4-BE49-F238E27FC236}">
                  <a16:creationId xmlns:a16="http://schemas.microsoft.com/office/drawing/2014/main" id="{D5F26A85-8303-D62A-2045-0B076C5CE76F}"/>
                </a:ext>
              </a:extLst>
            </p:cNvPr>
            <p:cNvSpPr/>
            <p:nvPr/>
          </p:nvSpPr>
          <p:spPr>
            <a:xfrm>
              <a:off x="6211412" y="3021756"/>
              <a:ext cx="522900" cy="253916"/>
            </a:xfrm>
            <a:prstGeom prst="rect">
              <a:avLst/>
            </a:prstGeom>
          </p:spPr>
          <p:txBody>
            <a:bodyPr wrap="none">
              <a:spAutoFit/>
            </a:bodyPr>
            <a:lstStyle/>
            <a:p>
              <a:r>
                <a:rPr lang="en-GB" sz="1050" dirty="0"/>
                <a:t>rabbit</a:t>
              </a:r>
            </a:p>
          </p:txBody>
        </p:sp>
      </p:grpSp>
      <p:grpSp>
        <p:nvGrpSpPr>
          <p:cNvPr id="69" name="Group 68" descr="picture of a rabbit (left) and hare (right).">
            <a:extLst>
              <a:ext uri="{FF2B5EF4-FFF2-40B4-BE49-F238E27FC236}">
                <a16:creationId xmlns:a16="http://schemas.microsoft.com/office/drawing/2014/main" id="{17AFDF2A-1F01-DFF1-9ACE-D964F2536515}"/>
              </a:ext>
            </a:extLst>
          </p:cNvPr>
          <p:cNvGrpSpPr/>
          <p:nvPr/>
        </p:nvGrpSpPr>
        <p:grpSpPr>
          <a:xfrm>
            <a:off x="6302064" y="682581"/>
            <a:ext cx="4073770" cy="2380001"/>
            <a:chOff x="6064926" y="366203"/>
            <a:chExt cx="2631488" cy="1617781"/>
          </a:xfrm>
        </p:grpSpPr>
        <p:pic>
          <p:nvPicPr>
            <p:cNvPr id="70" name="Picture 2" descr="Image result for rabbit">
              <a:extLst>
                <a:ext uri="{FF2B5EF4-FFF2-40B4-BE49-F238E27FC236}">
                  <a16:creationId xmlns:a16="http://schemas.microsoft.com/office/drawing/2014/main" id="{419D42DC-F752-4EC7-B440-A1BF5C7E56D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4926" y="366203"/>
              <a:ext cx="1291663" cy="161297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Image result for hare">
              <a:extLst>
                <a:ext uri="{FF2B5EF4-FFF2-40B4-BE49-F238E27FC236}">
                  <a16:creationId xmlns:a16="http://schemas.microsoft.com/office/drawing/2014/main" id="{D2B95568-8064-49D5-AD45-F1507F4B664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81282" y="378624"/>
              <a:ext cx="1315132" cy="160536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1935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F53852-55A3-E143-8CD5-A52F1A009FD8}"/>
              </a:ext>
            </a:extLst>
          </p:cNvPr>
          <p:cNvSpPr>
            <a:spLocks noGrp="1"/>
          </p:cNvSpPr>
          <p:nvPr>
            <p:ph type="title" idx="4294967295"/>
          </p:nvPr>
        </p:nvSpPr>
        <p:spPr>
          <a:xfrm>
            <a:off x="714411" y="644977"/>
            <a:ext cx="10634133" cy="1023804"/>
          </a:xfrm>
        </p:spPr>
        <p:txBody>
          <a:bodyPr lIns="0" tIns="0" rIns="0" bIns="0" anchor="t"/>
          <a:lstStyle/>
          <a:p>
            <a:pPr rtl="0" eaLnBrk="1" latinLnBrk="0" hangingPunct="1"/>
            <a:r>
              <a:rPr lang="en-US" sz="5330" dirty="0">
                <a:solidFill>
                  <a:srgbClr val="282541"/>
                </a:solidFill>
                <a:effectLst/>
                <a:latin typeface="+mj-lt"/>
                <a:ea typeface="+mn-ea"/>
                <a:cs typeface="+mn-cs"/>
              </a:rPr>
              <a:t>Random Forest Classification</a:t>
            </a:r>
            <a:endParaRPr lang="en-GB" sz="5330" dirty="0">
              <a:effectLst/>
              <a:latin typeface="+mj-lt"/>
            </a:endParaRPr>
          </a:p>
          <a:p>
            <a:endParaRPr lang="en-US" dirty="0"/>
          </a:p>
        </p:txBody>
      </p:sp>
      <p:pic>
        <p:nvPicPr>
          <p:cNvPr id="1026" name="Picture 2" descr="Random Forest Algorithm">
            <a:extLst>
              <a:ext uri="{FF2B5EF4-FFF2-40B4-BE49-F238E27FC236}">
                <a16:creationId xmlns:a16="http://schemas.microsoft.com/office/drawing/2014/main" id="{176B296C-EC02-8DD4-118B-87D8EF091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48" y="1439917"/>
            <a:ext cx="7313886" cy="48759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79CDD8-1C87-CA46-BE98-BDA44353F293}"/>
              </a:ext>
            </a:extLst>
          </p:cNvPr>
          <p:cNvSpPr txBox="1"/>
          <p:nvPr/>
        </p:nvSpPr>
        <p:spPr>
          <a:xfrm>
            <a:off x="7870934" y="2147625"/>
            <a:ext cx="3216165"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t>Ensemble Method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Works on random set of data</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With a random set of features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Majority voting yields the prediction</a:t>
            </a:r>
          </a:p>
        </p:txBody>
      </p:sp>
    </p:spTree>
    <p:extLst>
      <p:ext uri="{BB962C8B-B14F-4D97-AF65-F5344CB8AC3E}">
        <p14:creationId xmlns:p14="http://schemas.microsoft.com/office/powerpoint/2010/main" val="395796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551100-7C25-CA47-BD43-628C397851E8}"/>
              </a:ext>
            </a:extLst>
          </p:cNvPr>
          <p:cNvSpPr>
            <a:spLocks noGrp="1"/>
          </p:cNvSpPr>
          <p:nvPr>
            <p:ph idx="11"/>
          </p:nvPr>
        </p:nvSpPr>
        <p:spPr>
          <a:xfrm>
            <a:off x="719666" y="1559480"/>
            <a:ext cx="10441820" cy="4316886"/>
          </a:xfrm>
        </p:spPr>
        <p:txBody>
          <a:bodyPr/>
          <a:lstStyle/>
          <a:p>
            <a:r>
              <a:rPr lang="en-US" dirty="0"/>
              <a:t>Go to </a:t>
            </a:r>
            <a:r>
              <a:rPr lang="en-US" dirty="0">
                <a:hlinkClick r:id="rId3"/>
              </a:rPr>
              <a:t>https://github.com/robdjeff/ML_Workshop</a:t>
            </a:r>
            <a:r>
              <a:rPr lang="en-US" dirty="0"/>
              <a:t> </a:t>
            </a:r>
          </a:p>
          <a:p>
            <a:r>
              <a:rPr lang="en-US" dirty="0"/>
              <a:t>Download the package as a zip file</a:t>
            </a:r>
          </a:p>
          <a:p>
            <a:r>
              <a:rPr lang="en-US" dirty="0"/>
              <a:t>Unzip into a location you can see with your </a:t>
            </a:r>
            <a:r>
              <a:rPr lang="en-US" dirty="0" err="1"/>
              <a:t>Jupyter</a:t>
            </a:r>
            <a:r>
              <a:rPr lang="en-US" dirty="0"/>
              <a:t> notebooks installation.</a:t>
            </a:r>
          </a:p>
          <a:p>
            <a:endParaRPr lang="en-US" dirty="0"/>
          </a:p>
          <a:p>
            <a:pPr marL="0" indent="0">
              <a:buNone/>
            </a:pPr>
            <a:r>
              <a:rPr lang="en-US" dirty="0"/>
              <a:t>(If you haven’t yet installed </a:t>
            </a:r>
            <a:r>
              <a:rPr lang="en-US" dirty="0" err="1"/>
              <a:t>jupyter</a:t>
            </a:r>
            <a:r>
              <a:rPr lang="en-US" dirty="0"/>
              <a:t> notebooks, scikit-learn, matplotlib, </a:t>
            </a:r>
            <a:r>
              <a:rPr lang="en-US" dirty="0" err="1"/>
              <a:t>numpy</a:t>
            </a:r>
            <a:r>
              <a:rPr lang="en-US" dirty="0"/>
              <a:t>, seaborn, then you need to do so!)</a:t>
            </a:r>
          </a:p>
          <a:p>
            <a:pPr marL="0" indent="0">
              <a:buNone/>
            </a:pPr>
            <a:endParaRPr lang="en-US" dirty="0"/>
          </a:p>
          <a:p>
            <a:pPr marL="0" indent="0">
              <a:buNone/>
            </a:pPr>
            <a:r>
              <a:rPr lang="en-US" dirty="0"/>
              <a:t>Will also run in Google </a:t>
            </a:r>
            <a:r>
              <a:rPr lang="en-US" dirty="0" err="1"/>
              <a:t>Colab</a:t>
            </a:r>
            <a:r>
              <a:rPr lang="en-US" dirty="0"/>
              <a:t> if you upload the files and data.</a:t>
            </a:r>
          </a:p>
        </p:txBody>
      </p:sp>
      <p:sp>
        <p:nvSpPr>
          <p:cNvPr id="6" name="Title 5">
            <a:extLst>
              <a:ext uri="{FF2B5EF4-FFF2-40B4-BE49-F238E27FC236}">
                <a16:creationId xmlns:a16="http://schemas.microsoft.com/office/drawing/2014/main" id="{4FF53852-55A3-E143-8CD5-A52F1A009FD8}"/>
              </a:ext>
            </a:extLst>
          </p:cNvPr>
          <p:cNvSpPr>
            <a:spLocks noGrp="1"/>
          </p:cNvSpPr>
          <p:nvPr>
            <p:ph type="title" idx="4294967295"/>
          </p:nvPr>
        </p:nvSpPr>
        <p:spPr>
          <a:xfrm>
            <a:off x="714411" y="644977"/>
            <a:ext cx="10634133" cy="1023804"/>
          </a:xfrm>
        </p:spPr>
        <p:txBody>
          <a:bodyPr lIns="0" tIns="0" rIns="0" bIns="0" anchor="t"/>
          <a:lstStyle/>
          <a:p>
            <a:pPr rtl="0" eaLnBrk="1" latinLnBrk="0" hangingPunct="1"/>
            <a:r>
              <a:rPr lang="en-US" sz="5330" dirty="0">
                <a:solidFill>
                  <a:srgbClr val="282541"/>
                </a:solidFill>
                <a:latin typeface="+mj-lt"/>
                <a:ea typeface="+mn-ea"/>
                <a:cs typeface="+mn-cs"/>
              </a:rPr>
              <a:t>Exercises</a:t>
            </a:r>
            <a:endParaRPr lang="en-GB" sz="5330" dirty="0">
              <a:effectLst/>
              <a:latin typeface="+mj-lt"/>
            </a:endParaRPr>
          </a:p>
          <a:p>
            <a:endParaRPr lang="en-US" dirty="0"/>
          </a:p>
        </p:txBody>
      </p:sp>
    </p:spTree>
    <p:extLst>
      <p:ext uri="{BB962C8B-B14F-4D97-AF65-F5344CB8AC3E}">
        <p14:creationId xmlns:p14="http://schemas.microsoft.com/office/powerpoint/2010/main" val="399884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latin typeface="+mj-lt"/>
                <a:ea typeface="+mn-ea"/>
                <a:cs typeface="+mn-cs"/>
              </a:rPr>
              <a:t>What is Machine Learning?</a:t>
            </a:r>
            <a:endParaRPr lang="en-GB" sz="5330" dirty="0">
              <a:effectLst/>
              <a:latin typeface="+mj-lt"/>
            </a:endParaRPr>
          </a:p>
          <a:p>
            <a:endParaRPr lang="en-US" dirty="0"/>
          </a:p>
        </p:txBody>
      </p:sp>
      <p:sp>
        <p:nvSpPr>
          <p:cNvPr id="6" name="Content Placeholder 5">
            <a:extLst>
              <a:ext uri="{FF2B5EF4-FFF2-40B4-BE49-F238E27FC236}">
                <a16:creationId xmlns:a16="http://schemas.microsoft.com/office/drawing/2014/main" id="{193404EA-5D71-4B47-841C-4840EC098BCE}"/>
              </a:ext>
            </a:extLst>
          </p:cNvPr>
          <p:cNvSpPr>
            <a:spLocks noGrp="1"/>
          </p:cNvSpPr>
          <p:nvPr>
            <p:ph idx="12"/>
          </p:nvPr>
        </p:nvSpPr>
        <p:spPr>
          <a:xfrm>
            <a:off x="483205" y="2905668"/>
            <a:ext cx="11225590" cy="1046664"/>
          </a:xfrm>
          <a:noFill/>
          <a:ln w="44450">
            <a:solidFill>
              <a:schemeClr val="accent2"/>
            </a:solidFill>
          </a:ln>
        </p:spPr>
        <p:txBody>
          <a:bodyPr>
            <a:normAutofit lnSpcReduction="10000"/>
          </a:bodyPr>
          <a:lstStyle/>
          <a:p>
            <a:pPr marL="0" indent="0" algn="ctr">
              <a:buNone/>
            </a:pPr>
            <a:r>
              <a:rPr lang="en-GB" sz="3600" dirty="0"/>
              <a:t>Machine Learning is teaching a computer to perform a task without needing to provide explicit instructions</a:t>
            </a:r>
            <a:endParaRPr lang="en-US" sz="3600" dirty="0"/>
          </a:p>
        </p:txBody>
      </p:sp>
    </p:spTree>
    <p:extLst>
      <p:ext uri="{BB962C8B-B14F-4D97-AF65-F5344CB8AC3E}">
        <p14:creationId xmlns:p14="http://schemas.microsoft.com/office/powerpoint/2010/main" val="374373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ML vs Traditional Methods</a:t>
            </a:r>
            <a:endParaRPr lang="en-GB" sz="5330" dirty="0">
              <a:effectLst/>
              <a:latin typeface="+mj-lt"/>
            </a:endParaRPr>
          </a:p>
          <a:p>
            <a:endParaRPr lang="en-US" dirty="0"/>
          </a:p>
        </p:txBody>
      </p:sp>
      <p:grpSp>
        <p:nvGrpSpPr>
          <p:cNvPr id="2" name="Group 1" descr="flowcharts of the modelling process for Traditional Programming approaches (top) and machine learning approaches (bottom)">
            <a:extLst>
              <a:ext uri="{FF2B5EF4-FFF2-40B4-BE49-F238E27FC236}">
                <a16:creationId xmlns:a16="http://schemas.microsoft.com/office/drawing/2014/main" id="{C4327C24-46F5-BCF7-F14E-ADC281AFB270}"/>
              </a:ext>
            </a:extLst>
          </p:cNvPr>
          <p:cNvGrpSpPr/>
          <p:nvPr/>
        </p:nvGrpSpPr>
        <p:grpSpPr>
          <a:xfrm>
            <a:off x="1325280" y="1691640"/>
            <a:ext cx="8824560" cy="4732019"/>
            <a:chOff x="685200" y="1108750"/>
            <a:chExt cx="7462025" cy="3612300"/>
          </a:xfrm>
        </p:grpSpPr>
        <p:sp>
          <p:nvSpPr>
            <p:cNvPr id="4" name="Google Shape;132;p21">
              <a:extLst>
                <a:ext uri="{FF2B5EF4-FFF2-40B4-BE49-F238E27FC236}">
                  <a16:creationId xmlns:a16="http://schemas.microsoft.com/office/drawing/2014/main" id="{FB0B2D9C-684A-DCCE-5813-6566C5AB9E3E}"/>
                </a:ext>
              </a:extLst>
            </p:cNvPr>
            <p:cNvSpPr/>
            <p:nvPr/>
          </p:nvSpPr>
          <p:spPr>
            <a:xfrm>
              <a:off x="3326225" y="1108750"/>
              <a:ext cx="2180100" cy="14631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Traditional Programming</a:t>
              </a:r>
              <a:endParaRPr sz="2000" dirty="0">
                <a:solidFill>
                  <a:srgbClr val="FFFFFF"/>
                </a:solidFill>
              </a:endParaRPr>
            </a:p>
          </p:txBody>
        </p:sp>
        <p:sp>
          <p:nvSpPr>
            <p:cNvPr id="5" name="Google Shape;133;p21">
              <a:extLst>
                <a:ext uri="{FF2B5EF4-FFF2-40B4-BE49-F238E27FC236}">
                  <a16:creationId xmlns:a16="http://schemas.microsoft.com/office/drawing/2014/main" id="{80413930-FA21-C2DB-4C54-6A11CF021DAA}"/>
                </a:ext>
              </a:extLst>
            </p:cNvPr>
            <p:cNvSpPr/>
            <p:nvPr/>
          </p:nvSpPr>
          <p:spPr>
            <a:xfrm>
              <a:off x="3326225" y="3192100"/>
              <a:ext cx="2180100" cy="14631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Machine Learning</a:t>
              </a:r>
              <a:endParaRPr sz="2000" dirty="0">
                <a:solidFill>
                  <a:srgbClr val="FFFFFF"/>
                </a:solidFill>
              </a:endParaRPr>
            </a:p>
          </p:txBody>
        </p:sp>
        <p:sp>
          <p:nvSpPr>
            <p:cNvPr id="7" name="Google Shape;134;p21">
              <a:extLst>
                <a:ext uri="{FF2B5EF4-FFF2-40B4-BE49-F238E27FC236}">
                  <a16:creationId xmlns:a16="http://schemas.microsoft.com/office/drawing/2014/main" id="{E9A03085-86B2-EB2E-A2CF-C66BD6EF5C04}"/>
                </a:ext>
              </a:extLst>
            </p:cNvPr>
            <p:cNvSpPr/>
            <p:nvPr/>
          </p:nvSpPr>
          <p:spPr>
            <a:xfrm>
              <a:off x="685200" y="11087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Rules</a:t>
              </a:r>
              <a:endParaRPr sz="2000" dirty="0">
                <a:solidFill>
                  <a:srgbClr val="FFFFFF"/>
                </a:solidFill>
              </a:endParaRPr>
            </a:p>
          </p:txBody>
        </p:sp>
        <p:sp>
          <p:nvSpPr>
            <p:cNvPr id="8" name="Google Shape;135;p21">
              <a:extLst>
                <a:ext uri="{FF2B5EF4-FFF2-40B4-BE49-F238E27FC236}">
                  <a16:creationId xmlns:a16="http://schemas.microsoft.com/office/drawing/2014/main" id="{C169F0C9-C021-8AE1-8021-65BD0BA64F4D}"/>
                </a:ext>
              </a:extLst>
            </p:cNvPr>
            <p:cNvSpPr/>
            <p:nvPr/>
          </p:nvSpPr>
          <p:spPr>
            <a:xfrm>
              <a:off x="685200" y="19061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Data</a:t>
              </a:r>
              <a:endParaRPr sz="2000" dirty="0">
                <a:solidFill>
                  <a:srgbClr val="FFFFFF"/>
                </a:solidFill>
              </a:endParaRPr>
            </a:p>
          </p:txBody>
        </p:sp>
        <p:sp>
          <p:nvSpPr>
            <p:cNvPr id="9" name="Google Shape;136;p21">
              <a:extLst>
                <a:ext uri="{FF2B5EF4-FFF2-40B4-BE49-F238E27FC236}">
                  <a16:creationId xmlns:a16="http://schemas.microsoft.com/office/drawing/2014/main" id="{6A84CEF0-A260-855C-7095-DC5C038D66D7}"/>
                </a:ext>
              </a:extLst>
            </p:cNvPr>
            <p:cNvSpPr/>
            <p:nvPr/>
          </p:nvSpPr>
          <p:spPr>
            <a:xfrm>
              <a:off x="685200" y="31262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Answers</a:t>
              </a:r>
              <a:endParaRPr sz="2000" dirty="0">
                <a:solidFill>
                  <a:srgbClr val="FFFFFF"/>
                </a:solidFill>
              </a:endParaRPr>
            </a:p>
          </p:txBody>
        </p:sp>
        <p:sp>
          <p:nvSpPr>
            <p:cNvPr id="10" name="Google Shape;137;p21">
              <a:extLst>
                <a:ext uri="{FF2B5EF4-FFF2-40B4-BE49-F238E27FC236}">
                  <a16:creationId xmlns:a16="http://schemas.microsoft.com/office/drawing/2014/main" id="{851F6490-7E91-CE5D-43C3-EDFFF5463053}"/>
                </a:ext>
              </a:extLst>
            </p:cNvPr>
            <p:cNvSpPr/>
            <p:nvPr/>
          </p:nvSpPr>
          <p:spPr>
            <a:xfrm>
              <a:off x="685200" y="39236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Data</a:t>
              </a:r>
              <a:endParaRPr sz="2000" dirty="0">
                <a:solidFill>
                  <a:srgbClr val="FFFFFF"/>
                </a:solidFill>
              </a:endParaRPr>
            </a:p>
          </p:txBody>
        </p:sp>
        <p:sp>
          <p:nvSpPr>
            <p:cNvPr id="11" name="Google Shape;138;p21">
              <a:extLst>
                <a:ext uri="{FF2B5EF4-FFF2-40B4-BE49-F238E27FC236}">
                  <a16:creationId xmlns:a16="http://schemas.microsoft.com/office/drawing/2014/main" id="{0F42D2FB-5D27-9653-6837-657380381F45}"/>
                </a:ext>
              </a:extLst>
            </p:cNvPr>
            <p:cNvSpPr/>
            <p:nvPr/>
          </p:nvSpPr>
          <p:spPr>
            <a:xfrm>
              <a:off x="5506325" y="144160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Answers</a:t>
              </a:r>
              <a:endParaRPr sz="2000" dirty="0">
                <a:solidFill>
                  <a:srgbClr val="FFFFFF"/>
                </a:solidFill>
              </a:endParaRPr>
            </a:p>
          </p:txBody>
        </p:sp>
        <p:sp>
          <p:nvSpPr>
            <p:cNvPr id="12" name="Google Shape;139;p21">
              <a:extLst>
                <a:ext uri="{FF2B5EF4-FFF2-40B4-BE49-F238E27FC236}">
                  <a16:creationId xmlns:a16="http://schemas.microsoft.com/office/drawing/2014/main" id="{F3826342-6AD3-22E4-740B-C6871371D64F}"/>
                </a:ext>
              </a:extLst>
            </p:cNvPr>
            <p:cNvSpPr/>
            <p:nvPr/>
          </p:nvSpPr>
          <p:spPr>
            <a:xfrm>
              <a:off x="5506325" y="3524950"/>
              <a:ext cx="2640900" cy="7974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Rules</a:t>
              </a:r>
              <a:endParaRPr sz="2000" dirty="0">
                <a:solidFill>
                  <a:srgbClr val="FFFFFF"/>
                </a:solidFill>
              </a:endParaRPr>
            </a:p>
          </p:txBody>
        </p:sp>
      </p:grpSp>
    </p:spTree>
    <p:extLst>
      <p:ext uri="{BB962C8B-B14F-4D97-AF65-F5344CB8AC3E}">
        <p14:creationId xmlns:p14="http://schemas.microsoft.com/office/powerpoint/2010/main" val="259037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A Traditional Model</a:t>
            </a:r>
            <a:endParaRPr lang="en-GB" sz="5330" dirty="0">
              <a:effectLst/>
              <a:latin typeface="+mj-lt"/>
            </a:endParaRPr>
          </a:p>
          <a:p>
            <a:endParaRPr lang="en-US" dirty="0"/>
          </a:p>
        </p:txBody>
      </p:sp>
      <p:grpSp>
        <p:nvGrpSpPr>
          <p:cNvPr id="2" name="Group 1" descr="Using a traditional approach to go from a set of data and rules via a transformation program to a set of spectral classifications or stellar parameters">
            <a:extLst>
              <a:ext uri="{FF2B5EF4-FFF2-40B4-BE49-F238E27FC236}">
                <a16:creationId xmlns:a16="http://schemas.microsoft.com/office/drawing/2014/main" id="{E390C062-43C2-E164-A7D4-A0E99AD12583}"/>
              </a:ext>
            </a:extLst>
          </p:cNvPr>
          <p:cNvGrpSpPr/>
          <p:nvPr/>
        </p:nvGrpSpPr>
        <p:grpSpPr>
          <a:xfrm>
            <a:off x="1420830" y="1691641"/>
            <a:ext cx="9350340" cy="4423370"/>
            <a:chOff x="685200" y="1108750"/>
            <a:chExt cx="7462025" cy="3171538"/>
          </a:xfrm>
        </p:grpSpPr>
        <p:sp>
          <p:nvSpPr>
            <p:cNvPr id="4" name="Google Shape;145;p22">
              <a:extLst>
                <a:ext uri="{FF2B5EF4-FFF2-40B4-BE49-F238E27FC236}">
                  <a16:creationId xmlns:a16="http://schemas.microsoft.com/office/drawing/2014/main" id="{110DC222-F566-4157-47BF-D2A9D8166818}"/>
                </a:ext>
              </a:extLst>
            </p:cNvPr>
            <p:cNvSpPr/>
            <p:nvPr/>
          </p:nvSpPr>
          <p:spPr>
            <a:xfrm>
              <a:off x="3326225" y="1108750"/>
              <a:ext cx="2180100" cy="29097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rPr>
                <a:t>Traditional Programming</a:t>
              </a:r>
              <a:endParaRPr sz="2400" dirty="0">
                <a:solidFill>
                  <a:srgbClr val="FFFFFF"/>
                </a:solidFill>
              </a:endParaRPr>
            </a:p>
          </p:txBody>
        </p:sp>
        <p:sp>
          <p:nvSpPr>
            <p:cNvPr id="5" name="Google Shape;146;p22">
              <a:extLst>
                <a:ext uri="{FF2B5EF4-FFF2-40B4-BE49-F238E27FC236}">
                  <a16:creationId xmlns:a16="http://schemas.microsoft.com/office/drawing/2014/main" id="{B31E2B44-C8F4-0FA8-C872-6EC202E63A9F}"/>
                </a:ext>
              </a:extLst>
            </p:cNvPr>
            <p:cNvSpPr/>
            <p:nvPr/>
          </p:nvSpPr>
          <p:spPr>
            <a:xfrm>
              <a:off x="685200" y="1108750"/>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If the star has particular spectral features</a:t>
              </a:r>
              <a:endParaRPr sz="2000" dirty="0">
                <a:solidFill>
                  <a:srgbClr val="FFFFFF"/>
                </a:solidFill>
              </a:endParaRPr>
            </a:p>
          </p:txBody>
        </p:sp>
        <p:sp>
          <p:nvSpPr>
            <p:cNvPr id="7" name="Google Shape;147;p22">
              <a:extLst>
                <a:ext uri="{FF2B5EF4-FFF2-40B4-BE49-F238E27FC236}">
                  <a16:creationId xmlns:a16="http://schemas.microsoft.com/office/drawing/2014/main" id="{D004D580-B31B-C6AE-B3E7-A53AD5FF3549}"/>
                </a:ext>
              </a:extLst>
            </p:cNvPr>
            <p:cNvSpPr/>
            <p:nvPr/>
          </p:nvSpPr>
          <p:spPr>
            <a:xfrm>
              <a:off x="685200" y="2694488"/>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Stellar Spectra</a:t>
              </a:r>
              <a:endParaRPr sz="2000" dirty="0">
                <a:solidFill>
                  <a:srgbClr val="FFFFFF"/>
                </a:solidFill>
              </a:endParaRPr>
            </a:p>
          </p:txBody>
        </p:sp>
        <p:sp>
          <p:nvSpPr>
            <p:cNvPr id="8" name="Google Shape;148;p22">
              <a:extLst>
                <a:ext uri="{FF2B5EF4-FFF2-40B4-BE49-F238E27FC236}">
                  <a16:creationId xmlns:a16="http://schemas.microsoft.com/office/drawing/2014/main" id="{6B9082F6-6A22-FC00-5894-1F6CDC9E053E}"/>
                </a:ext>
              </a:extLst>
            </p:cNvPr>
            <p:cNvSpPr/>
            <p:nvPr/>
          </p:nvSpPr>
          <p:spPr>
            <a:xfrm>
              <a:off x="5506325" y="1770667"/>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Spectral classification or stellar parameters</a:t>
              </a:r>
              <a:endParaRPr sz="2000" dirty="0">
                <a:solidFill>
                  <a:srgbClr val="FFFFFF"/>
                </a:solidFill>
              </a:endParaRPr>
            </a:p>
          </p:txBody>
        </p:sp>
        <p:sp>
          <p:nvSpPr>
            <p:cNvPr id="9" name="Google Shape;149;p22">
              <a:extLst>
                <a:ext uri="{FF2B5EF4-FFF2-40B4-BE49-F238E27FC236}">
                  <a16:creationId xmlns:a16="http://schemas.microsoft.com/office/drawing/2014/main" id="{2D7D3E52-7EBC-5F01-96CA-C408747A93F0}"/>
                </a:ext>
              </a:extLst>
            </p:cNvPr>
            <p:cNvSpPr txBox="1"/>
            <p:nvPr/>
          </p:nvSpPr>
          <p:spPr>
            <a:xfrm>
              <a:off x="784850" y="1158575"/>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Rules</a:t>
              </a:r>
              <a:endParaRPr sz="2000" dirty="0">
                <a:latin typeface="Roboto"/>
                <a:ea typeface="Roboto"/>
                <a:cs typeface="Roboto"/>
                <a:sym typeface="Roboto"/>
              </a:endParaRPr>
            </a:p>
          </p:txBody>
        </p:sp>
        <p:sp>
          <p:nvSpPr>
            <p:cNvPr id="10" name="Google Shape;150;p22">
              <a:extLst>
                <a:ext uri="{FF2B5EF4-FFF2-40B4-BE49-F238E27FC236}">
                  <a16:creationId xmlns:a16="http://schemas.microsoft.com/office/drawing/2014/main" id="{1B9F8AC5-6E2B-3CAC-E9F9-4711CA9C77F6}"/>
                </a:ext>
              </a:extLst>
            </p:cNvPr>
            <p:cNvSpPr txBox="1"/>
            <p:nvPr/>
          </p:nvSpPr>
          <p:spPr>
            <a:xfrm>
              <a:off x="784850" y="269455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Data</a:t>
              </a:r>
              <a:endParaRPr sz="2000" dirty="0">
                <a:latin typeface="Roboto"/>
                <a:ea typeface="Roboto"/>
                <a:cs typeface="Roboto"/>
                <a:sym typeface="Roboto"/>
              </a:endParaRPr>
            </a:p>
          </p:txBody>
        </p:sp>
        <p:sp>
          <p:nvSpPr>
            <p:cNvPr id="11" name="Google Shape;151;p22">
              <a:extLst>
                <a:ext uri="{FF2B5EF4-FFF2-40B4-BE49-F238E27FC236}">
                  <a16:creationId xmlns:a16="http://schemas.microsoft.com/office/drawing/2014/main" id="{01AACFE7-F1D2-5B3F-7D64-877714126858}"/>
                </a:ext>
              </a:extLst>
            </p:cNvPr>
            <p:cNvSpPr txBox="1"/>
            <p:nvPr/>
          </p:nvSpPr>
          <p:spPr>
            <a:xfrm>
              <a:off x="5845600" y="173350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Answers</a:t>
              </a:r>
              <a:endParaRPr sz="2000" dirty="0">
                <a:latin typeface="Roboto"/>
                <a:ea typeface="Roboto"/>
                <a:cs typeface="Roboto"/>
                <a:sym typeface="Roboto"/>
              </a:endParaRPr>
            </a:p>
          </p:txBody>
        </p:sp>
      </p:grpSp>
    </p:spTree>
    <p:extLst>
      <p:ext uri="{BB962C8B-B14F-4D97-AF65-F5344CB8AC3E}">
        <p14:creationId xmlns:p14="http://schemas.microsoft.com/office/powerpoint/2010/main" val="76349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A Machine </a:t>
            </a:r>
            <a:r>
              <a:rPr lang="en-US" sz="5330" dirty="0">
                <a:solidFill>
                  <a:srgbClr val="282541"/>
                </a:solidFill>
                <a:latin typeface="+mj-lt"/>
                <a:ea typeface="+mn-ea"/>
                <a:cs typeface="+mn-cs"/>
              </a:rPr>
              <a:t>Learning Model</a:t>
            </a:r>
            <a:endParaRPr lang="en-GB" sz="5330" dirty="0">
              <a:effectLst/>
              <a:latin typeface="+mj-lt"/>
            </a:endParaRPr>
          </a:p>
          <a:p>
            <a:endParaRPr lang="en-US" dirty="0"/>
          </a:p>
        </p:txBody>
      </p:sp>
      <p:grpSp>
        <p:nvGrpSpPr>
          <p:cNvPr id="2" name="Group 1" descr="Using a machine learning approach which takes a set of stellar spectra and the classifications or parameters for ththose stars and trains a machine learning model to &quot;learn&quot; the rules that transform from one to the other.">
            <a:extLst>
              <a:ext uri="{FF2B5EF4-FFF2-40B4-BE49-F238E27FC236}">
                <a16:creationId xmlns:a16="http://schemas.microsoft.com/office/drawing/2014/main" id="{9294E7F4-A602-3A51-5391-F1F956FC629D}"/>
              </a:ext>
            </a:extLst>
          </p:cNvPr>
          <p:cNvGrpSpPr/>
          <p:nvPr/>
        </p:nvGrpSpPr>
        <p:grpSpPr>
          <a:xfrm>
            <a:off x="1176690" y="1583894"/>
            <a:ext cx="9396060" cy="4480520"/>
            <a:chOff x="685200" y="1108750"/>
            <a:chExt cx="7462025" cy="3171538"/>
          </a:xfrm>
        </p:grpSpPr>
        <p:sp>
          <p:nvSpPr>
            <p:cNvPr id="4" name="Google Shape;157;p23">
              <a:extLst>
                <a:ext uri="{FF2B5EF4-FFF2-40B4-BE49-F238E27FC236}">
                  <a16:creationId xmlns:a16="http://schemas.microsoft.com/office/drawing/2014/main" id="{9EFB506A-7E09-A1BC-44A1-7F1CB508F8AE}"/>
                </a:ext>
              </a:extLst>
            </p:cNvPr>
            <p:cNvSpPr/>
            <p:nvPr/>
          </p:nvSpPr>
          <p:spPr>
            <a:xfrm>
              <a:off x="3326225" y="1108750"/>
              <a:ext cx="2180100" cy="29097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rPr>
                <a:t>Machine Learning</a:t>
              </a:r>
              <a:endParaRPr sz="2400" dirty="0">
                <a:solidFill>
                  <a:srgbClr val="FFFFFF"/>
                </a:solidFill>
              </a:endParaRPr>
            </a:p>
          </p:txBody>
        </p:sp>
        <p:sp>
          <p:nvSpPr>
            <p:cNvPr id="5" name="Google Shape;158;p23">
              <a:extLst>
                <a:ext uri="{FF2B5EF4-FFF2-40B4-BE49-F238E27FC236}">
                  <a16:creationId xmlns:a16="http://schemas.microsoft.com/office/drawing/2014/main" id="{C7C1EF9E-E8BD-D07D-1A1E-0C12D1E3F753}"/>
                </a:ext>
              </a:extLst>
            </p:cNvPr>
            <p:cNvSpPr/>
            <p:nvPr/>
          </p:nvSpPr>
          <p:spPr>
            <a:xfrm>
              <a:off x="685200" y="1108750"/>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rgbClr val="FFFFFF"/>
                </a:solidFill>
              </a:endParaRPr>
            </a:p>
          </p:txBody>
        </p:sp>
        <p:sp>
          <p:nvSpPr>
            <p:cNvPr id="7" name="Google Shape;159;p23">
              <a:extLst>
                <a:ext uri="{FF2B5EF4-FFF2-40B4-BE49-F238E27FC236}">
                  <a16:creationId xmlns:a16="http://schemas.microsoft.com/office/drawing/2014/main" id="{461F4EC1-7D81-0A86-A65E-7BC5B6F8A28F}"/>
                </a:ext>
              </a:extLst>
            </p:cNvPr>
            <p:cNvSpPr/>
            <p:nvPr/>
          </p:nvSpPr>
          <p:spPr>
            <a:xfrm>
              <a:off x="685200" y="2694488"/>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Stellar Spectra</a:t>
              </a:r>
              <a:endParaRPr sz="2000" dirty="0">
                <a:solidFill>
                  <a:srgbClr val="FFFFFF"/>
                </a:solidFill>
              </a:endParaRPr>
            </a:p>
          </p:txBody>
        </p:sp>
        <p:sp>
          <p:nvSpPr>
            <p:cNvPr id="8" name="Google Shape;160;p23">
              <a:extLst>
                <a:ext uri="{FF2B5EF4-FFF2-40B4-BE49-F238E27FC236}">
                  <a16:creationId xmlns:a16="http://schemas.microsoft.com/office/drawing/2014/main" id="{74BC3974-3E0D-6755-3389-4B19119044FB}"/>
                </a:ext>
              </a:extLst>
            </p:cNvPr>
            <p:cNvSpPr/>
            <p:nvPr/>
          </p:nvSpPr>
          <p:spPr>
            <a:xfrm>
              <a:off x="5506325" y="1770676"/>
              <a:ext cx="2640900" cy="17673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FFFFFF"/>
                  </a:solidFill>
                </a:rPr>
                <a:t>The model learns that stars with certain parameters have specific spectra</a:t>
              </a:r>
              <a:endParaRPr sz="2000" dirty="0">
                <a:solidFill>
                  <a:srgbClr val="FFFFFF"/>
                </a:solidFill>
              </a:endParaRPr>
            </a:p>
          </p:txBody>
        </p:sp>
        <p:sp>
          <p:nvSpPr>
            <p:cNvPr id="9" name="Google Shape;161;p23">
              <a:extLst>
                <a:ext uri="{FF2B5EF4-FFF2-40B4-BE49-F238E27FC236}">
                  <a16:creationId xmlns:a16="http://schemas.microsoft.com/office/drawing/2014/main" id="{F0A20B75-9CD5-70C7-B8CF-3ED3268DA0C2}"/>
                </a:ext>
              </a:extLst>
            </p:cNvPr>
            <p:cNvSpPr txBox="1"/>
            <p:nvPr/>
          </p:nvSpPr>
          <p:spPr>
            <a:xfrm>
              <a:off x="784850" y="1158575"/>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Answers</a:t>
              </a:r>
              <a:endParaRPr sz="2000">
                <a:latin typeface="Roboto"/>
                <a:ea typeface="Roboto"/>
                <a:cs typeface="Roboto"/>
                <a:sym typeface="Roboto"/>
              </a:endParaRPr>
            </a:p>
          </p:txBody>
        </p:sp>
        <p:sp>
          <p:nvSpPr>
            <p:cNvPr id="10" name="Google Shape;162;p23">
              <a:extLst>
                <a:ext uri="{FF2B5EF4-FFF2-40B4-BE49-F238E27FC236}">
                  <a16:creationId xmlns:a16="http://schemas.microsoft.com/office/drawing/2014/main" id="{DF6C264B-E7FA-6EFA-BA4F-27C5F376B4BA}"/>
                </a:ext>
              </a:extLst>
            </p:cNvPr>
            <p:cNvSpPr txBox="1"/>
            <p:nvPr/>
          </p:nvSpPr>
          <p:spPr>
            <a:xfrm>
              <a:off x="784850" y="269455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Data</a:t>
              </a:r>
              <a:endParaRPr dirty="0">
                <a:latin typeface="Roboto"/>
                <a:ea typeface="Roboto"/>
                <a:cs typeface="Roboto"/>
                <a:sym typeface="Roboto"/>
              </a:endParaRPr>
            </a:p>
          </p:txBody>
        </p:sp>
        <p:sp>
          <p:nvSpPr>
            <p:cNvPr id="11" name="Google Shape;163;p23">
              <a:extLst>
                <a:ext uri="{FF2B5EF4-FFF2-40B4-BE49-F238E27FC236}">
                  <a16:creationId xmlns:a16="http://schemas.microsoft.com/office/drawing/2014/main" id="{EBD7D581-9738-BA2D-4BD7-D1283D9357F9}"/>
                </a:ext>
              </a:extLst>
            </p:cNvPr>
            <p:cNvSpPr txBox="1"/>
            <p:nvPr/>
          </p:nvSpPr>
          <p:spPr>
            <a:xfrm>
              <a:off x="5820675" y="1733500"/>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Rules</a:t>
              </a:r>
              <a:endParaRPr sz="2000" dirty="0">
                <a:latin typeface="Roboto"/>
                <a:ea typeface="Roboto"/>
                <a:cs typeface="Roboto"/>
                <a:sym typeface="Roboto"/>
              </a:endParaRPr>
            </a:p>
          </p:txBody>
        </p:sp>
      </p:grpSp>
      <p:sp>
        <p:nvSpPr>
          <p:cNvPr id="15" name="TextBox 14">
            <a:extLst>
              <a:ext uri="{FF2B5EF4-FFF2-40B4-BE49-F238E27FC236}">
                <a16:creationId xmlns:a16="http://schemas.microsoft.com/office/drawing/2014/main" id="{2C702543-A7C8-92AC-F21B-448C6E64D1CA}"/>
              </a:ext>
            </a:extLst>
          </p:cNvPr>
          <p:cNvSpPr txBox="1"/>
          <p:nvPr/>
        </p:nvSpPr>
        <p:spPr>
          <a:xfrm>
            <a:off x="957263" y="2397916"/>
            <a:ext cx="3325378" cy="70788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Arial"/>
                <a:ea typeface="+mn-ea"/>
                <a:cs typeface="+mn-cs"/>
              </a:rPr>
              <a:t>Spectral classification or stellar parameters</a:t>
            </a:r>
          </a:p>
        </p:txBody>
      </p:sp>
    </p:spTree>
    <p:extLst>
      <p:ext uri="{BB962C8B-B14F-4D97-AF65-F5344CB8AC3E}">
        <p14:creationId xmlns:p14="http://schemas.microsoft.com/office/powerpoint/2010/main" val="229896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Using the model</a:t>
            </a:r>
            <a:endParaRPr lang="en-GB" sz="5330" dirty="0">
              <a:effectLst/>
              <a:latin typeface="+mj-lt"/>
            </a:endParaRPr>
          </a:p>
          <a:p>
            <a:endParaRPr lang="en-US" dirty="0"/>
          </a:p>
        </p:txBody>
      </p:sp>
      <p:grpSp>
        <p:nvGrpSpPr>
          <p:cNvPr id="2" name="Group 1" descr="Using a machine learning model to go from a set of new data to the spectral classifications or parameters for those stars.">
            <a:extLst>
              <a:ext uri="{FF2B5EF4-FFF2-40B4-BE49-F238E27FC236}">
                <a16:creationId xmlns:a16="http://schemas.microsoft.com/office/drawing/2014/main" id="{31121778-1E98-FE76-BFD0-571A423E1631}"/>
              </a:ext>
            </a:extLst>
          </p:cNvPr>
          <p:cNvGrpSpPr/>
          <p:nvPr/>
        </p:nvGrpSpPr>
        <p:grpSpPr>
          <a:xfrm>
            <a:off x="1162030" y="1843523"/>
            <a:ext cx="9757289" cy="4369500"/>
            <a:chOff x="694650" y="1116900"/>
            <a:chExt cx="7452575" cy="2909700"/>
          </a:xfrm>
        </p:grpSpPr>
        <p:sp>
          <p:nvSpPr>
            <p:cNvPr id="4" name="Google Shape;169;p24">
              <a:extLst>
                <a:ext uri="{FF2B5EF4-FFF2-40B4-BE49-F238E27FC236}">
                  <a16:creationId xmlns:a16="http://schemas.microsoft.com/office/drawing/2014/main" id="{0E7400BF-9DA3-EAE5-8284-4225238C57D0}"/>
                </a:ext>
              </a:extLst>
            </p:cNvPr>
            <p:cNvSpPr/>
            <p:nvPr/>
          </p:nvSpPr>
          <p:spPr>
            <a:xfrm>
              <a:off x="3335550" y="1116900"/>
              <a:ext cx="2180100" cy="2909700"/>
            </a:xfrm>
            <a:prstGeom prst="roundRect">
              <a:avLst>
                <a:gd name="adj" fmla="val 16667"/>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FFFFFF"/>
                  </a:solidFill>
                </a:rPr>
                <a:t>Trained Machine Learning Model</a:t>
              </a:r>
              <a:endParaRPr sz="2400" dirty="0">
                <a:solidFill>
                  <a:srgbClr val="FFFFFF"/>
                </a:solidFill>
              </a:endParaRPr>
            </a:p>
          </p:txBody>
        </p:sp>
        <p:sp>
          <p:nvSpPr>
            <p:cNvPr id="5" name="Google Shape;170;p24">
              <a:extLst>
                <a:ext uri="{FF2B5EF4-FFF2-40B4-BE49-F238E27FC236}">
                  <a16:creationId xmlns:a16="http://schemas.microsoft.com/office/drawing/2014/main" id="{17CB019E-E5D2-938D-1B63-577BA4937B77}"/>
                </a:ext>
              </a:extLst>
            </p:cNvPr>
            <p:cNvSpPr/>
            <p:nvPr/>
          </p:nvSpPr>
          <p:spPr>
            <a:xfrm>
              <a:off x="694650" y="1861413"/>
              <a:ext cx="2640900" cy="15858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rPr>
                <a:t>Stellar Spectra</a:t>
              </a:r>
              <a:endParaRPr sz="2000" dirty="0">
                <a:solidFill>
                  <a:srgbClr val="FFFFFF"/>
                </a:solidFill>
              </a:endParaRPr>
            </a:p>
          </p:txBody>
        </p:sp>
        <p:sp>
          <p:nvSpPr>
            <p:cNvPr id="7" name="Google Shape;171;p24">
              <a:extLst>
                <a:ext uri="{FF2B5EF4-FFF2-40B4-BE49-F238E27FC236}">
                  <a16:creationId xmlns:a16="http://schemas.microsoft.com/office/drawing/2014/main" id="{3D890B22-2838-CBF3-319D-8A2B6CFB7048}"/>
                </a:ext>
              </a:extLst>
            </p:cNvPr>
            <p:cNvSpPr/>
            <p:nvPr/>
          </p:nvSpPr>
          <p:spPr>
            <a:xfrm>
              <a:off x="5506325" y="1770676"/>
              <a:ext cx="2640900" cy="17673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FFFFFF"/>
                  </a:solidFill>
                  <a:effectLst/>
                  <a:uLnTx/>
                  <a:uFillTx/>
                  <a:latin typeface="Arial"/>
                  <a:ea typeface="+mn-ea"/>
                  <a:cs typeface="+mn-cs"/>
                </a:rPr>
                <a:t>Spectral classification or stellar parameters</a:t>
              </a:r>
            </a:p>
          </p:txBody>
        </p:sp>
        <p:sp>
          <p:nvSpPr>
            <p:cNvPr id="8" name="Google Shape;172;p24">
              <a:extLst>
                <a:ext uri="{FF2B5EF4-FFF2-40B4-BE49-F238E27FC236}">
                  <a16:creationId xmlns:a16="http://schemas.microsoft.com/office/drawing/2014/main" id="{B8602827-9382-5DBD-BE4B-6B89F4BD6BE8}"/>
                </a:ext>
              </a:extLst>
            </p:cNvPr>
            <p:cNvSpPr txBox="1"/>
            <p:nvPr/>
          </p:nvSpPr>
          <p:spPr>
            <a:xfrm>
              <a:off x="5809937" y="1836387"/>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Answers</a:t>
              </a:r>
              <a:endParaRPr sz="2000" dirty="0">
                <a:latin typeface="Roboto"/>
                <a:ea typeface="Roboto"/>
                <a:cs typeface="Roboto"/>
                <a:sym typeface="Roboto"/>
              </a:endParaRPr>
            </a:p>
          </p:txBody>
        </p:sp>
        <p:sp>
          <p:nvSpPr>
            <p:cNvPr id="9" name="Google Shape;173;p24">
              <a:extLst>
                <a:ext uri="{FF2B5EF4-FFF2-40B4-BE49-F238E27FC236}">
                  <a16:creationId xmlns:a16="http://schemas.microsoft.com/office/drawing/2014/main" id="{A3EFB940-57FA-9FCA-4AE5-00200B8285DA}"/>
                </a:ext>
              </a:extLst>
            </p:cNvPr>
            <p:cNvSpPr txBox="1"/>
            <p:nvPr/>
          </p:nvSpPr>
          <p:spPr>
            <a:xfrm>
              <a:off x="853450" y="1861475"/>
              <a:ext cx="10215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latin typeface="Roboto"/>
                  <a:ea typeface="Roboto"/>
                  <a:cs typeface="Roboto"/>
                  <a:sym typeface="Roboto"/>
                </a:rPr>
                <a:t>Data</a:t>
              </a:r>
              <a:endParaRPr sz="2000" dirty="0">
                <a:latin typeface="Roboto"/>
                <a:ea typeface="Roboto"/>
                <a:cs typeface="Roboto"/>
                <a:sym typeface="Roboto"/>
              </a:endParaRPr>
            </a:p>
          </p:txBody>
        </p:sp>
      </p:grpSp>
    </p:spTree>
    <p:extLst>
      <p:ext uri="{BB962C8B-B14F-4D97-AF65-F5344CB8AC3E}">
        <p14:creationId xmlns:p14="http://schemas.microsoft.com/office/powerpoint/2010/main" val="193672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latin typeface="+mj-lt"/>
                <a:ea typeface="+mn-ea"/>
                <a:cs typeface="+mn-cs"/>
              </a:rPr>
              <a:t>Why Machine Learning?</a:t>
            </a:r>
            <a:endParaRPr lang="en-GB" sz="5330" dirty="0">
              <a:effectLst/>
              <a:latin typeface="+mj-lt"/>
            </a:endParaRPr>
          </a:p>
          <a:p>
            <a:endParaRPr lang="en-US" dirty="0"/>
          </a:p>
        </p:txBody>
      </p:sp>
      <p:sp>
        <p:nvSpPr>
          <p:cNvPr id="13" name="TextBox 12">
            <a:extLst>
              <a:ext uri="{FF2B5EF4-FFF2-40B4-BE49-F238E27FC236}">
                <a16:creationId xmlns:a16="http://schemas.microsoft.com/office/drawing/2014/main" id="{31C26153-F17E-AD25-2D3C-5E29B18F76AE}"/>
              </a:ext>
            </a:extLst>
          </p:cNvPr>
          <p:cNvSpPr txBox="1"/>
          <p:nvPr/>
        </p:nvSpPr>
        <p:spPr>
          <a:xfrm>
            <a:off x="719667" y="1491586"/>
            <a:ext cx="10960565" cy="400110"/>
          </a:xfrm>
          <a:prstGeom prst="rect">
            <a:avLst/>
          </a:prstGeom>
          <a:noFill/>
        </p:spPr>
        <p:txBody>
          <a:bodyPr wrap="none" rtlCol="0">
            <a:spAutoFit/>
          </a:bodyPr>
          <a:lstStyle/>
          <a:p>
            <a:r>
              <a:rPr lang="en-US" sz="2000" dirty="0"/>
              <a:t>You may not know the rules to go from data to answers, or they may be too complex to express</a:t>
            </a:r>
            <a:endParaRPr lang="en-GB" sz="2000" dirty="0"/>
          </a:p>
        </p:txBody>
      </p:sp>
      <mc:AlternateContent xmlns:mc="http://schemas.openxmlformats.org/markup-compatibility/2006" xmlns:a14="http://schemas.microsoft.com/office/drawing/2010/main">
        <mc:Choice Requires="a14">
          <p:sp>
            <p:nvSpPr>
              <p:cNvPr id="14" name="Content Placeholder 2 1 1 1" descr=" 6">
                <a:extLst>
                  <a:ext uri="{FF2B5EF4-FFF2-40B4-BE49-F238E27FC236}">
                    <a16:creationId xmlns:a16="http://schemas.microsoft.com/office/drawing/2014/main" id="{C671ECE0-19D6-97D0-4C73-55E61554210B}"/>
                  </a:ext>
                </a:extLst>
              </p:cNvPr>
              <p:cNvSpPr txBox="1">
                <a:spLocks/>
              </p:cNvSpPr>
              <p:nvPr/>
            </p:nvSpPr>
            <p:spPr>
              <a:xfrm>
                <a:off x="823592" y="2184659"/>
                <a:ext cx="7139790" cy="1588687"/>
              </a:xfrm>
              <a:prstGeom prst="rect">
                <a:avLst/>
              </a:prstGeom>
              <a:solidFill>
                <a:schemeClr val="bg1">
                  <a:lumMod val="85000"/>
                  <a:alpha val="29000"/>
                </a:schemeClr>
              </a:solidFill>
            </p:spPr>
            <p:txBody>
              <a:bodyPr vert="horz" lIns="68580" tIns="34290" rIns="68580" bIns="3429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0"/>
                  </a:spcBef>
                  <a:buNone/>
                </a:pPr>
                <a:r>
                  <a:rPr lang="en-GB" sz="2000" dirty="0">
                    <a:solidFill>
                      <a:srgbClr val="C00000"/>
                    </a:solidFill>
                  </a:rPr>
                  <a:t>Write the pseudocode for a function </a:t>
                </a:r>
                <a:r>
                  <a:rPr lang="en-GB" sz="2000" dirty="0">
                    <a:solidFill>
                      <a:prstClr val="black"/>
                    </a:solidFill>
                  </a:rPr>
                  <a:t>that, given an image </a:t>
                </a:r>
                <a14:m>
                  <m:oMath xmlns:m="http://schemas.openxmlformats.org/officeDocument/2006/math">
                    <m:sSup>
                      <m:sSupPr>
                        <m:ctrlPr>
                          <a:rPr lang="en-GB" sz="2000" i="1">
                            <a:solidFill>
                              <a:srgbClr val="030EE3"/>
                            </a:solidFill>
                            <a:latin typeface="Cambria Math" panose="02040503050406030204" pitchFamily="18" charset="0"/>
                          </a:rPr>
                        </m:ctrlPr>
                      </m:sSupPr>
                      <m:e>
                        <m:r>
                          <a:rPr lang="en-GB" sz="2000" i="1">
                            <a:solidFill>
                              <a:srgbClr val="030EE3"/>
                            </a:solidFill>
                            <a:latin typeface="Cambria Math" panose="02040503050406030204" pitchFamily="18" charset="0"/>
                          </a:rPr>
                          <m:t>𝑋</m:t>
                        </m:r>
                      </m:e>
                      <m:sup>
                        <m:r>
                          <a:rPr lang="en-GB" sz="2000" i="1">
                            <a:solidFill>
                              <a:srgbClr val="030EE3"/>
                            </a:solidFill>
                            <a:latin typeface="Cambria Math" panose="02040503050406030204" pitchFamily="18" charset="0"/>
                          </a:rPr>
                          <m:t>∗</m:t>
                        </m:r>
                      </m:sup>
                    </m:sSup>
                  </m:oMath>
                </a14:m>
                <a:r>
                  <a:rPr lang="en-GB" sz="2000" dirty="0">
                    <a:solidFill>
                      <a:prstClr val="black"/>
                    </a:solidFill>
                  </a:rPr>
                  <a:t>,</a:t>
                </a:r>
                <a:br>
                  <a:rPr lang="en-GB" sz="2000" dirty="0">
                    <a:solidFill>
                      <a:prstClr val="black"/>
                    </a:solidFill>
                  </a:rPr>
                </a:br>
                <a:r>
                  <a:rPr lang="en-GB" sz="2000" dirty="0">
                    <a:solidFill>
                      <a:prstClr val="black"/>
                    </a:solidFill>
                  </a:rPr>
                  <a:t>returns </a:t>
                </a:r>
              </a:p>
              <a:p>
                <a:pPr>
                  <a:lnSpc>
                    <a:spcPct val="100000"/>
                  </a:lnSpc>
                  <a:spcBef>
                    <a:spcPts val="0"/>
                  </a:spcBef>
                </a:pPr>
                <a:r>
                  <a:rPr lang="en-GB" sz="2000" dirty="0">
                    <a:solidFill>
                      <a:prstClr val="black"/>
                    </a:solidFill>
                  </a:rPr>
                  <a:t>1 if the image is of a </a:t>
                </a:r>
                <a:r>
                  <a:rPr lang="en-GB" sz="2000" dirty="0">
                    <a:solidFill>
                      <a:srgbClr val="030EE3"/>
                    </a:solidFill>
                  </a:rPr>
                  <a:t>goat</a:t>
                </a:r>
              </a:p>
              <a:p>
                <a:pPr>
                  <a:lnSpc>
                    <a:spcPct val="100000"/>
                  </a:lnSpc>
                  <a:spcBef>
                    <a:spcPts val="0"/>
                  </a:spcBef>
                </a:pPr>
                <a:r>
                  <a:rPr lang="en-GB" sz="2000" dirty="0">
                    <a:solidFill>
                      <a:prstClr val="black"/>
                    </a:solidFill>
                  </a:rPr>
                  <a:t>0 otherwise</a:t>
                </a:r>
                <a:endParaRPr lang="en-US" sz="2000" dirty="0">
                  <a:solidFill>
                    <a:prstClr val="black"/>
                  </a:solidFill>
                </a:endParaRPr>
              </a:p>
            </p:txBody>
          </p:sp>
        </mc:Choice>
        <mc:Fallback xmlns="">
          <p:sp>
            <p:nvSpPr>
              <p:cNvPr id="14" name="Content Placeholder 2 1 1 1" descr=" 6">
                <a:extLst>
                  <a:ext uri="{FF2B5EF4-FFF2-40B4-BE49-F238E27FC236}">
                    <a16:creationId xmlns:a16="http://schemas.microsoft.com/office/drawing/2014/main" id="{C671ECE0-19D6-97D0-4C73-55E61554210B}"/>
                  </a:ext>
                </a:extLst>
              </p:cNvPr>
              <p:cNvSpPr txBox="1">
                <a:spLocks noRot="1" noChangeAspect="1" noMove="1" noResize="1" noEditPoints="1" noAdjustHandles="1" noChangeArrowheads="1" noChangeShapeType="1" noTextEdit="1"/>
              </p:cNvSpPr>
              <p:nvPr/>
            </p:nvSpPr>
            <p:spPr>
              <a:xfrm>
                <a:off x="823592" y="2184659"/>
                <a:ext cx="7139790" cy="1588687"/>
              </a:xfrm>
              <a:prstGeom prst="rect">
                <a:avLst/>
              </a:prstGeom>
              <a:blipFill>
                <a:blip r:embed="rId3"/>
                <a:stretch>
                  <a:fillRect l="-1196" t="-2299"/>
                </a:stretch>
              </a:blipFill>
            </p:spPr>
            <p:txBody>
              <a:bodyPr/>
              <a:lstStyle/>
              <a:p>
                <a:r>
                  <a:rPr lang="en-GB">
                    <a:noFill/>
                  </a:rPr>
                  <a:t> </a:t>
                </a:r>
              </a:p>
            </p:txBody>
          </p:sp>
        </mc:Fallback>
      </mc:AlternateContent>
      <p:pic>
        <p:nvPicPr>
          <p:cNvPr id="15" name="Picture 14">
            <a:extLst>
              <a:ext uri="{FF2B5EF4-FFF2-40B4-BE49-F238E27FC236}">
                <a16:creationId xmlns:a16="http://schemas.microsoft.com/office/drawing/2014/main" id="{3FBC8537-78D7-9C7A-CBCD-27FF6F9EDEF4}"/>
              </a:ext>
              <a:ext uri="{C183D7F6-B498-43B3-948B-1728B52AA6E4}">
                <adec:decorative xmlns:adec="http://schemas.microsoft.com/office/drawing/2017/decorative" val="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100000"/>
                    </a14:imgEffect>
                    <a14:imgEffect>
                      <a14:colorTemperature colorTemp="4000"/>
                    </a14:imgEffect>
                    <a14:imgEffect>
                      <a14:brightnessContrast bright="16000"/>
                    </a14:imgEffect>
                  </a14:imgLayer>
                </a14:imgProps>
              </a:ext>
            </a:extLst>
          </a:blip>
          <a:stretch>
            <a:fillRect/>
          </a:stretch>
        </p:blipFill>
        <p:spPr>
          <a:xfrm>
            <a:off x="8252749" y="2184660"/>
            <a:ext cx="1615623" cy="1590138"/>
          </a:xfrm>
          <a:prstGeom prst="rect">
            <a:avLst/>
          </a:prstGeom>
        </p:spPr>
      </p:pic>
      <p:sp>
        <p:nvSpPr>
          <p:cNvPr id="16" name="Content Placeholder 2">
            <a:extLst>
              <a:ext uri="{FF2B5EF4-FFF2-40B4-BE49-F238E27FC236}">
                <a16:creationId xmlns:a16="http://schemas.microsoft.com/office/drawing/2014/main" id="{5D2FA579-2DA1-CADC-DC72-737C5390FF53}"/>
              </a:ext>
            </a:extLst>
          </p:cNvPr>
          <p:cNvSpPr txBox="1">
            <a:spLocks/>
          </p:cNvSpPr>
          <p:nvPr/>
        </p:nvSpPr>
        <p:spPr>
          <a:xfrm>
            <a:off x="393539" y="4066309"/>
            <a:ext cx="6534150" cy="1459656"/>
          </a:xfrm>
          <a:prstGeom prst="rect">
            <a:avLst/>
          </a:prstGeom>
        </p:spPr>
        <p:txBody>
          <a:bodyPr vert="horz" lIns="91440" tIns="45720" rIns="91440" bIns="45720" rtlCol="0">
            <a:norm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b="0" i="0" kern="1200">
                <a:solidFill>
                  <a:schemeClr val="tx1"/>
                </a:solidFill>
                <a:latin typeface="+mn-lt"/>
                <a:ea typeface="+mn-ea"/>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b="0" i="0" kern="1200">
                <a:solidFill>
                  <a:schemeClr val="tx1"/>
                </a:solidFill>
                <a:latin typeface="+mn-lt"/>
                <a:ea typeface="+mn-ea"/>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b="0" i="0" kern="1200">
                <a:solidFill>
                  <a:schemeClr val="tx1"/>
                </a:solidFill>
                <a:latin typeface="+mn-lt"/>
                <a:ea typeface="+mn-ea"/>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b="0" i="0" kern="1200">
                <a:solidFill>
                  <a:schemeClr val="tx1"/>
                </a:solidFill>
                <a:latin typeface="+mn-lt"/>
                <a:ea typeface="+mn-ea"/>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b="0" i="0" kern="1200">
                <a:solidFill>
                  <a:schemeClr val="tx1"/>
                </a:solidFill>
                <a:latin typeface="+mn-lt"/>
                <a:ea typeface="+mn-ea"/>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886"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937"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lvl="1"/>
            <a:r>
              <a:rPr lang="en-GB" dirty="0">
                <a:solidFill>
                  <a:srgbClr val="C00000"/>
                </a:solidFill>
              </a:rPr>
              <a:t>How</a:t>
            </a:r>
            <a:r>
              <a:rPr lang="en-GB" dirty="0"/>
              <a:t> would we write such a function?</a:t>
            </a:r>
          </a:p>
          <a:p>
            <a:pPr lvl="1"/>
            <a:r>
              <a:rPr lang="en-GB" dirty="0"/>
              <a:t>What information would make our lives </a:t>
            </a:r>
            <a:r>
              <a:rPr lang="en-GB" dirty="0">
                <a:solidFill>
                  <a:srgbClr val="C00000"/>
                </a:solidFill>
              </a:rPr>
              <a:t>easier</a:t>
            </a:r>
            <a:r>
              <a:rPr lang="en-GB" dirty="0"/>
              <a:t>?</a:t>
            </a:r>
          </a:p>
        </p:txBody>
      </p:sp>
      <p:grpSp>
        <p:nvGrpSpPr>
          <p:cNvPr id="17" name="Group 16">
            <a:extLst>
              <a:ext uri="{FF2B5EF4-FFF2-40B4-BE49-F238E27FC236}">
                <a16:creationId xmlns:a16="http://schemas.microsoft.com/office/drawing/2014/main" id="{A68F4ECE-C091-097E-A4BC-1FC64D0759A9}"/>
              </a:ext>
              <a:ext uri="{C183D7F6-B498-43B3-948B-1728B52AA6E4}">
                <adec:decorative xmlns:adec="http://schemas.microsoft.com/office/drawing/2017/decorative" val="1"/>
              </a:ext>
            </a:extLst>
          </p:cNvPr>
          <p:cNvGrpSpPr/>
          <p:nvPr/>
        </p:nvGrpSpPr>
        <p:grpSpPr>
          <a:xfrm>
            <a:off x="5544273" y="5244003"/>
            <a:ext cx="4517941" cy="1203096"/>
            <a:chOff x="2495398" y="2916965"/>
            <a:chExt cx="3966214" cy="969020"/>
          </a:xfrm>
        </p:grpSpPr>
        <p:pic>
          <p:nvPicPr>
            <p:cNvPr id="18" name="Picture 17">
              <a:extLst>
                <a:ext uri="{FF2B5EF4-FFF2-40B4-BE49-F238E27FC236}">
                  <a16:creationId xmlns:a16="http://schemas.microsoft.com/office/drawing/2014/main" id="{C93D4FC1-466A-26F4-4227-5B08173EA686}"/>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3387807" y="2921189"/>
              <a:ext cx="618038" cy="964796"/>
            </a:xfrm>
            <a:prstGeom prst="rect">
              <a:avLst/>
            </a:prstGeom>
          </p:spPr>
        </p:pic>
        <p:pic>
          <p:nvPicPr>
            <p:cNvPr id="19" name="Picture 18">
              <a:extLst>
                <a:ext uri="{FF2B5EF4-FFF2-40B4-BE49-F238E27FC236}">
                  <a16:creationId xmlns:a16="http://schemas.microsoft.com/office/drawing/2014/main" id="{2FF6B4D2-F7B9-CE24-D289-0E182326C19E}"/>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966606" y="2916966"/>
              <a:ext cx="768968" cy="968050"/>
            </a:xfrm>
            <a:prstGeom prst="rect">
              <a:avLst/>
            </a:prstGeom>
          </p:spPr>
        </p:pic>
        <p:pic>
          <p:nvPicPr>
            <p:cNvPr id="20" name="Picture 19">
              <a:extLst>
                <a:ext uri="{FF2B5EF4-FFF2-40B4-BE49-F238E27FC236}">
                  <a16:creationId xmlns:a16="http://schemas.microsoft.com/office/drawing/2014/main" id="{C0E619EF-7AE1-3530-AE2C-BBB71FC04E2B}"/>
                </a:ext>
              </a:extLst>
            </p:cNvPr>
            <p:cNvPicPr>
              <a:picLocks noChangeAspect="1"/>
            </p:cNvPicPr>
            <p:nvPr/>
          </p:nvPicPr>
          <p:blipFill>
            <a:blip r:embed="rId8"/>
            <a:stretch>
              <a:fillRect/>
            </a:stretch>
          </p:blipFill>
          <p:spPr>
            <a:xfrm>
              <a:off x="4010416" y="2920221"/>
              <a:ext cx="959672" cy="964796"/>
            </a:xfrm>
            <a:prstGeom prst="rect">
              <a:avLst/>
            </a:prstGeom>
          </p:spPr>
        </p:pic>
        <p:pic>
          <p:nvPicPr>
            <p:cNvPr id="21" name="Picture 20">
              <a:extLst>
                <a:ext uri="{FF2B5EF4-FFF2-40B4-BE49-F238E27FC236}">
                  <a16:creationId xmlns:a16="http://schemas.microsoft.com/office/drawing/2014/main" id="{05241866-0940-0C75-94C4-5A73CC913038}"/>
                </a:ext>
              </a:extLst>
            </p:cNvPr>
            <p:cNvPicPr>
              <a:picLocks noChangeAspect="1"/>
            </p:cNvPicPr>
            <p:nvPr/>
          </p:nvPicPr>
          <p:blipFill>
            <a:blip r:embed="rId9"/>
            <a:stretch>
              <a:fillRect/>
            </a:stretch>
          </p:blipFill>
          <p:spPr>
            <a:xfrm>
              <a:off x="2495398" y="2921189"/>
              <a:ext cx="889708" cy="964796"/>
            </a:xfrm>
            <a:prstGeom prst="rect">
              <a:avLst/>
            </a:prstGeom>
          </p:spPr>
        </p:pic>
        <p:pic>
          <p:nvPicPr>
            <p:cNvPr id="22" name="Picture 21">
              <a:extLst>
                <a:ext uri="{FF2B5EF4-FFF2-40B4-BE49-F238E27FC236}">
                  <a16:creationId xmlns:a16="http://schemas.microsoft.com/office/drawing/2014/main" id="{4684B46C-500C-9B7D-6CD6-4E8B8877C329}"/>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735574" y="2916965"/>
              <a:ext cx="726038" cy="968051"/>
            </a:xfrm>
            <a:prstGeom prst="rect">
              <a:avLst/>
            </a:prstGeom>
          </p:spPr>
        </p:pic>
      </p:grpSp>
      <p:sp>
        <p:nvSpPr>
          <p:cNvPr id="23" name="TextBox 22">
            <a:extLst>
              <a:ext uri="{FF2B5EF4-FFF2-40B4-BE49-F238E27FC236}">
                <a16:creationId xmlns:a16="http://schemas.microsoft.com/office/drawing/2014/main" id="{991D8431-54E0-D040-05EC-FA76DDC60297}"/>
              </a:ext>
            </a:extLst>
          </p:cNvPr>
          <p:cNvSpPr txBox="1"/>
          <p:nvPr/>
        </p:nvSpPr>
        <p:spPr>
          <a:xfrm>
            <a:off x="1193710" y="5544782"/>
            <a:ext cx="3523529" cy="461665"/>
          </a:xfrm>
          <a:prstGeom prst="rect">
            <a:avLst/>
          </a:prstGeom>
          <a:noFill/>
        </p:spPr>
        <p:txBody>
          <a:bodyPr wrap="none" rtlCol="0">
            <a:spAutoFit/>
          </a:bodyPr>
          <a:lstStyle/>
          <a:p>
            <a:r>
              <a:rPr lang="en-US" sz="2400" b="1" dirty="0"/>
              <a:t>A Data-Driven Solution</a:t>
            </a:r>
            <a:endParaRPr lang="en-GB" sz="2400" b="1" dirty="0"/>
          </a:p>
        </p:txBody>
      </p:sp>
    </p:spTree>
    <p:extLst>
      <p:ext uri="{BB962C8B-B14F-4D97-AF65-F5344CB8AC3E}">
        <p14:creationId xmlns:p14="http://schemas.microsoft.com/office/powerpoint/2010/main" val="197163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DE265-CA5F-124F-8B47-184FDF6054A9}"/>
              </a:ext>
            </a:extLst>
          </p:cNvPr>
          <p:cNvSpPr>
            <a:spLocks noGrp="1"/>
          </p:cNvSpPr>
          <p:nvPr>
            <p:ph type="title" idx="4294967295"/>
          </p:nvPr>
        </p:nvSpPr>
        <p:spPr>
          <a:xfrm>
            <a:off x="719667" y="644977"/>
            <a:ext cx="10642016" cy="1046664"/>
          </a:xfrm>
        </p:spPr>
        <p:txBody>
          <a:bodyPr lIns="0" tIns="0" rIns="0" bIns="0" anchor="t"/>
          <a:lstStyle/>
          <a:p>
            <a:pPr rtl="0" eaLnBrk="1" latinLnBrk="0" hangingPunct="1"/>
            <a:r>
              <a:rPr lang="en-US" sz="5330" dirty="0">
                <a:solidFill>
                  <a:srgbClr val="282541"/>
                </a:solidFill>
                <a:effectLst/>
                <a:latin typeface="+mj-lt"/>
                <a:ea typeface="+mn-ea"/>
                <a:cs typeface="+mn-cs"/>
              </a:rPr>
              <a:t>Supervised vs Unsupervised ML</a:t>
            </a:r>
            <a:endParaRPr lang="en-GB" sz="5330" dirty="0">
              <a:effectLst/>
              <a:latin typeface="+mj-lt"/>
            </a:endParaRPr>
          </a:p>
          <a:p>
            <a:endParaRPr lang="en-US" dirty="0"/>
          </a:p>
        </p:txBody>
      </p:sp>
      <p:sp>
        <p:nvSpPr>
          <p:cNvPr id="14" name="TextBox 13">
            <a:extLst>
              <a:ext uri="{FF2B5EF4-FFF2-40B4-BE49-F238E27FC236}">
                <a16:creationId xmlns:a16="http://schemas.microsoft.com/office/drawing/2014/main" id="{DC5CC12D-F2A1-ED18-3DB4-1FAF65E0922F}"/>
              </a:ext>
            </a:extLst>
          </p:cNvPr>
          <p:cNvSpPr txBox="1"/>
          <p:nvPr/>
        </p:nvSpPr>
        <p:spPr>
          <a:xfrm>
            <a:off x="719667" y="1478921"/>
            <a:ext cx="10035250" cy="5632311"/>
          </a:xfrm>
          <a:prstGeom prst="rect">
            <a:avLst/>
          </a:prstGeom>
          <a:noFill/>
        </p:spPr>
        <p:txBody>
          <a:bodyPr wrap="square">
            <a:spAutoFit/>
          </a:bodyPr>
          <a:lstStyle/>
          <a:p>
            <a:pPr marL="0" lvl="0" indent="0" algn="l" rtl="0">
              <a:spcBef>
                <a:spcPts val="0"/>
              </a:spcBef>
              <a:spcAft>
                <a:spcPts val="0"/>
              </a:spcAft>
              <a:buClr>
                <a:srgbClr val="000000"/>
              </a:buClr>
              <a:buSzPts val="1100"/>
              <a:buFont typeface="Arial"/>
              <a:buNone/>
            </a:pPr>
            <a:r>
              <a:rPr lang="en-US" sz="2400" b="1" dirty="0"/>
              <a:t>Supervised Learning is where we “know” the answers in our training data.</a:t>
            </a:r>
            <a:endParaRPr lang="en-US" sz="2000" b="1" dirty="0"/>
          </a:p>
          <a:p>
            <a:pPr marL="0" lvl="0" indent="0" algn="l" rtl="0">
              <a:spcBef>
                <a:spcPts val="0"/>
              </a:spcBef>
              <a:spcAft>
                <a:spcPts val="0"/>
              </a:spcAft>
              <a:buClr>
                <a:srgbClr val="000000"/>
              </a:buClr>
              <a:buSzPts val="1100"/>
              <a:buFont typeface="Arial"/>
              <a:buNone/>
            </a:pPr>
            <a:r>
              <a:rPr lang="en-US" sz="2000" dirty="0"/>
              <a:t> </a:t>
            </a:r>
            <a:endParaRPr lang="en-US" sz="2400" b="1" dirty="0"/>
          </a:p>
          <a:p>
            <a:pPr marL="457200" lvl="0" indent="-317500" algn="l" rtl="0">
              <a:spcBef>
                <a:spcPts val="0"/>
              </a:spcBef>
              <a:spcAft>
                <a:spcPts val="0"/>
              </a:spcAft>
              <a:buSzPts val="1400"/>
              <a:buChar char="●"/>
            </a:pPr>
            <a:r>
              <a:rPr lang="en-US" sz="2000" b="1" dirty="0">
                <a:solidFill>
                  <a:schemeClr val="accent1"/>
                </a:solidFill>
              </a:rPr>
              <a:t>Detecting fraudulent activity in credit card transactions</a:t>
            </a:r>
          </a:p>
          <a:p>
            <a:pPr marL="596900" lvl="1" algn="l" rtl="0">
              <a:spcBef>
                <a:spcPts val="0"/>
              </a:spcBef>
              <a:spcAft>
                <a:spcPts val="0"/>
              </a:spcAft>
              <a:buSzPts val="1400"/>
            </a:pPr>
            <a:endParaRPr lang="en-US" dirty="0"/>
          </a:p>
          <a:p>
            <a:pPr marL="596900" lvl="1" algn="l" rtl="0">
              <a:spcBef>
                <a:spcPts val="0"/>
              </a:spcBef>
              <a:spcAft>
                <a:spcPts val="0"/>
              </a:spcAft>
              <a:buSzPts val="1400"/>
            </a:pPr>
            <a:r>
              <a:rPr lang="en-US" dirty="0"/>
              <a:t>The data is a record of the credit card transaction, and the output of a trained model is whether it is likely to be fraudulent or not. Assuming that you are the entity distributing the credit cards, you have a training dataset with the transaction characteristics (amounts, locations, payees etc.) and records of whether users reported the transaction as fraudulent.</a:t>
            </a:r>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sz="2000" b="1" dirty="0">
              <a:solidFill>
                <a:schemeClr val="accent1"/>
              </a:solidFill>
            </a:endParaRPr>
          </a:p>
          <a:p>
            <a:pPr marL="457200" marR="0" lvl="0" indent="-317500" algn="l" defTabSz="457200" rtl="0" eaLnBrk="1" fontAlgn="auto" latinLnBrk="0" hangingPunct="1">
              <a:lnSpc>
                <a:spcPct val="100000"/>
              </a:lnSpc>
              <a:spcBef>
                <a:spcPts val="0"/>
              </a:spcBef>
              <a:spcAft>
                <a:spcPts val="0"/>
              </a:spcAft>
              <a:buClrTx/>
              <a:buSzPts val="1400"/>
              <a:buFontTx/>
              <a:buChar char="●"/>
              <a:tabLst/>
              <a:defRPr/>
            </a:pPr>
            <a:r>
              <a:rPr lang="en-US" sz="2000" b="1" dirty="0">
                <a:solidFill>
                  <a:schemeClr val="accent1"/>
                </a:solidFill>
                <a:latin typeface="Arial"/>
              </a:rPr>
              <a:t>Estimating redshifts of galaxies using only their photometry</a:t>
            </a:r>
          </a:p>
          <a:p>
            <a:pPr marL="139700" marR="0" lvl="0" algn="l" defTabSz="457200" rtl="0" eaLnBrk="1" fontAlgn="auto" latinLnBrk="0" hangingPunct="1">
              <a:lnSpc>
                <a:spcPct val="100000"/>
              </a:lnSpc>
              <a:spcBef>
                <a:spcPts val="0"/>
              </a:spcBef>
              <a:spcAft>
                <a:spcPts val="0"/>
              </a:spcAft>
              <a:buClrTx/>
              <a:buSzPts val="1400"/>
              <a:tabLst/>
              <a:defRPr/>
            </a:pPr>
            <a:endParaRPr kumimoji="0" lang="en-US" sz="1800" b="0" i="0" u="none" strike="noStrike" kern="1200" cap="none" spc="0" normalizeH="0" baseline="0" noProof="0" dirty="0">
              <a:ln>
                <a:noFill/>
              </a:ln>
              <a:solidFill>
                <a:srgbClr val="282541"/>
              </a:solidFill>
              <a:effectLst/>
              <a:uLnTx/>
              <a:uFillTx/>
              <a:latin typeface="Arial"/>
              <a:ea typeface="+mn-ea"/>
              <a:cs typeface="+mn-cs"/>
            </a:endParaRPr>
          </a:p>
          <a:p>
            <a:pPr marL="596900" lvl="1" algn="l" rtl="0">
              <a:spcBef>
                <a:spcPts val="0"/>
              </a:spcBef>
              <a:spcAft>
                <a:spcPts val="0"/>
              </a:spcAft>
              <a:buSzPts val="1400"/>
            </a:pPr>
            <a:r>
              <a:rPr lang="en-US" dirty="0"/>
              <a:t>The data is the photometry of galaxies, and the output of a trained model is an estimate of the redshift. You have a training dataset with the photometry of galaxies and spectroscopic measurements of their redshifts,</a:t>
            </a:r>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dirty="0"/>
          </a:p>
          <a:p>
            <a:pPr marL="596900" lvl="1" algn="l" rtl="0">
              <a:spcBef>
                <a:spcPts val="0"/>
              </a:spcBef>
              <a:spcAft>
                <a:spcPts val="0"/>
              </a:spcAft>
              <a:buSzPts val="1400"/>
            </a:pPr>
            <a:endParaRPr lang="en-US" dirty="0"/>
          </a:p>
        </p:txBody>
      </p:sp>
    </p:spTree>
    <p:extLst>
      <p:ext uri="{BB962C8B-B14F-4D97-AF65-F5344CB8AC3E}">
        <p14:creationId xmlns:p14="http://schemas.microsoft.com/office/powerpoint/2010/main" val="332441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2098</Words>
  <Application>Microsoft Office PowerPoint</Application>
  <PresentationFormat>Widescreen</PresentationFormat>
  <Paragraphs>174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Cambria Math</vt:lpstr>
      <vt:lpstr>Palatino Linotype</vt:lpstr>
      <vt:lpstr>Roboto</vt:lpstr>
      <vt:lpstr>Office Theme</vt:lpstr>
      <vt:lpstr>Machine Learning Techniques: An Introductory Workshop </vt:lpstr>
      <vt:lpstr>Exercises </vt:lpstr>
      <vt:lpstr>What is Machine Learning? </vt:lpstr>
      <vt:lpstr>ML vs Traditional Methods </vt:lpstr>
      <vt:lpstr>A Traditional Model </vt:lpstr>
      <vt:lpstr>A Machine Learning Model </vt:lpstr>
      <vt:lpstr>Using the model </vt:lpstr>
      <vt:lpstr>Why Machine Learning? </vt:lpstr>
      <vt:lpstr>Supervised vs Unsupervised ML </vt:lpstr>
      <vt:lpstr>Supervised vs Unsupervised ML </vt:lpstr>
      <vt:lpstr>Pitfalls in Supervised Learning? </vt:lpstr>
      <vt:lpstr>Training and Testing </vt:lpstr>
      <vt:lpstr>Steps in a Supervised ML Problem </vt:lpstr>
      <vt:lpstr>Computational Tools </vt:lpstr>
      <vt:lpstr>Exercises </vt:lpstr>
      <vt:lpstr>Decision Trees </vt:lpstr>
      <vt:lpstr>Random Forest Classification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Robin Jeffries</dc:creator>
  <cp:lastModifiedBy>Robin Jeffries</cp:lastModifiedBy>
  <cp:revision>4</cp:revision>
  <dcterms:created xsi:type="dcterms:W3CDTF">2024-09-02T16:35:36Z</dcterms:created>
  <dcterms:modified xsi:type="dcterms:W3CDTF">2024-09-02T16:42:44Z</dcterms:modified>
</cp:coreProperties>
</file>