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35"/>
  </p:notesMasterIdLst>
  <p:sldIdLst>
    <p:sldId id="292" r:id="rId2"/>
    <p:sldId id="274" r:id="rId3"/>
    <p:sldId id="257" r:id="rId4"/>
    <p:sldId id="258" r:id="rId5"/>
    <p:sldId id="287" r:id="rId6"/>
    <p:sldId id="259" r:id="rId7"/>
    <p:sldId id="262" r:id="rId8"/>
    <p:sldId id="261" r:id="rId9"/>
    <p:sldId id="263" r:id="rId10"/>
    <p:sldId id="264" r:id="rId11"/>
    <p:sldId id="256" r:id="rId12"/>
    <p:sldId id="270" r:id="rId13"/>
    <p:sldId id="278" r:id="rId14"/>
    <p:sldId id="276" r:id="rId15"/>
    <p:sldId id="277" r:id="rId16"/>
    <p:sldId id="285" r:id="rId17"/>
    <p:sldId id="279" r:id="rId18"/>
    <p:sldId id="273" r:id="rId19"/>
    <p:sldId id="291" r:id="rId20"/>
    <p:sldId id="290" r:id="rId21"/>
    <p:sldId id="282" r:id="rId22"/>
    <p:sldId id="265" r:id="rId23"/>
    <p:sldId id="280" r:id="rId24"/>
    <p:sldId id="283" r:id="rId25"/>
    <p:sldId id="281" r:id="rId26"/>
    <p:sldId id="272" r:id="rId27"/>
    <p:sldId id="284" r:id="rId28"/>
    <p:sldId id="288" r:id="rId29"/>
    <p:sldId id="289" r:id="rId30"/>
    <p:sldId id="268" r:id="rId31"/>
    <p:sldId id="275" r:id="rId32"/>
    <p:sldId id="267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D84"/>
    <a:srgbClr val="FFFF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99D42-D310-4C8F-B5F2-5B98724AA60D}" v="1532" dt="2018-09-21T06:05:43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74061" autoAdjust="0"/>
  </p:normalViewPr>
  <p:slideViewPr>
    <p:cSldViewPr snapToGrid="0">
      <p:cViewPr varScale="1">
        <p:scale>
          <a:sx n="80" d="100"/>
          <a:sy n="80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277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0B9F4-09A7-4BD3-81F8-799E2D48E704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4C57C-778C-41D3-B9CD-AAE0F3583A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54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92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Write the worst code you can to make it pass. Then refactor... But refactoring should not change the test.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48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Tangential to behaviour testing</a:t>
            </a:r>
          </a:p>
          <a:p>
            <a:r>
              <a:rPr lang="en-AU" dirty="0"/>
              <a:t>Start to examine the circumstances under which we decide when and what to </a:t>
            </a:r>
            <a:r>
              <a:rPr lang="en-AU" dirty="0" err="1"/>
              <a:t>testS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377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Metroplex example for tests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623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BDDfy</a:t>
            </a:r>
            <a:r>
              <a:rPr lang="en-AU" dirty="0"/>
              <a:t> example with product owner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236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Nomenclature for describing risk coupled with “test framework”</a:t>
            </a:r>
          </a:p>
          <a:p>
            <a:r>
              <a:rPr lang="en-AU" dirty="0"/>
              <a:t>Not just about testing anymore – impacts design, analysis, etc.</a:t>
            </a:r>
            <a:br>
              <a:rPr lang="en-AU" dirty="0"/>
            </a:b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8506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Talk about how you then match the testing against the risk e.g. UI testing for critical, only manual exploratory testing for trivial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850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Talk about how you then match the testing against the risk e.g. UI testing for critical, only manual exploratory testing for trivial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227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Talk about how you then match the testing against the risk e.g. UI testing for critical, only manual exploratory testing for trivial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486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by saying 'Now the software has shipped you might think that we've finished with testing... '</a:t>
            </a:r>
          </a:p>
          <a:p>
            <a:endParaRPr lang="en-US"/>
          </a:p>
          <a:p>
            <a:r>
              <a:rPr lang="en-US"/>
              <a:t>BDI – Graeme</a:t>
            </a:r>
          </a:p>
          <a:p>
            <a:r>
              <a:rPr lang="en-US"/>
              <a:t>Testing Logs – Graeme</a:t>
            </a:r>
          </a:p>
          <a:p>
            <a:r>
              <a:rPr lang="en-US"/>
              <a:t>Blue / Green – Graeme</a:t>
            </a:r>
          </a:p>
          <a:p>
            <a:r>
              <a:rPr lang="en-US"/>
              <a:t>TIP - A/B testing, feature toggling by beta users - Graeme</a:t>
            </a:r>
          </a:p>
          <a:p>
            <a:r>
              <a:rPr lang="en-US"/>
              <a:t>Observability over monitoring – complex systems may always have components that are down. Could create noise. Need to use techniques like structured logging to make it easier to observe systems in real-time, and prove that the system is functioning.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853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Love. Your. Work :)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88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Did you see… We were testing implementation. Not behaviour</a:t>
            </a:r>
          </a:p>
          <a:p>
            <a:r>
              <a:rPr lang="en-AU" dirty="0"/>
              <a:t>Change the implementation</a:t>
            </a:r>
          </a:p>
          <a:p>
            <a:pPr lvl="1"/>
            <a:r>
              <a:rPr lang="en-AU" dirty="0"/>
              <a:t>Tests Failing 1200</a:t>
            </a:r>
          </a:p>
          <a:p>
            <a:r>
              <a:rPr lang="en-AU" dirty="0"/>
              <a:t>New feature – 5 minutes</a:t>
            </a:r>
          </a:p>
          <a:p>
            <a:r>
              <a:rPr lang="en-AU" dirty="0"/>
              <a:t>Time spent fixing tests – 2 days</a:t>
            </a:r>
          </a:p>
          <a:p>
            <a:pPr lvl="1"/>
            <a:r>
              <a:rPr lang="en-AU" dirty="0"/>
              <a:t>Fear of refactoring: 80%</a:t>
            </a:r>
          </a:p>
          <a:p>
            <a:pPr lvl="1"/>
            <a:r>
              <a:rPr lang="en-AU" dirty="0"/>
              <a:t>Likelihood of changing feature to ‘work around’ this: 70%</a:t>
            </a:r>
          </a:p>
          <a:p>
            <a:r>
              <a:rPr lang="en-AU" dirty="0"/>
              <a:t>Real example to illustrate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159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Did you see… We were testing implementation. Not behaviour</a:t>
            </a:r>
          </a:p>
          <a:p>
            <a:r>
              <a:rPr lang="en-AU" dirty="0"/>
              <a:t>Change the implementation</a:t>
            </a:r>
          </a:p>
          <a:p>
            <a:pPr lvl="1"/>
            <a:r>
              <a:rPr lang="en-AU" dirty="0"/>
              <a:t>Tests Failing 1200</a:t>
            </a:r>
          </a:p>
          <a:p>
            <a:r>
              <a:rPr lang="en-AU" dirty="0"/>
              <a:t>New feature – 5 minutes</a:t>
            </a:r>
          </a:p>
          <a:p>
            <a:r>
              <a:rPr lang="en-AU" dirty="0"/>
              <a:t>Time spent fixing tests – 2 days</a:t>
            </a:r>
          </a:p>
          <a:p>
            <a:pPr lvl="1"/>
            <a:r>
              <a:rPr lang="en-AU" dirty="0"/>
              <a:t>Fear of refactoring: 80%</a:t>
            </a:r>
          </a:p>
          <a:p>
            <a:pPr lvl="1"/>
            <a:r>
              <a:rPr lang="en-AU" dirty="0"/>
              <a:t>Likelihood of changing feature to ‘work around’ this: 70%</a:t>
            </a:r>
          </a:p>
          <a:p>
            <a:r>
              <a:rPr lang="en-AU" dirty="0"/>
              <a:t>Real example to illustrate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29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Did you see… We were testing implementation. Not behaviour</a:t>
            </a:r>
          </a:p>
          <a:p>
            <a:r>
              <a:rPr lang="en-AU" dirty="0"/>
              <a:t>Change the implementation</a:t>
            </a:r>
          </a:p>
          <a:p>
            <a:pPr lvl="1"/>
            <a:r>
              <a:rPr lang="en-AU" dirty="0"/>
              <a:t>Tests Failing 1200</a:t>
            </a:r>
          </a:p>
          <a:p>
            <a:r>
              <a:rPr lang="en-AU" dirty="0"/>
              <a:t>New feature – 5 minutes</a:t>
            </a:r>
          </a:p>
          <a:p>
            <a:r>
              <a:rPr lang="en-AU" dirty="0"/>
              <a:t>Time spent fixing tests – 2 days</a:t>
            </a:r>
          </a:p>
          <a:p>
            <a:pPr lvl="1"/>
            <a:r>
              <a:rPr lang="en-AU" dirty="0"/>
              <a:t>Fear of refactoring: 80%</a:t>
            </a:r>
          </a:p>
          <a:p>
            <a:pPr lvl="1"/>
            <a:r>
              <a:rPr lang="en-AU" dirty="0"/>
              <a:t>Likelihood of changing feature to ‘work around’ this: 70%</a:t>
            </a:r>
          </a:p>
          <a:p>
            <a:r>
              <a:rPr lang="en-AU" dirty="0"/>
              <a:t>Real example to illustrate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047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Unit == class right – I’m not doing TDD unless I mock out all the collaborators.</a:t>
            </a:r>
          </a:p>
          <a:p>
            <a:r>
              <a:rPr lang="en-AU" dirty="0"/>
              <a:t>What you're talking about are integration tests, man.</a:t>
            </a:r>
          </a:p>
          <a:p>
            <a:r>
              <a:rPr lang="en-AU" dirty="0"/>
              <a:t>Integration tests are evil. Some dude said that!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64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Kent beck said unit tests test individual units (modules, functions, classes) in isolation</a:t>
            </a:r>
          </a:p>
          <a:p>
            <a:r>
              <a:rPr lang="en-AU"/>
              <a:t>Ian Cooper (TDD, where did it all go wrong) said the same thing</a:t>
            </a:r>
          </a:p>
          <a:p>
            <a:r>
              <a:rPr lang="en-AU"/>
              <a:t>Rob and Matt burned a pyramid or something about this.</a:t>
            </a:r>
          </a:p>
          <a:p>
            <a:endParaRPr lang="en-AU"/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26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24 hour test runs</a:t>
            </a:r>
          </a:p>
          <a:p>
            <a:r>
              <a:rPr lang="en-AU" dirty="0"/>
              <a:t>Intermittent false negatives</a:t>
            </a:r>
          </a:p>
          <a:p>
            <a:r>
              <a:rPr lang="en-AU" dirty="0"/>
              <a:t>Not always integrated into the pipeline. Forgotten about. Left to rot!</a:t>
            </a:r>
          </a:p>
          <a:p>
            <a:r>
              <a:rPr lang="en-AU" dirty="0"/>
              <a:t>Graeme’s story about clock VM reset</a:t>
            </a:r>
          </a:p>
          <a:p>
            <a:r>
              <a:rPr lang="en-AU" dirty="0"/>
              <a:t>An afterthought written solely by 'Testers'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17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Not for regression testing, use them for increased confidence for the really important parts of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90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Segue in recap of convo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708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Gears approach (Ian C) – it’s OK to throw out tests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4C57C-778C-41D3-B9CD-AAE0F3583A1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78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71DDFC2-8E48-4007-9106-A74DE4F24620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#</a:t>
            </a:r>
            <a:r>
              <a:rPr lang="en-AU" dirty="0" err="1"/>
              <a:t>ndcsydney</a:t>
            </a:r>
            <a:r>
              <a:rPr lang="en-AU" dirty="0"/>
              <a:t> #</a:t>
            </a:r>
            <a:r>
              <a:rPr lang="en-AU" dirty="0" err="1"/>
              <a:t>pragmatictesting</a:t>
            </a:r>
            <a:r>
              <a:rPr lang="en-AU" dirty="0"/>
              <a:t> @</a:t>
            </a:r>
            <a:r>
              <a:rPr lang="en-AU" dirty="0" err="1"/>
              <a:t>robdmoore</a:t>
            </a:r>
            <a:r>
              <a:rPr lang="en-AU" dirty="0"/>
              <a:t> @</a:t>
            </a:r>
            <a:r>
              <a:rPr lang="en-AU" dirty="0" err="1"/>
              <a:t>graefoster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2A4-FB0C-4FD8-B330-7D47D08F44F6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4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DFC2-8E48-4007-9106-A74DE4F24620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2A4-FB0C-4FD8-B330-7D47D08F4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61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DFC2-8E48-4007-9106-A74DE4F24620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2A4-FB0C-4FD8-B330-7D47D08F44F6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51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DFC2-8E48-4007-9106-A74DE4F24620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2A4-FB0C-4FD8-B330-7D47D08F44F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2A240D0-C255-4760-A5FA-61CD50817485}"/>
              </a:ext>
            </a:extLst>
          </p:cNvPr>
          <p:cNvSpPr txBox="1">
            <a:spLocks/>
          </p:cNvSpPr>
          <p:nvPr userDrawn="1"/>
        </p:nvSpPr>
        <p:spPr>
          <a:xfrm>
            <a:off x="4842741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#</a:t>
            </a:r>
            <a:r>
              <a:rPr lang="en-AU" dirty="0" err="1"/>
              <a:t>ndcsydney</a:t>
            </a:r>
            <a:r>
              <a:rPr lang="en-AU" dirty="0"/>
              <a:t> #</a:t>
            </a:r>
            <a:r>
              <a:rPr lang="en-AU" dirty="0" err="1"/>
              <a:t>pragmatictesting</a:t>
            </a:r>
            <a:r>
              <a:rPr lang="en-AU" dirty="0"/>
              <a:t> @</a:t>
            </a:r>
            <a:r>
              <a:rPr lang="en-AU" dirty="0" err="1"/>
              <a:t>graefoster</a:t>
            </a:r>
            <a:r>
              <a:rPr lang="en-AU" dirty="0"/>
              <a:t> @</a:t>
            </a:r>
            <a:r>
              <a:rPr lang="en-AU" dirty="0" err="1"/>
              <a:t>robdmoore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DFC2-8E48-4007-9106-A74DE4F24620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#</a:t>
            </a:r>
            <a:r>
              <a:rPr lang="en-AU" dirty="0" err="1"/>
              <a:t>pragmatictesting</a:t>
            </a:r>
            <a:r>
              <a:rPr lang="en-AU" dirty="0"/>
              <a:t> @</a:t>
            </a:r>
            <a:r>
              <a:rPr lang="en-AU" dirty="0" err="1"/>
              <a:t>robdmoore</a:t>
            </a:r>
            <a:r>
              <a:rPr lang="en-AU" dirty="0"/>
              <a:t> @</a:t>
            </a:r>
            <a:r>
              <a:rPr lang="en-AU" dirty="0" err="1"/>
              <a:t>graefoster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2A4-FB0C-4FD8-B330-7D47D08F44F6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29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DFC2-8E48-4007-9106-A74DE4F24620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2A4-FB0C-4FD8-B330-7D47D08F4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75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DFC2-8E48-4007-9106-A74DE4F24620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2A4-FB0C-4FD8-B330-7D47D08F4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05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DFC2-8E48-4007-9106-A74DE4F24620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#</a:t>
            </a:r>
            <a:r>
              <a:rPr lang="en-AU" dirty="0" err="1"/>
              <a:t>pragmatictesting</a:t>
            </a:r>
            <a:r>
              <a:rPr lang="en-AU" dirty="0"/>
              <a:t> @</a:t>
            </a:r>
            <a:r>
              <a:rPr lang="en-AU" dirty="0" err="1"/>
              <a:t>robdmoore</a:t>
            </a:r>
            <a:r>
              <a:rPr lang="en-AU" dirty="0"/>
              <a:t> @</a:t>
            </a:r>
            <a:r>
              <a:rPr lang="en-AU" dirty="0" err="1"/>
              <a:t>graefoster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2A4-FB0C-4FD8-B330-7D47D08F4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81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DFC2-8E48-4007-9106-A74DE4F24620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#</a:t>
            </a:r>
            <a:r>
              <a:rPr lang="en-AU" dirty="0" err="1"/>
              <a:t>pragmatictesting</a:t>
            </a:r>
            <a:r>
              <a:rPr lang="en-AU" dirty="0"/>
              <a:t> @</a:t>
            </a:r>
            <a:r>
              <a:rPr lang="en-AU" dirty="0" err="1"/>
              <a:t>robdmoore</a:t>
            </a:r>
            <a:r>
              <a:rPr lang="en-AU" dirty="0"/>
              <a:t> @</a:t>
            </a:r>
            <a:r>
              <a:rPr lang="en-AU" dirty="0" err="1"/>
              <a:t>graefoster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2A4-FB0C-4FD8-B330-7D47D08F4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97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DFC2-8E48-4007-9106-A74DE4F24620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2A4-FB0C-4FD8-B330-7D47D08F4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77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DFC2-8E48-4007-9106-A74DE4F24620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2A4-FB0C-4FD8-B330-7D47D08F44F6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93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1DDFC2-8E48-4007-9106-A74DE4F24620}" type="datetimeFigureOut">
              <a:rPr lang="en-AU" smtClean="0"/>
              <a:t>25/09/2018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#</a:t>
            </a:r>
            <a:r>
              <a:rPr lang="en-AU" dirty="0" err="1"/>
              <a:t>ndcsydney</a:t>
            </a:r>
            <a:r>
              <a:rPr lang="en-AU" dirty="0"/>
              <a:t> #</a:t>
            </a:r>
            <a:r>
              <a:rPr lang="en-AU" dirty="0" err="1"/>
              <a:t>pragmatictesting</a:t>
            </a:r>
            <a:r>
              <a:rPr lang="en-AU" dirty="0"/>
              <a:t> @</a:t>
            </a:r>
            <a:r>
              <a:rPr lang="en-AU" dirty="0" err="1"/>
              <a:t>robdmoore</a:t>
            </a:r>
            <a:r>
              <a:rPr lang="en-AU" dirty="0"/>
              <a:t> @</a:t>
            </a:r>
            <a:r>
              <a:rPr lang="en-AU" dirty="0" err="1"/>
              <a:t>graefoster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19F2A4-FB0C-4FD8-B330-7D47D08F44F6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8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5A9B-FA0D-457D-96F6-E20BE1374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Advanced Testing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A60CB-0B09-428C-9031-387C22239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Tips from the trenches</a:t>
            </a:r>
          </a:p>
          <a:p>
            <a:endParaRPr lang="en-AU" dirty="0"/>
          </a:p>
          <a:p>
            <a:r>
              <a:rPr lang="en-AU" i="1" dirty="0"/>
              <a:t>Graeme Foster </a:t>
            </a:r>
            <a:r>
              <a:rPr lang="en-AU" dirty="0"/>
              <a:t>and</a:t>
            </a:r>
            <a:r>
              <a:rPr lang="en-AU" i="1" dirty="0"/>
              <a:t> Rob Moore</a:t>
            </a:r>
          </a:p>
        </p:txBody>
      </p:sp>
    </p:spTree>
    <p:extLst>
      <p:ext uri="{BB962C8B-B14F-4D97-AF65-F5344CB8AC3E}">
        <p14:creationId xmlns:p14="http://schemas.microsoft.com/office/powerpoint/2010/main" val="98359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67ED-D230-4953-8092-9F4BE733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Oh!? So we should avoid UI tests?</a:t>
            </a:r>
          </a:p>
        </p:txBody>
      </p:sp>
    </p:spTree>
    <p:extLst>
      <p:ext uri="{BB962C8B-B14F-4D97-AF65-F5344CB8AC3E}">
        <p14:creationId xmlns:p14="http://schemas.microsoft.com/office/powerpoint/2010/main" val="203042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5A9B-FA0D-457D-96F6-E20BE1374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Advanced Testing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A60CB-0B09-428C-9031-387C22239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Tips from the trenches</a:t>
            </a:r>
          </a:p>
          <a:p>
            <a:endParaRPr lang="en-AU" dirty="0"/>
          </a:p>
          <a:p>
            <a:r>
              <a:rPr lang="en-AU" i="1" dirty="0"/>
              <a:t>Graeme Foster </a:t>
            </a:r>
            <a:r>
              <a:rPr lang="en-AU" dirty="0"/>
              <a:t>and</a:t>
            </a:r>
            <a:r>
              <a:rPr lang="en-AU" i="1" dirty="0"/>
              <a:t> Rob Moore</a:t>
            </a:r>
          </a:p>
        </p:txBody>
      </p:sp>
    </p:spTree>
    <p:extLst>
      <p:ext uri="{BB962C8B-B14F-4D97-AF65-F5344CB8AC3E}">
        <p14:creationId xmlns:p14="http://schemas.microsoft.com/office/powerpoint/2010/main" val="245019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4BF5-FF9C-4509-A6C6-EB270D7B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behaviour over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2E79-49D6-4A27-9E43-83F72BDF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b="1" dirty="0"/>
              <a:t>Recap</a:t>
            </a:r>
          </a:p>
          <a:p>
            <a:pPr marL="360045" indent="-360045">
              <a:buFont typeface="Wingdings" panose="05000000000000000000" pitchFamily="2" charset="2"/>
              <a:buChar char="v"/>
            </a:pPr>
            <a:r>
              <a:rPr lang="en-AU" dirty="0"/>
              <a:t>Behaviour is more useful to test than implementation detail and less brittle to refactor</a:t>
            </a:r>
            <a:endParaRPr lang="en-AU"/>
          </a:p>
          <a:p>
            <a:pPr marL="360045" indent="-360045">
              <a:buFont typeface="Wingdings" panose="05000000000000000000" pitchFamily="2" charset="2"/>
              <a:buChar char="v"/>
            </a:pPr>
            <a:r>
              <a:rPr lang="en-AU" dirty="0"/>
              <a:t>Unit tests and TDD != testing a single class</a:t>
            </a:r>
            <a:endParaRPr lang="en-AU"/>
          </a:p>
          <a:p>
            <a:pPr marL="360045" indent="-360045">
              <a:buFont typeface="Wingdings" panose="05000000000000000000" pitchFamily="2" charset="2"/>
              <a:buChar char="v"/>
            </a:pPr>
            <a:r>
              <a:rPr lang="en-AU" dirty="0"/>
              <a:t>Integration tests != testing multiple classes</a:t>
            </a:r>
            <a:endParaRPr lang="en-AU"/>
          </a:p>
          <a:p>
            <a:pPr marL="360045" indent="-360045">
              <a:buFont typeface="Wingdings" panose="05000000000000000000" pitchFamily="2" charset="2"/>
              <a:buChar char="v"/>
            </a:pPr>
            <a:r>
              <a:rPr lang="en-AU" dirty="0"/>
              <a:t>UI testing is useful, but </a:t>
            </a:r>
            <a:r>
              <a:rPr lang="en-AU"/>
              <a:t>fragile, and </a:t>
            </a:r>
            <a:r>
              <a:rPr lang="en-AU" dirty="0"/>
              <a:t>should be used judiciously</a:t>
            </a:r>
            <a:endParaRPr lang="en-AU"/>
          </a:p>
          <a:p>
            <a:pPr marL="360045" indent="-360045">
              <a:buFont typeface="Wingdings" panose="05000000000000000000" pitchFamily="2" charset="2"/>
              <a:buChar char="v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E087-8EA0-473D-A416-487845A4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we test behaviour?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93B6-81AF-430E-9614-3AB33108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Subcutaneous Tests</a:t>
            </a:r>
          </a:p>
          <a:p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9E7EE9-5014-46A8-9C08-161AB60B21FE}"/>
              </a:ext>
            </a:extLst>
          </p:cNvPr>
          <p:cNvGrpSpPr/>
          <p:nvPr/>
        </p:nvGrpSpPr>
        <p:grpSpPr>
          <a:xfrm>
            <a:off x="1085850" y="514350"/>
            <a:ext cx="9398000" cy="5613400"/>
            <a:chOff x="1085850" y="514350"/>
            <a:chExt cx="9398000" cy="5613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6F11FB-C47C-47C7-86FC-63A038A06D1E}"/>
                </a:ext>
              </a:extLst>
            </p:cNvPr>
            <p:cNvSpPr/>
            <p:nvPr/>
          </p:nvSpPr>
          <p:spPr>
            <a:xfrm>
              <a:off x="1085850" y="514350"/>
              <a:ext cx="9398000" cy="5613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C01E7-4792-4439-9B40-3E387D294DB3}"/>
                </a:ext>
              </a:extLst>
            </p:cNvPr>
            <p:cNvSpPr/>
            <p:nvPr/>
          </p:nvSpPr>
          <p:spPr>
            <a:xfrm>
              <a:off x="2638822" y="621482"/>
              <a:ext cx="7416824" cy="12241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UI</a:t>
              </a:r>
              <a:endParaRPr lang="en-AU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6BD3B8-05ED-4728-AC9C-1B41355F43D4}"/>
                </a:ext>
              </a:extLst>
            </p:cNvPr>
            <p:cNvSpPr/>
            <p:nvPr/>
          </p:nvSpPr>
          <p:spPr>
            <a:xfrm>
              <a:off x="2638822" y="1989634"/>
              <a:ext cx="7416824" cy="1224136"/>
            </a:xfrm>
            <a:prstGeom prst="rect">
              <a:avLst/>
            </a:prstGeom>
            <a:ln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Top-level component / MVC Controller / MVVM View etc.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750705-A8A7-419B-8104-51F9FD94870A}"/>
                </a:ext>
              </a:extLst>
            </p:cNvPr>
            <p:cNvSpPr/>
            <p:nvPr/>
          </p:nvSpPr>
          <p:spPr>
            <a:xfrm>
              <a:off x="2638822" y="3357786"/>
              <a:ext cx="7416824" cy="1224136"/>
            </a:xfrm>
            <a:prstGeom prst="rect">
              <a:avLst/>
            </a:prstGeom>
            <a:ln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Domain / Services / Repositories / Sub-components etc.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36B4F1-F516-41D2-A6E8-12D6DE7427EB}"/>
                </a:ext>
              </a:extLst>
            </p:cNvPr>
            <p:cNvSpPr/>
            <p:nvPr/>
          </p:nvSpPr>
          <p:spPr>
            <a:xfrm>
              <a:off x="2638822" y="4725938"/>
              <a:ext cx="3600400" cy="1224136"/>
            </a:xfrm>
            <a:prstGeom prst="rect">
              <a:avLst/>
            </a:prstGeom>
            <a:ln>
              <a:solidFill>
                <a:srgbClr val="00AE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System-owned Database(s)</a:t>
              </a:r>
              <a:endParaRPr lang="en-AU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931261-39C0-4963-A8EA-F729F476281C}"/>
                </a:ext>
              </a:extLst>
            </p:cNvPr>
            <p:cNvSpPr/>
            <p:nvPr/>
          </p:nvSpPr>
          <p:spPr>
            <a:xfrm>
              <a:off x="6455246" y="4736466"/>
              <a:ext cx="3600400" cy="12241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AEE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External System(s)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930F777-7893-4721-B38D-1D33D2B8B4E5}"/>
                </a:ext>
              </a:extLst>
            </p:cNvPr>
            <p:cNvCxnSpPr/>
            <p:nvPr/>
          </p:nvCxnSpPr>
          <p:spPr>
            <a:xfrm>
              <a:off x="2206774" y="1989634"/>
              <a:ext cx="0" cy="396044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A67544-DCE5-4C93-912F-085A090275A6}"/>
                </a:ext>
              </a:extLst>
            </p:cNvPr>
            <p:cNvSpPr txBox="1"/>
            <p:nvPr/>
          </p:nvSpPr>
          <p:spPr>
            <a:xfrm>
              <a:off x="1590931" y="2819475"/>
              <a:ext cx="507831" cy="230075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Subcutaneous Test</a:t>
              </a:r>
              <a:endParaRPr lang="en-AU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DC2D905-9593-4C15-9F12-80B20999945A}"/>
              </a:ext>
            </a:extLst>
          </p:cNvPr>
          <p:cNvSpPr/>
          <p:nvPr/>
        </p:nvSpPr>
        <p:spPr>
          <a:xfrm>
            <a:off x="272116" y="6309360"/>
            <a:ext cx="3337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https://bit.ly/subc-code-examples</a:t>
            </a:r>
          </a:p>
        </p:txBody>
      </p:sp>
    </p:spTree>
    <p:extLst>
      <p:ext uri="{BB962C8B-B14F-4D97-AF65-F5344CB8AC3E}">
        <p14:creationId xmlns:p14="http://schemas.microsoft.com/office/powerpoint/2010/main" val="252354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32BC94-4B3D-4282-B49D-9BD2A048E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6C4413-9D0E-4011-9EA4-D0D68CD2EA5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AU" dirty="0"/>
              <a:t>How do we test behaviour?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BE3061-B157-4CE3-A50A-BAEA3CEE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0850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AU" dirty="0"/>
              <a:t>Shifting gears mindset</a:t>
            </a:r>
          </a:p>
        </p:txBody>
      </p:sp>
    </p:spTree>
    <p:extLst>
      <p:ext uri="{BB962C8B-B14F-4D97-AF65-F5344CB8AC3E}">
        <p14:creationId xmlns:p14="http://schemas.microsoft.com/office/powerpoint/2010/main" val="376027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7310FD-FDC8-4553-8A8C-3DA81B6D7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9085E-B1CD-4CFB-802C-FD41D40D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AU" dirty="0"/>
              <a:t>How do we test behaviour?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7B34-4876-4A92-BE6E-1A9F5ECC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0850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AU" dirty="0"/>
              <a:t>Liberated Red / Green / Refactor</a:t>
            </a:r>
          </a:p>
        </p:txBody>
      </p:sp>
    </p:spTree>
    <p:extLst>
      <p:ext uri="{BB962C8B-B14F-4D97-AF65-F5344CB8AC3E}">
        <p14:creationId xmlns:p14="http://schemas.microsoft.com/office/powerpoint/2010/main" val="1470158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63BA-C22C-4530-B9BB-9A8991A1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Mother and Test Data Builder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CE22-E912-4A0C-9D58-C8510AD4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dirty="0"/>
              <a:t>https://bit.ly/objectmothertalk</a:t>
            </a:r>
          </a:p>
        </p:txBody>
      </p:sp>
    </p:spTree>
    <p:extLst>
      <p:ext uri="{BB962C8B-B14F-4D97-AF65-F5344CB8AC3E}">
        <p14:creationId xmlns:p14="http://schemas.microsoft.com/office/powerpoint/2010/main" val="185868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D60B79-E0D4-46B8-BEC8-298486257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C6BE3A-CD14-4C2A-8F0D-EE6BF63B56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AU" dirty="0"/>
              <a:t>How do we test behaviour?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56CC-1A7A-442C-83C3-12C027A6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089575"/>
          </a:xfr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AU" dirty="0"/>
              <a:t>VCR pattern</a:t>
            </a:r>
          </a:p>
          <a:p>
            <a:endParaRPr lang="en-AU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Tool examples: </a:t>
            </a:r>
            <a:r>
              <a:rPr lang="en-GB" i="1" dirty="0"/>
              <a:t>github.com/</a:t>
            </a:r>
            <a:r>
              <a:rPr lang="en-GB" i="1" dirty="0" err="1"/>
              <a:t>vcr</a:t>
            </a:r>
            <a:r>
              <a:rPr lang="en-GB" i="1" dirty="0"/>
              <a:t>/</a:t>
            </a:r>
            <a:r>
              <a:rPr lang="en-GB" i="1" dirty="0" err="1"/>
              <a:t>vcr</a:t>
            </a:r>
            <a:r>
              <a:rPr lang="en-GB" i="1" dirty="0"/>
              <a:t> (Ruby, but has list of ports to other languages)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927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9C7B-E211-42A6-AA93-F2C90ABA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 we test behaviour?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54E0-EA05-4E35-ADCB-49B009F06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831541" cy="4023360"/>
          </a:xfrm>
        </p:spPr>
        <p:txBody>
          <a:bodyPr>
            <a:normAutofit/>
          </a:bodyPr>
          <a:lstStyle/>
          <a:p>
            <a:r>
              <a:rPr lang="en-AU" dirty="0"/>
              <a:t>Approvals / snapshot tests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Tool examples: </a:t>
            </a:r>
            <a:r>
              <a:rPr lang="en-AU" i="1" dirty="0"/>
              <a:t>Approvaltests.com, Jest (snapshot testing), </a:t>
            </a:r>
            <a:r>
              <a:rPr lang="en-AU" i="1" dirty="0" err="1"/>
              <a:t>Shouldly</a:t>
            </a:r>
            <a:r>
              <a:rPr lang="en-AU" i="1" dirty="0"/>
              <a:t> (</a:t>
            </a:r>
            <a:r>
              <a:rPr lang="en-AU" i="1" dirty="0" err="1"/>
              <a:t>ShouldMatchApproved</a:t>
            </a:r>
            <a:r>
              <a:rPr lang="en-AU" i="1" dirty="0"/>
              <a:t>)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609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BEA7F3-8E9F-4D2E-866D-398527F53D0A}"/>
              </a:ext>
            </a:extLst>
          </p:cNvPr>
          <p:cNvSpPr/>
          <p:nvPr/>
        </p:nvSpPr>
        <p:spPr>
          <a:xfrm>
            <a:off x="768350" y="844352"/>
            <a:ext cx="10998200" cy="56630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NBNVoipAndInternationalCallsCheckoutScenario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A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SubcutaneousTest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A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CheckoutController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GivenUserHasAddedNBNVoipAndInternationalCallsBonusOptionsToTheirCart()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A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session =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ObjectMother.Sessions.Default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session.AddToCart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ObjectMother.Products.NBN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session.AddToCart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ObjectMother.Products.Voip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session.AddToCart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ObjectMother.Products.InternationalCallsBonusOption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SeedContext.Save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(session);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WhenTheUserChecksOutTheirCart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ExecuteControllerAction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(c =&gt;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c.Index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(Builder&lt;</a:t>
            </a:r>
            <a:r>
              <a:rPr lang="en-A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CheckoutViewModel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&gt;.Build()))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ThenSendRequestToTheProvisioningSystem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AU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A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request = Resolve&lt;</a:t>
            </a:r>
            <a:r>
              <a:rPr lang="en-AU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MockProvisioningSystem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Requests.Single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A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request.ShouldMatchApproved</a:t>
            </a:r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A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A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5F04E1-EF2C-49EB-8674-DC46F732616F}"/>
              </a:ext>
            </a:extLst>
          </p:cNvPr>
          <p:cNvSpPr/>
          <p:nvPr/>
        </p:nvSpPr>
        <p:spPr>
          <a:xfrm>
            <a:off x="1708150" y="5518150"/>
            <a:ext cx="3390900" cy="266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72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038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C1B378D-051D-4DE4-B961-5B2F0BBE9037}"/>
              </a:ext>
            </a:extLst>
          </p:cNvPr>
          <p:cNvGrpSpPr/>
          <p:nvPr/>
        </p:nvGrpSpPr>
        <p:grpSpPr>
          <a:xfrm>
            <a:off x="768350" y="0"/>
            <a:ext cx="10807700" cy="6858000"/>
            <a:chOff x="768350" y="0"/>
            <a:chExt cx="108077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15204C-EA73-447E-AF6D-2875CA02BB8D}"/>
                </a:ext>
              </a:extLst>
            </p:cNvPr>
            <p:cNvSpPr/>
            <p:nvPr/>
          </p:nvSpPr>
          <p:spPr>
            <a:xfrm>
              <a:off x="768350" y="0"/>
              <a:ext cx="108077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1A3B7F-D0B8-4FAA-95C9-983ECDAA2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970" y="0"/>
              <a:ext cx="10380859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13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D30E-2E01-46F9-8ABB-FA52410A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Pragmatic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F17A6C-FF93-43BF-A7CB-D3399D32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dirty="0">
                <a:latin typeface="+mn-ea"/>
                <a:cs typeface="+mn-ea"/>
              </a:rPr>
            </a:br>
            <a:r>
              <a:rPr lang="en-AU" i="1" dirty="0">
                <a:solidFill>
                  <a:srgbClr val="000000"/>
                </a:solidFill>
              </a:rPr>
              <a:t>“The ultimate goal here is to ship code it’s not to write tests; tests are just a means to the end of shipping code.”</a:t>
            </a:r>
            <a:br>
              <a:rPr lang="en-AU" i="1" dirty="0">
                <a:solidFill>
                  <a:srgbClr val="000000"/>
                </a:solidFill>
              </a:rPr>
            </a:br>
            <a:br>
              <a:rPr lang="en-AU" i="1" dirty="0">
                <a:solidFill>
                  <a:srgbClr val="000000"/>
                </a:solidFill>
              </a:rPr>
            </a:br>
            <a:r>
              <a:rPr lang="en-AU" i="1" dirty="0">
                <a:solidFill>
                  <a:srgbClr val="000000"/>
                </a:solidFill>
              </a:rPr>
              <a:t>“I can have 100% code coverage and have </a:t>
            </a:r>
            <a:r>
              <a:rPr lang="en-AU" i="1" dirty="0" err="1">
                <a:solidFill>
                  <a:srgbClr val="000000"/>
                </a:solidFill>
              </a:rPr>
              <a:t>noone</a:t>
            </a:r>
            <a:r>
              <a:rPr lang="en-AU" i="1" dirty="0">
                <a:solidFill>
                  <a:srgbClr val="000000"/>
                </a:solidFill>
              </a:rPr>
              <a:t> use my product and I can have 0% code coverage and it’s a huge success; there is no correlation between the two things.”</a:t>
            </a:r>
            <a:endParaRPr lang="en-AU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AU" dirty="0">
                <a:solidFill>
                  <a:srgbClr val="000000"/>
                </a:solidFill>
              </a:rPr>
              <a:t>Jimmy </a:t>
            </a:r>
            <a:r>
              <a:rPr lang="en-AU" dirty="0" err="1">
                <a:solidFill>
                  <a:srgbClr val="000000"/>
                </a:solidFill>
              </a:rPr>
              <a:t>Bogard</a:t>
            </a:r>
            <a:r>
              <a:rPr lang="en-AU" dirty="0">
                <a:solidFill>
                  <a:srgbClr val="000000"/>
                </a:solidFill>
              </a:rPr>
              <a:t> - “Holistic Testing"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47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DD00FF-A29D-4C27-B53D-D9DFF5417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118"/>
            <a:ext cx="12192000" cy="5881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4B49F-9E03-45AE-AF6B-B27E761FA5F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AU" dirty="0"/>
              <a:t>Pragmatic testing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961601-4F3C-4915-8EE7-ABA2BE14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63550"/>
          </a:xfr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AU" dirty="0"/>
              <a:t>Testing based on impact</a:t>
            </a:r>
          </a:p>
        </p:txBody>
      </p:sp>
    </p:spTree>
    <p:extLst>
      <p:ext uri="{BB962C8B-B14F-4D97-AF65-F5344CB8AC3E}">
        <p14:creationId xmlns:p14="http://schemas.microsoft.com/office/powerpoint/2010/main" val="286875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D2D93B0-7FB2-4D85-ADC8-C83B868A9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8" b="6068"/>
          <a:stretch>
            <a:fillRect/>
          </a:stretch>
        </p:blipFill>
        <p:spPr>
          <a:xfrm>
            <a:off x="0" y="0"/>
            <a:ext cx="12192000" cy="68681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93D30E-2E01-46F9-8ABB-FA52410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AU" dirty="0"/>
              <a:t>Pragmatic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0978-5CB2-48D0-90C2-78545C41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63550"/>
          </a:xfr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AU" dirty="0"/>
              <a:t>Speed vs confidence</a:t>
            </a:r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C3112-30CB-4D0C-BEE5-F9B7B4548845}"/>
              </a:ext>
            </a:extLst>
          </p:cNvPr>
          <p:cNvSpPr txBox="1"/>
          <p:nvPr/>
        </p:nvSpPr>
        <p:spPr>
          <a:xfrm>
            <a:off x="5540102" y="4666630"/>
            <a:ext cx="50045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AU" sz="55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373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8AEB33B-E69E-4003-8A90-1CC5303DA12B}"/>
              </a:ext>
            </a:extLst>
          </p:cNvPr>
          <p:cNvCxnSpPr/>
          <p:nvPr/>
        </p:nvCxnSpPr>
        <p:spPr>
          <a:xfrm>
            <a:off x="2782838" y="1333287"/>
            <a:ext cx="5616624" cy="3968715"/>
          </a:xfrm>
          <a:prstGeom prst="line">
            <a:avLst/>
          </a:prstGeom>
          <a:ln>
            <a:solidFill>
              <a:srgbClr val="E5007E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641627-0205-46C7-894C-FCDEEC6D226A}"/>
              </a:ext>
            </a:extLst>
          </p:cNvPr>
          <p:cNvCxnSpPr/>
          <p:nvPr/>
        </p:nvCxnSpPr>
        <p:spPr>
          <a:xfrm flipV="1">
            <a:off x="2509964" y="1211833"/>
            <a:ext cx="0" cy="4248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465C5D-6893-4B34-8747-085542CB41B0}"/>
              </a:ext>
            </a:extLst>
          </p:cNvPr>
          <p:cNvCxnSpPr/>
          <p:nvPr/>
        </p:nvCxnSpPr>
        <p:spPr>
          <a:xfrm>
            <a:off x="2494806" y="5446018"/>
            <a:ext cx="61596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9FF338-22E6-4C9F-B18B-F5B2574A20C4}"/>
              </a:ext>
            </a:extLst>
          </p:cNvPr>
          <p:cNvSpPr txBox="1"/>
          <p:nvPr/>
        </p:nvSpPr>
        <p:spPr>
          <a:xfrm>
            <a:off x="1270670" y="112553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60D84"/>
                </a:solidFill>
                <a:latin typeface="SketchFlow Print" panose="02000000000000000000" pitchFamily="2" charset="0"/>
              </a:rPr>
              <a:t>Speed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08A3-B4CF-4EFD-BC8F-792030297E9C}"/>
              </a:ext>
            </a:extLst>
          </p:cNvPr>
          <p:cNvSpPr txBox="1"/>
          <p:nvPr/>
        </p:nvSpPr>
        <p:spPr>
          <a:xfrm>
            <a:off x="7103318" y="5590034"/>
            <a:ext cx="16321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5007E"/>
                </a:solidFill>
                <a:latin typeface="SketchFlow Print" panose="02000000000000000000" pitchFamily="2" charset="0"/>
              </a:rPr>
              <a:t>Confidence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39A3B-4E25-44EF-A403-D9DC0288E301}"/>
              </a:ext>
            </a:extLst>
          </p:cNvPr>
          <p:cNvSpPr txBox="1"/>
          <p:nvPr/>
        </p:nvSpPr>
        <p:spPr>
          <a:xfrm>
            <a:off x="6527254" y="4094416"/>
            <a:ext cx="29867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SketchFlow Print" panose="02000000000000000000" pitchFamily="2" charset="0"/>
              </a:rPr>
              <a:t>Automated UI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285C7-2E37-4C39-AB3E-BE360C230404}"/>
              </a:ext>
            </a:extLst>
          </p:cNvPr>
          <p:cNvSpPr txBox="1"/>
          <p:nvPr/>
        </p:nvSpPr>
        <p:spPr>
          <a:xfrm>
            <a:off x="7613233" y="4825773"/>
            <a:ext cx="2124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SketchFlow Print" panose="02000000000000000000" pitchFamily="2" charset="0"/>
              </a:rPr>
              <a:t>Manual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4A327-7FF9-4A99-8486-6C033446F7EB}"/>
              </a:ext>
            </a:extLst>
          </p:cNvPr>
          <p:cNvSpPr txBox="1"/>
          <p:nvPr/>
        </p:nvSpPr>
        <p:spPr>
          <a:xfrm>
            <a:off x="2638822" y="1211833"/>
            <a:ext cx="2184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SketchFlow Print" panose="02000000000000000000" pitchFamily="2" charset="0"/>
              </a:rPr>
              <a:t>implementation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6C1F9-DC17-43BA-A625-37F9260E5C97}"/>
              </a:ext>
            </a:extLst>
          </p:cNvPr>
          <p:cNvSpPr txBox="1"/>
          <p:nvPr/>
        </p:nvSpPr>
        <p:spPr>
          <a:xfrm>
            <a:off x="3646934" y="2164488"/>
            <a:ext cx="28488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SketchFlow Print" panose="02000000000000000000" pitchFamily="2" charset="0"/>
              </a:rPr>
              <a:t>real database calls</a:t>
            </a:r>
          </a:p>
        </p:txBody>
      </p:sp>
    </p:spTree>
    <p:extLst>
      <p:ext uri="{BB962C8B-B14F-4D97-AF65-F5344CB8AC3E}">
        <p14:creationId xmlns:p14="http://schemas.microsoft.com/office/powerpoint/2010/main" val="181864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819F-8031-49CA-9EC9-F70DEDC0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Pragmatic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44F4-EEEC-48A5-9E6B-4E4F2172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Minimum confidence level to deploy feature to prod is a key driver for release.</a:t>
            </a:r>
          </a:p>
          <a:p>
            <a:endParaRPr lang="en-AU" dirty="0"/>
          </a:p>
          <a:p>
            <a:pPr marL="742950" indent="-742950">
              <a:buFont typeface="+mj-lt"/>
              <a:buAutoNum type="arabicPeriod"/>
            </a:pPr>
            <a:r>
              <a:rPr lang="en-GB" sz="2400" dirty="0">
                <a:solidFill>
                  <a:srgbClr val="E5007E"/>
                </a:solidFill>
              </a:rPr>
              <a:t>Challenge</a:t>
            </a:r>
            <a:r>
              <a:rPr lang="en-GB" sz="2400" dirty="0"/>
              <a:t> yourself to set a </a:t>
            </a:r>
            <a:r>
              <a:rPr lang="en-GB" sz="1600" dirty="0"/>
              <a:t>minimum </a:t>
            </a:r>
            <a:r>
              <a:rPr lang="en-GB" sz="2400" dirty="0"/>
              <a:t>confidence level that is as </a:t>
            </a:r>
            <a:r>
              <a:rPr lang="en-GB" sz="1600" dirty="0"/>
              <a:t>low</a:t>
            </a:r>
            <a:r>
              <a:rPr lang="en-GB" sz="2400" dirty="0"/>
              <a:t> as possible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2400" dirty="0"/>
              <a:t>Create</a:t>
            </a:r>
            <a:r>
              <a:rPr lang="en-GB" sz="2400" b="1" dirty="0"/>
              <a:t> </a:t>
            </a:r>
            <a:r>
              <a:rPr lang="en-GB" sz="2400" dirty="0"/>
              <a:t>a testing strategy that meets that confidence level as </a:t>
            </a:r>
            <a:r>
              <a:rPr lang="en-GB" sz="3600" i="1" dirty="0"/>
              <a:t>fast</a:t>
            </a:r>
            <a:r>
              <a:rPr lang="en-GB" sz="3600" dirty="0"/>
              <a:t> </a:t>
            </a:r>
            <a:r>
              <a:rPr lang="en-GB" sz="2400" dirty="0"/>
              <a:t>as possible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2400" dirty="0"/>
              <a:t>Adjust the testing strategy over time based on observations (</a:t>
            </a:r>
            <a:r>
              <a:rPr lang="en-GB" dirty="0">
                <a:solidFill>
                  <a:srgbClr val="E5007E"/>
                </a:solidFill>
              </a:rPr>
              <a:t>inspect and adapt</a:t>
            </a:r>
            <a:r>
              <a:rPr lang="en-GB" sz="2400" dirty="0"/>
              <a:t>)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AAC57-1CC1-4165-B33D-CAD8A8F43CCC}"/>
              </a:ext>
            </a:extLst>
          </p:cNvPr>
          <p:cNvSpPr txBox="1"/>
          <p:nvPr/>
        </p:nvSpPr>
        <p:spPr>
          <a:xfrm>
            <a:off x="1414686" y="3285452"/>
            <a:ext cx="9289032" cy="69713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3200" dirty="0"/>
              <a:t>Business Decision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1B235-8F06-4540-84A0-DDD8BA66FA1B}"/>
              </a:ext>
            </a:extLst>
          </p:cNvPr>
          <p:cNvSpPr txBox="1"/>
          <p:nvPr/>
        </p:nvSpPr>
        <p:spPr>
          <a:xfrm>
            <a:off x="1414686" y="4165001"/>
            <a:ext cx="9289032" cy="7747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3200" dirty="0"/>
              <a:t>Technical Decision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A08D0-5AB7-4F74-8F93-5C4CF6F044E2}"/>
              </a:ext>
            </a:extLst>
          </p:cNvPr>
          <p:cNvSpPr txBox="1"/>
          <p:nvPr/>
        </p:nvSpPr>
        <p:spPr>
          <a:xfrm>
            <a:off x="1414686" y="5111750"/>
            <a:ext cx="9289032" cy="7747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3200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422150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848F-57DC-484F-B4F4-298AC76E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Pragmatic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8A23-772B-4BCA-8B0E-56C6D890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400" i="1" dirty="0"/>
              <a:t>Key question:</a:t>
            </a:r>
          </a:p>
          <a:p>
            <a:r>
              <a:rPr lang="en-AU" sz="4400" dirty="0"/>
              <a:t>    How do you measure confidence level?</a:t>
            </a:r>
          </a:p>
          <a:p>
            <a:r>
              <a:rPr lang="en-AU" sz="4400" i="1" dirty="0"/>
              <a:t>Answer:</a:t>
            </a:r>
          </a:p>
          <a:p>
            <a:r>
              <a:rPr lang="en-AU" sz="4400" dirty="0"/>
              <a:t>    Risk-based testing</a:t>
            </a:r>
          </a:p>
        </p:txBody>
      </p:sp>
    </p:spTree>
    <p:extLst>
      <p:ext uri="{BB962C8B-B14F-4D97-AF65-F5344CB8AC3E}">
        <p14:creationId xmlns:p14="http://schemas.microsoft.com/office/powerpoint/2010/main" val="2242482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A71D-8744-4AF8-8F6E-56233499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Risk-based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4DCC-663D-4EAE-A8B1-57A7CB70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Introduce a </a:t>
            </a:r>
            <a:r>
              <a:rPr lang="en-AU" sz="2400" dirty="0">
                <a:solidFill>
                  <a:schemeClr val="accent1"/>
                </a:solidFill>
              </a:rPr>
              <a:t>risk-based model</a:t>
            </a:r>
            <a:r>
              <a:rPr lang="en-AU" sz="2400" dirty="0"/>
              <a:t> to classify your features and create a </a:t>
            </a:r>
            <a:r>
              <a:rPr lang="en-AU" sz="2400" dirty="0">
                <a:solidFill>
                  <a:srgbClr val="E60D84"/>
                </a:solidFill>
              </a:rPr>
              <a:t>common nomenclature</a:t>
            </a:r>
            <a:r>
              <a:rPr lang="en-AU" sz="2400" dirty="0"/>
              <a:t> between business and technical stakeholders.</a:t>
            </a:r>
          </a:p>
          <a:p>
            <a:r>
              <a:rPr lang="en-AU" sz="2400" dirty="0"/>
              <a:t>Track the risk rating per story in your task-tracking system.</a:t>
            </a:r>
          </a:p>
          <a:p>
            <a:r>
              <a:rPr lang="en-AU" sz="2400" dirty="0"/>
              <a:t>Create a clear way to determine a rating.</a:t>
            </a:r>
          </a:p>
        </p:txBody>
      </p:sp>
    </p:spTree>
    <p:extLst>
      <p:ext uri="{BB962C8B-B14F-4D97-AF65-F5344CB8AC3E}">
        <p14:creationId xmlns:p14="http://schemas.microsoft.com/office/powerpoint/2010/main" val="14114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afeworkpro.safeworkpro.com/site/img/14080697117271.png">
            <a:extLst>
              <a:ext uri="{FF2B5EF4-FFF2-40B4-BE49-F238E27FC236}">
                <a16:creationId xmlns:a16="http://schemas.microsoft.com/office/drawing/2014/main" id="{D587A4CA-8DA5-41EB-9FA7-507868D31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5266"/>
            <a:ext cx="97536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F6A71D-8744-4AF8-8F6E-56233499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Risk-based 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8397C-1E33-43C0-A7EE-BBFB44C7A6CB}"/>
              </a:ext>
            </a:extLst>
          </p:cNvPr>
          <p:cNvSpPr/>
          <p:nvPr/>
        </p:nvSpPr>
        <p:spPr>
          <a:xfrm>
            <a:off x="1320098" y="5791727"/>
            <a:ext cx="87446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https://safeworkpro.safeworkpro.com/risk-assessment/an-example-of-risk-assessment-matrix</a:t>
            </a:r>
          </a:p>
        </p:txBody>
      </p:sp>
    </p:spTree>
    <p:extLst>
      <p:ext uri="{BB962C8B-B14F-4D97-AF65-F5344CB8AC3E}">
        <p14:creationId xmlns:p14="http://schemas.microsoft.com/office/powerpoint/2010/main" val="3520692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A71D-8744-4AF8-8F6E-56233499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Risk-based 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078B6-3D04-4DA6-AC26-F378466FA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70271"/>
              </p:ext>
            </p:extLst>
          </p:nvPr>
        </p:nvGraphicFramePr>
        <p:xfrm>
          <a:off x="962168" y="3013665"/>
          <a:ext cx="9843992" cy="2219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0998">
                  <a:extLst>
                    <a:ext uri="{9D8B030D-6E8A-4147-A177-3AD203B41FA5}">
                      <a16:colId xmlns:a16="http://schemas.microsoft.com/office/drawing/2014/main" val="1606738250"/>
                    </a:ext>
                  </a:extLst>
                </a:gridCol>
                <a:gridCol w="2460998">
                  <a:extLst>
                    <a:ext uri="{9D8B030D-6E8A-4147-A177-3AD203B41FA5}">
                      <a16:colId xmlns:a16="http://schemas.microsoft.com/office/drawing/2014/main" val="3482360239"/>
                    </a:ext>
                  </a:extLst>
                </a:gridCol>
                <a:gridCol w="2460998">
                  <a:extLst>
                    <a:ext uri="{9D8B030D-6E8A-4147-A177-3AD203B41FA5}">
                      <a16:colId xmlns:a16="http://schemas.microsoft.com/office/drawing/2014/main" val="3142772987"/>
                    </a:ext>
                  </a:extLst>
                </a:gridCol>
                <a:gridCol w="2460998">
                  <a:extLst>
                    <a:ext uri="{9D8B030D-6E8A-4147-A177-3AD203B41FA5}">
                      <a16:colId xmlns:a16="http://schemas.microsoft.com/office/drawing/2014/main" val="508595392"/>
                    </a:ext>
                  </a:extLst>
                </a:gridCol>
              </a:tblGrid>
              <a:tr h="25575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Trivial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3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Once only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8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Medium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Once only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Basic coverage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9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High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Once only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Combinatorial coverage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Happy path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2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Critical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Every release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Combinatorial coverage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Happy and sad path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9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0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AC24-ED36-4185-A463-CA458727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Unit tests are awesome!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FF44-D747-4E20-87C7-84B21D85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69118"/>
            <a:ext cx="11167872" cy="40233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A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  <a:endParaRPr lang="en-A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MockIceCreamPriceCalculator.Calculate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ChocTop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).Returns(</a:t>
            </a:r>
            <a:r>
              <a:rPr lang="en-AU" sz="1800" dirty="0">
                <a:solidFill>
                  <a:srgbClr val="09885A"/>
                </a:solidFill>
                <a:latin typeface="Consolas" panose="020B0609020204030204" pitchFamily="49" charset="0"/>
              </a:rPr>
              <a:t>5.75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MockCustomerProvider.FindByName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"Graeme"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).Returns(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[] {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MockCustomer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initialBalance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MockCustomer.Balance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iceCreamVanUnderTest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IceCreamVan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MockIceCreamPriceCalculator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MockCustomerProvider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AU" sz="1800" dirty="0">
                <a:latin typeface="+mn-ea"/>
                <a:cs typeface="+mn-ea"/>
              </a:rPr>
            </a:br>
            <a:r>
              <a:rPr lang="en-A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  <a:endParaRPr lang="en-A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iceCreamVanUnderTest.Sell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"Graeme"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ChocTop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AU" sz="1800" dirty="0">
                <a:latin typeface="+mn-ea"/>
                <a:cs typeface="+mn-ea"/>
              </a:rPr>
            </a:br>
            <a:r>
              <a:rPr lang="en-A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  <a:endParaRPr lang="en-A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MockCustomer.IceCreams.Received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Arg.Any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A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Icecream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i.type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A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ChocTop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“ 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AU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MockCustomer.Balance.ShouldBe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initialBalance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AU" sz="1800" dirty="0">
                <a:solidFill>
                  <a:srgbClr val="09885A"/>
                </a:solidFill>
                <a:latin typeface="Consolas" panose="020B0609020204030204" pitchFamily="49" charset="0"/>
              </a:rPr>
              <a:t>5.75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A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38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E0B3-85A7-4D26-92AC-C950F172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What about after we deploy to prod?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7683-87F9-44B3-BCAB-3965C59E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Behaviour Driven Infrastructure (BDI)</a:t>
            </a:r>
          </a:p>
          <a:p>
            <a:r>
              <a:rPr lang="en-AU" dirty="0"/>
              <a:t>Testing logs</a:t>
            </a:r>
          </a:p>
          <a:p>
            <a:r>
              <a:rPr lang="en-AU" dirty="0"/>
              <a:t>Blue / Green or canary deployments</a:t>
            </a:r>
          </a:p>
          <a:p>
            <a:r>
              <a:rPr lang="en-AU" dirty="0"/>
              <a:t>Testing In Production (TIP; #yolo :P)</a:t>
            </a:r>
          </a:p>
          <a:p>
            <a:r>
              <a:rPr lang="en-AU" dirty="0"/>
              <a:t>Run tests against production environments</a:t>
            </a:r>
          </a:p>
          <a:p>
            <a:r>
              <a:rPr lang="en-AU" dirty="0"/>
              <a:t>Observability over monitoring</a:t>
            </a:r>
          </a:p>
          <a:p>
            <a:r>
              <a:rPr lang="en-AU" dirty="0"/>
              <a:t>Magic number testing &amp; synthetic transactions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37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view shows a Tesla Roadster in space.">
            <a:extLst>
              <a:ext uri="{FF2B5EF4-FFF2-40B4-BE49-F238E27FC236}">
                <a16:creationId xmlns:a16="http://schemas.microsoft.com/office/drawing/2014/main" id="{A82DF9FE-D76F-43D4-B852-66C3697CD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5EFF5B-CF12-4FF9-894A-F7CDF1396C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AU" i="1" dirty="0"/>
              <a:t>Final thought </a:t>
            </a:r>
            <a:r>
              <a:rPr lang="en-AU" dirty="0"/>
              <a:t>– static </a:t>
            </a:r>
            <a:r>
              <a:rPr lang="en-AU" dirty="0">
                <a:sym typeface="Wingdings" panose="05000000000000000000" pitchFamily="2" charset="2"/>
              </a:rPr>
              <a:t> dynamic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9015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A6F2-CE38-4776-974C-11F91682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Thanks! Questions?</a:t>
            </a:r>
          </a:p>
        </p:txBody>
      </p:sp>
    </p:spTree>
    <p:extLst>
      <p:ext uri="{BB962C8B-B14F-4D97-AF65-F5344CB8AC3E}">
        <p14:creationId xmlns:p14="http://schemas.microsoft.com/office/powerpoint/2010/main" val="3124877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314A-1261-4588-AF51-267A98E9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behaviour &gt; implementation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E91B07-19A0-4972-91CB-FE228159E97F}"/>
              </a:ext>
            </a:extLst>
          </p:cNvPr>
          <p:cNvSpPr txBox="1">
            <a:spLocks/>
          </p:cNvSpPr>
          <p:nvPr/>
        </p:nvSpPr>
        <p:spPr>
          <a:xfrm>
            <a:off x="1024128" y="1793445"/>
            <a:ext cx="9948672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initialBalance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SeedContext.Save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ObjectMother.Customers.Graeme.WithBalance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initialBalance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SeedContext.Save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ObjectMother.IceCreams.ChocTop.PricedAt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(5).Build());</a:t>
            </a:r>
          </a:p>
          <a:p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Resolve&lt;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IceCreamVan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&gt;().Sell(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"Graeme"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ChocTop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var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graeme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VerifyContext.Customers.Single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graeme.IceCreams.ShouldContain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ChocTop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graeme.Balance.ShouldEqual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initialBalance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- 5);</a:t>
            </a:r>
            <a:endParaRPr lang="en-A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0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314A-1261-4588-AF51-267A98E9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behaviour &gt;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FB7F6-5BB1-41B6-A504-5C10C2E1F02A}"/>
              </a:ext>
            </a:extLst>
          </p:cNvPr>
          <p:cNvSpPr txBox="1"/>
          <p:nvPr/>
        </p:nvSpPr>
        <p:spPr>
          <a:xfrm>
            <a:off x="3812923" y="3343259"/>
            <a:ext cx="41424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Time to implement feature:		</a:t>
            </a:r>
            <a:r>
              <a:rPr lang="en-AU" dirty="0">
                <a:solidFill>
                  <a:srgbClr val="00B050"/>
                </a:solidFill>
              </a:rPr>
              <a:t>20 mins</a:t>
            </a:r>
          </a:p>
          <a:p>
            <a:r>
              <a:rPr lang="en-AU" dirty="0"/>
              <a:t>Time to write new tests: 			</a:t>
            </a:r>
            <a:r>
              <a:rPr lang="en-AU" dirty="0">
                <a:solidFill>
                  <a:srgbClr val="CC6600"/>
                </a:solidFill>
              </a:rPr>
              <a:t>30 mins</a:t>
            </a:r>
          </a:p>
          <a:p>
            <a:r>
              <a:rPr lang="en-AU" dirty="0"/>
              <a:t>Time to fix broken tests: 			</a:t>
            </a:r>
            <a:r>
              <a:rPr lang="en-AU" dirty="0">
                <a:solidFill>
                  <a:srgbClr val="FF0000"/>
                </a:solidFill>
              </a:rPr>
              <a:t>4 hours</a:t>
            </a:r>
          </a:p>
          <a:p>
            <a:r>
              <a:rPr lang="en-AU" dirty="0"/>
              <a:t>Confidence of no regression: 		</a:t>
            </a:r>
            <a:r>
              <a:rPr lang="en-AU" dirty="0">
                <a:solidFill>
                  <a:srgbClr val="CC6600"/>
                </a:solidFill>
              </a:rPr>
              <a:t>Medium</a:t>
            </a:r>
          </a:p>
          <a:p>
            <a:r>
              <a:rPr lang="en-AU" dirty="0"/>
              <a:t>Likelihood of hacking feature: 	</a:t>
            </a:r>
            <a:r>
              <a:rPr lang="en-AU" dirty="0">
                <a:solidFill>
                  <a:srgbClr val="FF0000"/>
                </a:solidFill>
              </a:rPr>
              <a:t>High</a:t>
            </a:r>
          </a:p>
          <a:p>
            <a:r>
              <a:rPr lang="en-AU" dirty="0"/>
              <a:t>Fear of refactoring:				</a:t>
            </a:r>
            <a:r>
              <a:rPr lang="en-AU" dirty="0">
                <a:solidFill>
                  <a:srgbClr val="FF0000"/>
                </a:solidFill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418292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314A-1261-4588-AF51-267A98E9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behaviour &gt; implementation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E91B07-19A0-4972-91CB-FE228159E97F}"/>
              </a:ext>
            </a:extLst>
          </p:cNvPr>
          <p:cNvSpPr txBox="1">
            <a:spLocks/>
          </p:cNvSpPr>
          <p:nvPr/>
        </p:nvSpPr>
        <p:spPr>
          <a:xfrm>
            <a:off x="1024128" y="1793445"/>
            <a:ext cx="11045952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Arrange</a:t>
            </a:r>
          </a:p>
          <a:p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initialBalance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chopTop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Save(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ObjectMother.IceCreams.ChopTop.Build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graeme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Save(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ObjectMother.Customers.Graeme.WithBalance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initialBalance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).Build());</a:t>
            </a:r>
          </a:p>
          <a:p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Act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Resolve&lt;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IceCreamVan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&gt;().Sell(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graeme.Name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chopTop.Name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graeme.IceCreams.ShouldContain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chocTop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graeme.Balance.ShouldEqual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initialBalance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chocTop.Price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A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BFB1-C4E9-4625-B29C-0CED48A6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#tdd4lyfe</a:t>
            </a:r>
          </a:p>
        </p:txBody>
      </p:sp>
    </p:spTree>
    <p:extLst>
      <p:ext uri="{BB962C8B-B14F-4D97-AF65-F5344CB8AC3E}">
        <p14:creationId xmlns:p14="http://schemas.microsoft.com/office/powerpoint/2010/main" val="61235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0114-C7F5-4AC6-B976-7EAC66AF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Unit !=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134E-3DA4-482F-AAC6-CF566F77A5C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 dirty="0">
                <a:latin typeface="+mn-ea"/>
                <a:cs typeface="+mn-ea"/>
              </a:rPr>
            </a:br>
            <a:r>
              <a:rPr lang="en-AU" i="1" dirty="0">
                <a:solidFill>
                  <a:srgbClr val="000000"/>
                </a:solidFill>
              </a:rPr>
              <a:t>"A test-case per class approach fails to capture the ethos for TDD. Adding a new class is not the trigger for writing tests. The trigger is implementing a requirement."</a:t>
            </a:r>
            <a:endParaRPr lang="en-AU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AU" dirty="0">
                <a:solidFill>
                  <a:srgbClr val="000000"/>
                </a:solidFill>
              </a:rPr>
              <a:t>Ian Cooper - "TDD, Where did it all go wrong?"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50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AC9C-4B0C-4BC0-B036-7556EC27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#UItests4lyfe?</a:t>
            </a:r>
          </a:p>
        </p:txBody>
      </p:sp>
    </p:spTree>
    <p:extLst>
      <p:ext uri="{BB962C8B-B14F-4D97-AF65-F5344CB8AC3E}">
        <p14:creationId xmlns:p14="http://schemas.microsoft.com/office/powerpoint/2010/main" val="344350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B058-65EC-4AE3-B804-7A43C80F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UI tests are hard, time consuming and brittle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0A34A-C71F-435C-9540-A731B8354B0B}"/>
              </a:ext>
            </a:extLst>
          </p:cNvPr>
          <p:cNvSpPr txBox="1"/>
          <p:nvPr/>
        </p:nvSpPr>
        <p:spPr>
          <a:xfrm>
            <a:off x="3812923" y="3343259"/>
            <a:ext cx="411683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Time to implement feature:		</a:t>
            </a:r>
            <a:r>
              <a:rPr lang="en-AU" dirty="0">
                <a:solidFill>
                  <a:srgbClr val="00B050"/>
                </a:solidFill>
              </a:rPr>
              <a:t>20 mins</a:t>
            </a:r>
          </a:p>
          <a:p>
            <a:r>
              <a:rPr lang="en-AU" dirty="0"/>
              <a:t>Time to write new tests: 			</a:t>
            </a:r>
            <a:r>
              <a:rPr lang="en-AU" dirty="0">
                <a:solidFill>
                  <a:srgbClr val="FF0000"/>
                </a:solidFill>
              </a:rPr>
              <a:t>2 hours</a:t>
            </a:r>
          </a:p>
          <a:p>
            <a:r>
              <a:rPr lang="en-AU" dirty="0"/>
              <a:t>Time to maintain tests:			</a:t>
            </a:r>
            <a:r>
              <a:rPr lang="en-AU" dirty="0">
                <a:solidFill>
                  <a:srgbClr val="C00000"/>
                </a:solidFill>
              </a:rPr>
              <a:t>Days</a:t>
            </a:r>
          </a:p>
          <a:p>
            <a:r>
              <a:rPr lang="en-AU" dirty="0"/>
              <a:t>Intermittent false negatives: 		</a:t>
            </a:r>
            <a:r>
              <a:rPr lang="en-AU" dirty="0">
                <a:solidFill>
                  <a:srgbClr val="C00000"/>
                </a:solidFill>
              </a:rPr>
              <a:t>Daily</a:t>
            </a:r>
          </a:p>
          <a:p>
            <a:r>
              <a:rPr lang="en-AU" dirty="0"/>
              <a:t>Feedback cycle:			 	</a:t>
            </a:r>
            <a:r>
              <a:rPr lang="en-AU" dirty="0">
                <a:solidFill>
                  <a:srgbClr val="C00000"/>
                </a:solidFill>
              </a:rPr>
              <a:t>Hours</a:t>
            </a:r>
          </a:p>
        </p:txBody>
      </p:sp>
    </p:spTree>
    <p:extLst>
      <p:ext uri="{BB962C8B-B14F-4D97-AF65-F5344CB8AC3E}">
        <p14:creationId xmlns:p14="http://schemas.microsoft.com/office/powerpoint/2010/main" val="1451224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8782</TotalTime>
  <Words>1276</Words>
  <Application>Microsoft Office PowerPoint</Application>
  <PresentationFormat>Widescreen</PresentationFormat>
  <Paragraphs>270</Paragraphs>
  <Slides>33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Consolas</vt:lpstr>
      <vt:lpstr>Segoe UI</vt:lpstr>
      <vt:lpstr>SketchFlow Print</vt:lpstr>
      <vt:lpstr>Tw Cen MT</vt:lpstr>
      <vt:lpstr>Tw Cen MT Condensed</vt:lpstr>
      <vt:lpstr>Wingdings</vt:lpstr>
      <vt:lpstr>Wingdings 3</vt:lpstr>
      <vt:lpstr>Integral</vt:lpstr>
      <vt:lpstr>Advanced Testing Techniques</vt:lpstr>
      <vt:lpstr>PowerPoint Presentation</vt:lpstr>
      <vt:lpstr>Unit tests are awesome!</vt:lpstr>
      <vt:lpstr>Testing behaviour &gt; implementation</vt:lpstr>
      <vt:lpstr>Testing behaviour &gt; implementation</vt:lpstr>
      <vt:lpstr>#tdd4lyfe</vt:lpstr>
      <vt:lpstr>Unit != class</vt:lpstr>
      <vt:lpstr>#UItests4lyfe?</vt:lpstr>
      <vt:lpstr>UI tests are hard, time consuming and brittle</vt:lpstr>
      <vt:lpstr>Oh!? So we should avoid UI tests?</vt:lpstr>
      <vt:lpstr>Advanced Testing Techniques</vt:lpstr>
      <vt:lpstr>Testing behaviour over implementation</vt:lpstr>
      <vt:lpstr>How do we test behaviour?</vt:lpstr>
      <vt:lpstr>How do we test behaviour?</vt:lpstr>
      <vt:lpstr>How do we test behaviour?</vt:lpstr>
      <vt:lpstr>Object Mother and Test Data Builder</vt:lpstr>
      <vt:lpstr>How do we test behaviour?</vt:lpstr>
      <vt:lpstr>How do we test behaviour?</vt:lpstr>
      <vt:lpstr>PowerPoint Presentation</vt:lpstr>
      <vt:lpstr>PowerPoint Presentation</vt:lpstr>
      <vt:lpstr>Pragmatic testing</vt:lpstr>
      <vt:lpstr>Pragmatic testing</vt:lpstr>
      <vt:lpstr>Pragmatic testing</vt:lpstr>
      <vt:lpstr>PowerPoint Presentation</vt:lpstr>
      <vt:lpstr>Pragmatic testing</vt:lpstr>
      <vt:lpstr>Pragmatic testing</vt:lpstr>
      <vt:lpstr>Risk-based Testing</vt:lpstr>
      <vt:lpstr>Risk-based Testing</vt:lpstr>
      <vt:lpstr>Risk-based Testing</vt:lpstr>
      <vt:lpstr>What about after we deploy to prod?</vt:lpstr>
      <vt:lpstr>Final thought – static  dynamic</vt:lpstr>
      <vt:lpstr>Thanks! Questions?</vt:lpstr>
      <vt:lpstr>Testing behaviour &gt;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Moore</dc:creator>
  <cp:lastModifiedBy>Rob Moore</cp:lastModifiedBy>
  <cp:revision>25</cp:revision>
  <dcterms:created xsi:type="dcterms:W3CDTF">2018-03-07T04:40:08Z</dcterms:created>
  <dcterms:modified xsi:type="dcterms:W3CDTF">2018-09-25T07:53:05Z</dcterms:modified>
</cp:coreProperties>
</file>