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81" r:id="rId1"/>
    <p:sldMasterId id="2147483800" r:id="rId2"/>
    <p:sldMasterId id="2147483802" r:id="rId3"/>
  </p:sldMasterIdLst>
  <p:notesMasterIdLst>
    <p:notesMasterId r:id="rId65"/>
  </p:notesMasterIdLst>
  <p:handoutMasterIdLst>
    <p:handoutMasterId r:id="rId66"/>
  </p:handoutMasterIdLst>
  <p:sldIdLst>
    <p:sldId id="256" r:id="rId4"/>
    <p:sldId id="306" r:id="rId5"/>
    <p:sldId id="365" r:id="rId6"/>
    <p:sldId id="334" r:id="rId7"/>
    <p:sldId id="366" r:id="rId8"/>
    <p:sldId id="368" r:id="rId9"/>
    <p:sldId id="379" r:id="rId10"/>
    <p:sldId id="393" r:id="rId11"/>
    <p:sldId id="370" r:id="rId12"/>
    <p:sldId id="428" r:id="rId13"/>
    <p:sldId id="411" r:id="rId14"/>
    <p:sldId id="392" r:id="rId15"/>
    <p:sldId id="286" r:id="rId16"/>
    <p:sldId id="391" r:id="rId17"/>
    <p:sldId id="394" r:id="rId18"/>
    <p:sldId id="429" r:id="rId19"/>
    <p:sldId id="395" r:id="rId20"/>
    <p:sldId id="363" r:id="rId21"/>
    <p:sldId id="389" r:id="rId22"/>
    <p:sldId id="396" r:id="rId23"/>
    <p:sldId id="413" r:id="rId24"/>
    <p:sldId id="397" r:id="rId25"/>
    <p:sldId id="364" r:id="rId26"/>
    <p:sldId id="398" r:id="rId27"/>
    <p:sldId id="399" r:id="rId28"/>
    <p:sldId id="424" r:id="rId29"/>
    <p:sldId id="425" r:id="rId30"/>
    <p:sldId id="426" r:id="rId31"/>
    <p:sldId id="427" r:id="rId32"/>
    <p:sldId id="347" r:id="rId33"/>
    <p:sldId id="417" r:id="rId34"/>
    <p:sldId id="420" r:id="rId35"/>
    <p:sldId id="414" r:id="rId36"/>
    <p:sldId id="421" r:id="rId37"/>
    <p:sldId id="422" r:id="rId38"/>
    <p:sldId id="423" r:id="rId39"/>
    <p:sldId id="415" r:id="rId40"/>
    <p:sldId id="416" r:id="rId41"/>
    <p:sldId id="418" r:id="rId42"/>
    <p:sldId id="419" r:id="rId43"/>
    <p:sldId id="377" r:id="rId44"/>
    <p:sldId id="378" r:id="rId45"/>
    <p:sldId id="408" r:id="rId46"/>
    <p:sldId id="409" r:id="rId47"/>
    <p:sldId id="369" r:id="rId48"/>
    <p:sldId id="373" r:id="rId49"/>
    <p:sldId id="372" r:id="rId50"/>
    <p:sldId id="375" r:id="rId51"/>
    <p:sldId id="376" r:id="rId52"/>
    <p:sldId id="405" r:id="rId53"/>
    <p:sldId id="406" r:id="rId54"/>
    <p:sldId id="382" r:id="rId55"/>
    <p:sldId id="383" r:id="rId56"/>
    <p:sldId id="384" r:id="rId57"/>
    <p:sldId id="386" r:id="rId58"/>
    <p:sldId id="385" r:id="rId59"/>
    <p:sldId id="292" r:id="rId60"/>
    <p:sldId id="381" r:id="rId61"/>
    <p:sldId id="362" r:id="rId62"/>
    <p:sldId id="281" r:id="rId63"/>
    <p:sldId id="361" r:id="rId64"/>
  </p:sldIdLst>
  <p:sldSz cx="12188825" cy="6858000"/>
  <p:notesSz cx="6858000" cy="9144000"/>
  <p:embeddedFontLst>
    <p:embeddedFont>
      <p:font typeface="Segoe UI" panose="020B0502040204020203" pitchFamily="34" charset="0"/>
      <p:regular r:id="rId67"/>
      <p:bold r:id="rId68"/>
      <p:italic r:id="rId69"/>
      <p:boldItalic r:id="rId70"/>
    </p:embeddedFont>
    <p:embeddedFont>
      <p:font typeface="Calibri" panose="020F0502020204030204" pitchFamily="34" charset="0"/>
      <p:regular r:id="rId71"/>
      <p:bold r:id="rId72"/>
      <p:italic r:id="rId73"/>
      <p:boldItalic r:id="rId74"/>
    </p:embeddedFont>
    <p:embeddedFont>
      <p:font typeface="Segoe UI Light" panose="020B0502040204020203" pitchFamily="34" charset="0"/>
      <p:regular r:id="rId75"/>
      <p:italic r:id="rId76"/>
    </p:embeddedFont>
    <p:embeddedFont>
      <p:font typeface="Consolas" panose="020B0609020204030204" pitchFamily="49" charset="0"/>
      <p:regular r:id="rId77"/>
      <p:bold r:id="rId78"/>
      <p:italic r:id="rId79"/>
      <p:boldItalic r:id="rId80"/>
    </p:embeddedFont>
  </p:embeddedFontLst>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4">
          <p15:clr>
            <a:srgbClr val="A4A3A4"/>
          </p15:clr>
        </p15:guide>
        <p15:guide id="2" orient="horz" pos="1200">
          <p15:clr>
            <a:srgbClr val="A4A3A4"/>
          </p15:clr>
        </p15:guide>
        <p15:guide id="3" orient="horz" pos="2736">
          <p15:clr>
            <a:srgbClr val="A4A3A4"/>
          </p15:clr>
        </p15:guide>
        <p15:guide id="4" orient="horz" pos="4176">
          <p15:clr>
            <a:srgbClr val="A4A3A4"/>
          </p15:clr>
        </p15:guide>
        <p15:guide id="5" orient="horz" pos="1488">
          <p15:clr>
            <a:srgbClr val="A4A3A4"/>
          </p15:clr>
        </p15:guide>
        <p15:guide id="6" orient="horz" pos="912">
          <p15:clr>
            <a:srgbClr val="A4A3A4"/>
          </p15:clr>
        </p15:guide>
        <p15:guide id="7" pos="3697">
          <p15:clr>
            <a:srgbClr val="A4A3A4"/>
          </p15:clr>
        </p15:guide>
        <p15:guide id="8" pos="327">
          <p15:clr>
            <a:srgbClr val="A4A3A4"/>
          </p15:clr>
        </p15:guide>
        <p15:guide id="9" pos="1190">
          <p15:clr>
            <a:srgbClr val="A4A3A4"/>
          </p15:clr>
        </p15:guide>
        <p15:guide id="10" pos="7350">
          <p15:clr>
            <a:srgbClr val="A4A3A4"/>
          </p15:clr>
        </p15:guide>
        <p15:guide id="11" pos="7063">
          <p15:clr>
            <a:srgbClr val="A4A3A4"/>
          </p15:clr>
        </p15:guide>
        <p15:guide id="12" pos="611">
          <p15:clr>
            <a:srgbClr val="A4A3A4"/>
          </p15:clr>
        </p15:guide>
        <p15:guide id="13" pos="1994">
          <p15:clr>
            <a:srgbClr val="A4A3A4"/>
          </p15:clr>
        </p15:guide>
        <p15:guide id="14" pos="3695">
          <p15:clr>
            <a:srgbClr val="A4A3A4"/>
          </p15:clr>
        </p15:guide>
        <p15:guide id="15" pos="398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reg" initials="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CAE1"/>
    <a:srgbClr val="FED15D"/>
    <a:srgbClr val="CCCCCC"/>
    <a:srgbClr val="CCDCEB"/>
    <a:srgbClr val="97B7DD"/>
    <a:srgbClr val="88ACD8"/>
    <a:srgbClr val="E1EAF5"/>
    <a:srgbClr val="EFEAF5"/>
    <a:srgbClr val="EFF3FF"/>
    <a:srgbClr val="EFF3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93" autoAdjust="0"/>
    <p:restoredTop sz="82912" autoAdjust="0"/>
  </p:normalViewPr>
  <p:slideViewPr>
    <p:cSldViewPr snapToGrid="0">
      <p:cViewPr varScale="1">
        <p:scale>
          <a:sx n="53" d="100"/>
          <a:sy n="53" d="100"/>
        </p:scale>
        <p:origin x="84" y="576"/>
      </p:cViewPr>
      <p:guideLst>
        <p:guide orient="horz" pos="144"/>
        <p:guide orient="horz" pos="1200"/>
        <p:guide orient="horz" pos="2736"/>
        <p:guide orient="horz" pos="4176"/>
        <p:guide orient="horz" pos="1488"/>
        <p:guide orient="horz" pos="912"/>
        <p:guide pos="3697"/>
        <p:guide pos="327"/>
        <p:guide pos="1190"/>
        <p:guide pos="7350"/>
        <p:guide pos="7063"/>
        <p:guide pos="611"/>
        <p:guide pos="1994"/>
        <p:guide pos="3695"/>
        <p:guide pos="3983"/>
      </p:guideLst>
    </p:cSldViewPr>
  </p:slid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64" d="100"/>
          <a:sy n="64" d="100"/>
        </p:scale>
        <p:origin x="-31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font" Target="fonts/font2.fntdata"/><Relationship Id="rId84" Type="http://schemas.openxmlformats.org/officeDocument/2006/relationships/theme" Target="theme/theme1.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font" Target="fonts/font8.fntdata"/><Relationship Id="rId79" Type="http://schemas.openxmlformats.org/officeDocument/2006/relationships/font" Target="fonts/font13.fntdata"/><Relationship Id="rId5" Type="http://schemas.openxmlformats.org/officeDocument/2006/relationships/slide" Target="slides/slide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font" Target="fonts/font3.fntdata"/><Relationship Id="rId77" Type="http://schemas.openxmlformats.org/officeDocument/2006/relationships/font" Target="fonts/font11.fntdata"/><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font" Target="fonts/font6.fntdata"/><Relationship Id="rId80" Type="http://schemas.openxmlformats.org/officeDocument/2006/relationships/font" Target="fonts/font14.fntdata"/><Relationship Id="rId85"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font" Target="fonts/font1.fntdata"/><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font" Target="fonts/font4.fntdata"/><Relationship Id="rId75" Type="http://schemas.openxmlformats.org/officeDocument/2006/relationships/font" Target="fonts/font9.fntdata"/><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notesMaster" Target="notesMasters/notesMaster1.xml"/><Relationship Id="rId73" Type="http://schemas.openxmlformats.org/officeDocument/2006/relationships/font" Target="fonts/font7.fntdata"/><Relationship Id="rId78" Type="http://schemas.openxmlformats.org/officeDocument/2006/relationships/font" Target="fonts/font12.fntdata"/><Relationship Id="rId81" Type="http://schemas.openxmlformats.org/officeDocument/2006/relationships/commentAuthors" Target="commentAuthor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font" Target="fonts/font10.fntdata"/><Relationship Id="rId7" Type="http://schemas.openxmlformats.org/officeDocument/2006/relationships/slide" Target="slides/slide4.xml"/><Relationship Id="rId71" Type="http://schemas.openxmlformats.org/officeDocument/2006/relationships/font" Target="fonts/font5.fntdata"/><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handoutMaster" Target="handoutMasters/handoutMaster1.xml"/><Relationship Id="rId61" Type="http://schemas.openxmlformats.org/officeDocument/2006/relationships/slide" Target="slides/slide58.xml"/><Relationship Id="rId8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Understanding SQL Azure</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7/22/2013</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Understanding SQL Azure</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7/22/2013</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windowsazure.com/en-us/pricing/details/web-site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5904732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30</a:t>
            </a:r>
            <a:r>
              <a:rPr lang="en-US" baseline="0" dirty="0" smtClean="0"/>
              <a:t> </a:t>
            </a:r>
            <a:r>
              <a:rPr lang="en-US" baseline="0" dirty="0" err="1" smtClean="0"/>
              <a:t>mins</a:t>
            </a:r>
            <a:r>
              <a:rPr lang="en-US" baseline="0" dirty="0" smtClean="0"/>
              <a:t> - Rob</a:t>
            </a:r>
            <a:endParaRPr lang="en-US" dirty="0"/>
          </a:p>
        </p:txBody>
      </p:sp>
      <p:sp>
        <p:nvSpPr>
          <p:cNvPr id="4" name="Slide Number Placeholder 3"/>
          <p:cNvSpPr>
            <a:spLocks noGrp="1"/>
          </p:cNvSpPr>
          <p:nvPr>
            <p:ph type="sldNum" sz="quarter" idx="10"/>
          </p:nvPr>
        </p:nvSpPr>
        <p:spPr/>
        <p:txBody>
          <a:bodyPr/>
          <a:lstStyle/>
          <a:p>
            <a:fld id="{6A737CDB-F497-4071-88DB-C233CAC28117}" type="slidenum">
              <a:rPr lang="en-US" smtClean="0"/>
              <a:t>17</a:t>
            </a:fld>
            <a:endParaRPr lang="en-US" dirty="0"/>
          </a:p>
        </p:txBody>
      </p:sp>
    </p:spTree>
    <p:extLst>
      <p:ext uri="{BB962C8B-B14F-4D97-AF65-F5344CB8AC3E}">
        <p14:creationId xmlns:p14="http://schemas.microsoft.com/office/powerpoint/2010/main" val="14095914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18</a:t>
            </a:fld>
            <a:endParaRPr lang="en-US" dirty="0"/>
          </a:p>
        </p:txBody>
      </p:sp>
    </p:spTree>
    <p:extLst>
      <p:ext uri="{BB962C8B-B14F-4D97-AF65-F5344CB8AC3E}">
        <p14:creationId xmlns:p14="http://schemas.microsoft.com/office/powerpoint/2010/main" val="3138091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30</a:t>
            </a:r>
            <a:r>
              <a:rPr lang="en-US" baseline="0" dirty="0" smtClean="0"/>
              <a:t> </a:t>
            </a:r>
            <a:r>
              <a:rPr lang="en-US" baseline="0" dirty="0" err="1" smtClean="0"/>
              <a:t>mins</a:t>
            </a:r>
            <a:r>
              <a:rPr lang="en-US" baseline="0" dirty="0" smtClean="0"/>
              <a:t> - Rob</a:t>
            </a:r>
            <a:endParaRPr lang="en-US" dirty="0"/>
          </a:p>
        </p:txBody>
      </p:sp>
      <p:sp>
        <p:nvSpPr>
          <p:cNvPr id="4" name="Slide Number Placeholder 3"/>
          <p:cNvSpPr>
            <a:spLocks noGrp="1"/>
          </p:cNvSpPr>
          <p:nvPr>
            <p:ph type="sldNum" sz="quarter" idx="10"/>
          </p:nvPr>
        </p:nvSpPr>
        <p:spPr/>
        <p:txBody>
          <a:bodyPr/>
          <a:lstStyle/>
          <a:p>
            <a:fld id="{6A737CDB-F497-4071-88DB-C233CAC28117}" type="slidenum">
              <a:rPr lang="en-US" smtClean="0"/>
              <a:t>22</a:t>
            </a:fld>
            <a:endParaRPr lang="en-US" dirty="0"/>
          </a:p>
        </p:txBody>
      </p:sp>
    </p:spTree>
    <p:extLst>
      <p:ext uri="{BB962C8B-B14F-4D97-AF65-F5344CB8AC3E}">
        <p14:creationId xmlns:p14="http://schemas.microsoft.com/office/powerpoint/2010/main" val="373382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23</a:t>
            </a:fld>
            <a:endParaRPr lang="en-US" dirty="0"/>
          </a:p>
        </p:txBody>
      </p:sp>
    </p:spTree>
    <p:extLst>
      <p:ext uri="{BB962C8B-B14F-4D97-AF65-F5344CB8AC3E}">
        <p14:creationId xmlns:p14="http://schemas.microsoft.com/office/powerpoint/2010/main" val="39202462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30</a:t>
            </a:fld>
            <a:endParaRPr lang="en-US" dirty="0"/>
          </a:p>
        </p:txBody>
      </p:sp>
    </p:spTree>
    <p:extLst>
      <p:ext uri="{BB962C8B-B14F-4D97-AF65-F5344CB8AC3E}">
        <p14:creationId xmlns:p14="http://schemas.microsoft.com/office/powerpoint/2010/main" val="38658101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Git</a:t>
            </a:r>
            <a:r>
              <a:rPr lang="en-US" baseline="0" dirty="0" smtClean="0"/>
              <a:t> Deployment is Native, or through a Service hook from </a:t>
            </a:r>
            <a:r>
              <a:rPr lang="en-US" baseline="0" dirty="0" err="1" smtClean="0"/>
              <a:t>CodePlex</a:t>
            </a:r>
            <a:r>
              <a:rPr lang="en-US" baseline="0" dirty="0" smtClean="0"/>
              <a:t>, </a:t>
            </a:r>
            <a:r>
              <a:rPr lang="en-US" baseline="0" dirty="0" err="1" smtClean="0"/>
              <a:t>GitHub</a:t>
            </a:r>
            <a:r>
              <a:rPr lang="en-US" baseline="0" dirty="0" smtClean="0"/>
              <a:t> or </a:t>
            </a:r>
            <a:r>
              <a:rPr lang="en-US" baseline="0" dirty="0" err="1" smtClean="0"/>
              <a:t>BitBucket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1B45C6E-FCE4-4C36-96D3-F66438DBAEBD}" type="datetime1">
              <a:rPr lang="en-US" smtClean="0"/>
              <a:t>7/22/2013</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42</a:t>
            </a:fld>
            <a:endParaRPr lang="en-US" dirty="0"/>
          </a:p>
        </p:txBody>
      </p:sp>
    </p:spTree>
    <p:extLst>
      <p:ext uri="{BB962C8B-B14F-4D97-AF65-F5344CB8AC3E}">
        <p14:creationId xmlns:p14="http://schemas.microsoft.com/office/powerpoint/2010/main" val="38433485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move to standard instances</a:t>
            </a:r>
            <a:r>
              <a:rPr lang="en-US" sz="1100" baseline="0" dirty="0" smtClean="0"/>
              <a:t> for additional scale.</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46</a:t>
            </a:fld>
            <a:endParaRPr lang="en-US" dirty="0">
              <a:solidFill>
                <a:prstClr val="black"/>
              </a:solidFill>
            </a:endParaRPr>
          </a:p>
        </p:txBody>
      </p:sp>
    </p:spTree>
    <p:extLst>
      <p:ext uri="{BB962C8B-B14F-4D97-AF65-F5344CB8AC3E}">
        <p14:creationId xmlns:p14="http://schemas.microsoft.com/office/powerpoint/2010/main" val="41773049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scale your site to multiple shared instances</a:t>
            </a:r>
            <a:r>
              <a:rPr lang="en-US" sz="1100" baseline="0" dirty="0" smtClean="0"/>
              <a:t>.</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47</a:t>
            </a:fld>
            <a:endParaRPr lang="en-US" dirty="0">
              <a:solidFill>
                <a:prstClr val="black"/>
              </a:solidFill>
            </a:endParaRPr>
          </a:p>
        </p:txBody>
      </p:sp>
    </p:spTree>
    <p:extLst>
      <p:ext uri="{BB962C8B-B14F-4D97-AF65-F5344CB8AC3E}">
        <p14:creationId xmlns:p14="http://schemas.microsoft.com/office/powerpoint/2010/main" val="29196915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host multiple sites that you own on a your standard </a:t>
            </a:r>
            <a:r>
              <a:rPr lang="en-US" sz="1100" baseline="0" dirty="0" smtClean="0"/>
              <a:t>instances.</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48</a:t>
            </a:fld>
            <a:endParaRPr lang="en-US" dirty="0">
              <a:solidFill>
                <a:prstClr val="black"/>
              </a:solidFill>
            </a:endParaRPr>
          </a:p>
        </p:txBody>
      </p:sp>
    </p:spTree>
    <p:extLst>
      <p:ext uri="{BB962C8B-B14F-4D97-AF65-F5344CB8AC3E}">
        <p14:creationId xmlns:p14="http://schemas.microsoft.com/office/powerpoint/2010/main" val="38463216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host multiple sites that you own on a your standard </a:t>
            </a:r>
            <a:r>
              <a:rPr lang="en-US" sz="1100" baseline="0" dirty="0" smtClean="0"/>
              <a:t>instances.</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49</a:t>
            </a:fld>
            <a:endParaRPr lang="en-US" dirty="0">
              <a:solidFill>
                <a:prstClr val="black"/>
              </a:solidFill>
            </a:endParaRPr>
          </a:p>
        </p:txBody>
      </p:sp>
    </p:spTree>
    <p:extLst>
      <p:ext uri="{BB962C8B-B14F-4D97-AF65-F5344CB8AC3E}">
        <p14:creationId xmlns:p14="http://schemas.microsoft.com/office/powerpoint/2010/main" val="450118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0513" y="708025"/>
            <a:ext cx="6300787" cy="3544888"/>
          </a:xfrm>
        </p:spPr>
      </p:sp>
      <p:sp>
        <p:nvSpPr>
          <p:cNvPr id="3" name="Notes Placeholder 2"/>
          <p:cNvSpPr>
            <a:spLocks noGrp="1"/>
          </p:cNvSpPr>
          <p:nvPr>
            <p:ph type="body" idx="1"/>
          </p:nvPr>
        </p:nvSpPr>
        <p:spPr/>
        <p:txBody>
          <a:bodyPr>
            <a:normAutofit/>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r>
              <a:rPr lang="en-US" dirty="0" smtClean="0"/>
              <a:t>Explain the difference</a:t>
            </a:r>
            <a:r>
              <a:rPr lang="en-US" baseline="0" dirty="0" smtClean="0"/>
              <a:t>s between traditional self-hosting and the three options of Windows Azure hosting.</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600" b="1" kern="1200" dirty="0" smtClean="0">
                <a:solidFill>
                  <a:schemeClr val="tx1"/>
                </a:solidFill>
                <a:effectLst/>
                <a:latin typeface="Segoe UI" pitchFamily="34" charset="0"/>
                <a:ea typeface="+mn-ea"/>
                <a:cs typeface="+mn-cs"/>
              </a:rPr>
              <a:t>Notes:</a:t>
            </a:r>
            <a:endParaRPr lang="en-US" sz="1200" b="0" kern="1200" baseline="0" dirty="0" smtClean="0">
              <a:solidFill>
                <a:schemeClr val="tx1"/>
              </a:solidFill>
              <a:effectLst/>
              <a:latin typeface="+mn-lt"/>
              <a:ea typeface="+mn-ea"/>
              <a:cs typeface="+mn-cs"/>
            </a:endParaRPr>
          </a:p>
          <a:p>
            <a:pPr marL="0" marR="0" indent="0" algn="l" defTabSz="1218987" rtl="0" eaLnBrk="1" fontAlgn="auto" latinLnBrk="0" hangingPunct="1">
              <a:lnSpc>
                <a:spcPct val="100000"/>
              </a:lnSpc>
              <a:spcBef>
                <a:spcPts val="0"/>
              </a:spcBef>
              <a:spcAft>
                <a:spcPts val="0"/>
              </a:spcAft>
              <a:buClrTx/>
              <a:buSzTx/>
              <a:buFontTx/>
              <a:buNone/>
              <a:tabLst/>
              <a:defRPr/>
            </a:pPr>
            <a:r>
              <a:rPr lang="en-US" sz="1200" b="0" kern="1200" baseline="0" dirty="0" smtClean="0">
                <a:solidFill>
                  <a:schemeClr val="tx1"/>
                </a:solidFill>
                <a:effectLst/>
                <a:latin typeface="+mn-lt"/>
                <a:ea typeface="+mn-ea"/>
                <a:cs typeface="+mn-cs"/>
              </a:rPr>
              <a:t>In a traditional environment you must manage the full stack. With Windows Azure you can choose a variety of options depending on your needs.</a:t>
            </a:r>
            <a:endParaRPr lang="en-US" sz="1600" kern="1200" dirty="0" smtClean="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23838614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52</a:t>
            </a:fld>
            <a:endParaRPr lang="en-US" dirty="0"/>
          </a:p>
        </p:txBody>
      </p:sp>
    </p:spTree>
    <p:extLst>
      <p:ext uri="{BB962C8B-B14F-4D97-AF65-F5344CB8AC3E}">
        <p14:creationId xmlns:p14="http://schemas.microsoft.com/office/powerpoint/2010/main" val="5514449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Git</a:t>
            </a:r>
            <a:r>
              <a:rPr lang="en-US" baseline="0" dirty="0" smtClean="0"/>
              <a:t> Deployment is Native, or through a Service hook from </a:t>
            </a:r>
            <a:r>
              <a:rPr lang="en-US" baseline="0" dirty="0" err="1" smtClean="0"/>
              <a:t>CodePlex</a:t>
            </a:r>
            <a:r>
              <a:rPr lang="en-US" baseline="0" dirty="0" smtClean="0"/>
              <a:t>, </a:t>
            </a:r>
            <a:r>
              <a:rPr lang="en-US" baseline="0" dirty="0" err="1" smtClean="0"/>
              <a:t>GitHub</a:t>
            </a:r>
            <a:r>
              <a:rPr lang="en-US" baseline="0" dirty="0" smtClean="0"/>
              <a:t> or </a:t>
            </a:r>
            <a:r>
              <a:rPr lang="en-US" baseline="0" dirty="0" err="1" smtClean="0"/>
              <a:t>BitBucket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1B45C6E-FCE4-4C36-96D3-F66438DBAEBD}" type="datetime1">
              <a:rPr lang="en-US" smtClean="0"/>
              <a:t>7/22/2013</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53</a:t>
            </a:fld>
            <a:endParaRPr lang="en-US" dirty="0"/>
          </a:p>
        </p:txBody>
      </p:sp>
    </p:spTree>
    <p:extLst>
      <p:ext uri="{BB962C8B-B14F-4D97-AF65-F5344CB8AC3E}">
        <p14:creationId xmlns:p14="http://schemas.microsoft.com/office/powerpoint/2010/main" val="36201298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57</a:t>
            </a:fld>
            <a:endParaRPr lang="en-US" dirty="0"/>
          </a:p>
        </p:txBody>
      </p:sp>
    </p:spTree>
    <p:extLst>
      <p:ext uri="{BB962C8B-B14F-4D97-AF65-F5344CB8AC3E}">
        <p14:creationId xmlns:p14="http://schemas.microsoft.com/office/powerpoint/2010/main" val="17829264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58</a:t>
            </a:fld>
            <a:endParaRPr lang="en-US" dirty="0"/>
          </a:p>
        </p:txBody>
      </p:sp>
    </p:spTree>
    <p:extLst>
      <p:ext uri="{BB962C8B-B14F-4D97-AF65-F5344CB8AC3E}">
        <p14:creationId xmlns:p14="http://schemas.microsoft.com/office/powerpoint/2010/main" val="30109267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2 mins</a:t>
            </a:r>
            <a:endParaRPr lang="en-AU"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59</a:t>
            </a:fld>
            <a:endParaRPr lang="en-US" dirty="0"/>
          </a:p>
        </p:txBody>
      </p:sp>
    </p:spTree>
    <p:extLst>
      <p:ext uri="{BB962C8B-B14F-4D97-AF65-F5344CB8AC3E}">
        <p14:creationId xmlns:p14="http://schemas.microsoft.com/office/powerpoint/2010/main" val="1049438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4</a:t>
            </a:fld>
            <a:endParaRPr lang="en-US" dirty="0"/>
          </a:p>
        </p:txBody>
      </p:sp>
    </p:spTree>
    <p:extLst>
      <p:ext uri="{BB962C8B-B14F-4D97-AF65-F5344CB8AC3E}">
        <p14:creationId xmlns:p14="http://schemas.microsoft.com/office/powerpoint/2010/main" val="1782926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r>
              <a:rPr lang="en-US" dirty="0" smtClean="0"/>
              <a:t>Explain how Windows</a:t>
            </a:r>
            <a:r>
              <a:rPr lang="en-US" baseline="0" dirty="0" smtClean="0"/>
              <a:t> Azure websites are simple, easy, and open.</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Notes:</a:t>
            </a:r>
            <a:endParaRPr lang="en-US" sz="12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1470416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r>
              <a:rPr lang="en-US" dirty="0" smtClean="0"/>
              <a:t>Explain that</a:t>
            </a:r>
            <a:r>
              <a:rPr lang="en-US" baseline="0" dirty="0" smtClean="0"/>
              <a:t> Windows Azure Web Sites supports Classic ASP, ASP.NET, PHP, and Node.js out of the box and that you can also host any custom </a:t>
            </a:r>
            <a:r>
              <a:rPr lang="en-US" baseline="0" dirty="0" err="1" smtClean="0"/>
              <a:t>FastCGI</a:t>
            </a:r>
            <a:r>
              <a:rPr lang="en-US" baseline="0" dirty="0" smtClean="0"/>
              <a:t> handler.</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Notes:</a:t>
            </a:r>
            <a:endParaRPr lang="en-US" sz="12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6</a:t>
            </a:fld>
            <a:endParaRPr lang="en-US"/>
          </a:p>
        </p:txBody>
      </p:sp>
    </p:spTree>
    <p:extLst>
      <p:ext uri="{BB962C8B-B14F-4D97-AF65-F5344CB8AC3E}">
        <p14:creationId xmlns:p14="http://schemas.microsoft.com/office/powerpoint/2010/main" val="3318683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endParaRPr lang="en-US" baseline="0" dirty="0" smtClean="0"/>
          </a:p>
          <a:p>
            <a:r>
              <a:rPr lang="en-US" baseline="0" dirty="0" smtClean="0"/>
              <a:t>Highlight the ability to get started quickly with the Windows Azure Web App Gallery</a:t>
            </a:r>
          </a:p>
          <a:p>
            <a:endParaRPr lang="en-US" baseline="0" dirty="0" smtClean="0"/>
          </a:p>
          <a:p>
            <a:pPr marL="0" marR="0" indent="0" algn="l" defTabSz="914058" rtl="0" eaLnBrk="1" fontAlgn="auto" latinLnBrk="0" hangingPunct="1">
              <a:lnSpc>
                <a:spcPct val="100000"/>
              </a:lnSpc>
              <a:spcBef>
                <a:spcPts val="0"/>
              </a:spcBef>
              <a:spcAft>
                <a:spcPts val="0"/>
              </a:spcAft>
              <a:buClrTx/>
              <a:buSzTx/>
              <a:buFontTx/>
              <a:buNone/>
              <a:tabLst/>
              <a:defRPr/>
            </a:pPr>
            <a:r>
              <a:rPr lang="en-US" b="1" baseline="0" dirty="0" smtClean="0"/>
              <a:t>Speaking Points:</a:t>
            </a:r>
          </a:p>
          <a:p>
            <a:pPr marL="0" marR="0" indent="0" algn="l" defTabSz="914058" rtl="0" eaLnBrk="1" fontAlgn="auto" latinLnBrk="0" hangingPunct="1">
              <a:lnSpc>
                <a:spcPct val="100000"/>
              </a:lnSpc>
              <a:spcBef>
                <a:spcPts val="0"/>
              </a:spcBef>
              <a:spcAft>
                <a:spcPts val="0"/>
              </a:spcAft>
              <a:buClrTx/>
              <a:buSzTx/>
              <a:buFontTx/>
              <a:buNone/>
              <a:tabLst/>
              <a:defRPr/>
            </a:pPr>
            <a:endParaRPr lang="en-US" b="1" baseline="0" dirty="0" smtClean="0"/>
          </a:p>
          <a:p>
            <a:pPr marL="171450" marR="0" indent="-171450" algn="l" defTabSz="914058" rtl="0" eaLnBrk="1" fontAlgn="auto" latinLnBrk="0" hangingPunct="1">
              <a:lnSpc>
                <a:spcPct val="100000"/>
              </a:lnSpc>
              <a:spcBef>
                <a:spcPts val="0"/>
              </a:spcBef>
              <a:spcAft>
                <a:spcPts val="0"/>
              </a:spcAft>
              <a:buClrTx/>
              <a:buSzTx/>
              <a:buFont typeface="Arial"/>
              <a:buChar char="•"/>
              <a:tabLst/>
              <a:defRPr/>
            </a:pPr>
            <a:r>
              <a:rPr lang="en-US" b="0" baseline="0" dirty="0" smtClean="0"/>
              <a:t>Along-side the publishing capabilities, Windows Azure Web Sites also offers the Web App Gallery which provides many turn key solutions based off of well known open source web applications.</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Notes:</a:t>
            </a:r>
          </a:p>
          <a:p>
            <a:pPr marL="0" marR="0" indent="0" algn="l" defTabSz="1218987"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effectLst/>
              <a:latin typeface="Segoe UI" pitchFamily="34" charset="0"/>
              <a:ea typeface="+mn-ea"/>
              <a:cs typeface="+mn-cs"/>
            </a:endParaRPr>
          </a:p>
          <a:p>
            <a:pPr marL="0" marR="0" indent="0" algn="l" defTabSz="1218987"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7</a:t>
            </a:fld>
            <a:endParaRPr lang="en-US"/>
          </a:p>
        </p:txBody>
      </p:sp>
    </p:spTree>
    <p:extLst>
      <p:ext uri="{BB962C8B-B14F-4D97-AF65-F5344CB8AC3E}">
        <p14:creationId xmlns:p14="http://schemas.microsoft.com/office/powerpoint/2010/main" val="29417673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the</a:t>
            </a:r>
            <a:r>
              <a:rPr lang="en-US" sz="1100" baseline="0" dirty="0" smtClean="0"/>
              <a:t> three scale choices on Windows Azure Web Sites.</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r>
              <a:rPr lang="en-US" sz="1100" dirty="0" smtClean="0">
                <a:latin typeface="Segoe UI" pitchFamily="34" charset="0"/>
              </a:rPr>
              <a:t>Both free and shared are the same architecture.</a:t>
            </a:r>
            <a:r>
              <a:rPr lang="en-US" sz="1100" baseline="0" dirty="0" smtClean="0">
                <a:latin typeface="Segoe UI" pitchFamily="34" charset="0"/>
              </a:rPr>
              <a:t> With standard you isolate your application to your own virtual machines that you can use and pay for whatever resources you choose.</a:t>
            </a:r>
          </a:p>
          <a:p>
            <a:endParaRPr lang="en-US" sz="1100" baseline="0" dirty="0" smtClean="0">
              <a:latin typeface="Segoe UI" pitchFamily="34" charset="0"/>
            </a:endParaRPr>
          </a:p>
          <a:p>
            <a:r>
              <a:rPr lang="en-US" sz="1100" b="1" baseline="0" dirty="0" smtClean="0">
                <a:latin typeface="Segoe UI" pitchFamily="34" charset="0"/>
              </a:rPr>
              <a:t>Online Resources:</a:t>
            </a:r>
          </a:p>
          <a:p>
            <a:r>
              <a:rPr lang="en-US" sz="1100" b="0" baseline="0" dirty="0" smtClean="0">
                <a:latin typeface="Segoe UI" pitchFamily="34" charset="0"/>
              </a:rPr>
              <a:t>If you’d like more details on Web Site pricing and quota, see the Windows Azure pricing page here: </a:t>
            </a:r>
            <a:r>
              <a:rPr lang="en-US" sz="1100" dirty="0" smtClean="0">
                <a:hlinkClick r:id="rId3"/>
              </a:rPr>
              <a:t>http://www.windowsazure.com/en-us/pricing/details/web-sites/</a:t>
            </a:r>
            <a:endParaRPr lang="en-US" sz="1100" b="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168806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30</a:t>
            </a:r>
            <a:r>
              <a:rPr lang="en-US" baseline="0" dirty="0" smtClean="0"/>
              <a:t> </a:t>
            </a:r>
            <a:r>
              <a:rPr lang="en-US" baseline="0" dirty="0" err="1" smtClean="0"/>
              <a:t>mins</a:t>
            </a:r>
            <a:r>
              <a:rPr lang="en-US" baseline="0" dirty="0" smtClean="0"/>
              <a:t> - Rob</a:t>
            </a:r>
            <a:endParaRPr lang="en-US" dirty="0"/>
          </a:p>
        </p:txBody>
      </p:sp>
      <p:sp>
        <p:nvSpPr>
          <p:cNvPr id="4" name="Slide Number Placeholder 3"/>
          <p:cNvSpPr>
            <a:spLocks noGrp="1"/>
          </p:cNvSpPr>
          <p:nvPr>
            <p:ph type="sldNum" sz="quarter" idx="10"/>
          </p:nvPr>
        </p:nvSpPr>
        <p:spPr/>
        <p:txBody>
          <a:bodyPr/>
          <a:lstStyle/>
          <a:p>
            <a:fld id="{6A737CDB-F497-4071-88DB-C233CAC28117}" type="slidenum">
              <a:rPr lang="en-US" smtClean="0"/>
              <a:t>12</a:t>
            </a:fld>
            <a:endParaRPr lang="en-US" dirty="0"/>
          </a:p>
        </p:txBody>
      </p:sp>
    </p:spTree>
    <p:extLst>
      <p:ext uri="{BB962C8B-B14F-4D97-AF65-F5344CB8AC3E}">
        <p14:creationId xmlns:p14="http://schemas.microsoft.com/office/powerpoint/2010/main" val="20772219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13</a:t>
            </a:fld>
            <a:endParaRPr lang="en-US" dirty="0"/>
          </a:p>
        </p:txBody>
      </p:sp>
    </p:spTree>
    <p:extLst>
      <p:ext uri="{BB962C8B-B14F-4D97-AF65-F5344CB8AC3E}">
        <p14:creationId xmlns:p14="http://schemas.microsoft.com/office/powerpoint/2010/main" val="1782926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3.xml"/><Relationship Id="rId4" Type="http://schemas.microsoft.com/office/2007/relationships/hdphoto" Target="../media/hdphoto2.wdp"/></Relationships>
</file>

<file path=ppt/slideLayouts/_rels/slideLayout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3.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798422990"/>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448854893"/>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421983362"/>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13995069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073617706"/>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401796459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1532501056"/>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1370382859"/>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2964203"/>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268188483"/>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cs typeface="Consolas" pitchFamily="49"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mj-lt"/>
                <a:cs typeface="Consolas" pitchFamily="49" charset="0"/>
              </a:defRPr>
            </a:lvl1pPr>
            <a:lvl2pPr>
              <a:defRPr>
                <a:latin typeface="+mj-lt"/>
                <a:cs typeface="Consolas" pitchFamily="49" charset="0"/>
              </a:defRPr>
            </a:lvl2pPr>
            <a:lvl3pPr>
              <a:defRPr>
                <a:latin typeface="+mj-lt"/>
                <a:cs typeface="Consolas" pitchFamily="49" charset="0"/>
              </a:defRPr>
            </a:lvl3pPr>
            <a:lvl4pPr>
              <a:defRPr>
                <a:latin typeface="+mj-lt"/>
                <a:cs typeface="Consolas" pitchFamily="49" charset="0"/>
              </a:defRPr>
            </a:lvl4pPr>
            <a:lvl5pPr>
              <a:defRPr>
                <a:latin typeface="+mj-lt"/>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441" y="6356351"/>
            <a:ext cx="2844059" cy="365125"/>
          </a:xfrm>
          <a:prstGeom prst="rect">
            <a:avLst/>
          </a:prstGeom>
        </p:spPr>
        <p:txBody>
          <a:bodyPr/>
          <a:lstStyle>
            <a:lvl1pPr>
              <a:defRPr>
                <a:latin typeface="Consolas" pitchFamily="49" charset="0"/>
                <a:cs typeface="Consolas" pitchFamily="49" charset="0"/>
              </a:defRPr>
            </a:lvl1pPr>
          </a:lstStyle>
          <a:p>
            <a:fld id="{D7CE58A2-1EDC-45F0-BACE-E3574D82C834}" type="datetimeFigureOut">
              <a:rPr lang="en-US" smtClean="0"/>
              <a:pPr/>
              <a:t>7/22/2013</a:t>
            </a:fld>
            <a:endParaRPr lang="en-US"/>
          </a:p>
        </p:txBody>
      </p:sp>
      <p:sp>
        <p:nvSpPr>
          <p:cNvPr id="5" name="Footer Placeholder 4"/>
          <p:cNvSpPr>
            <a:spLocks noGrp="1"/>
          </p:cNvSpPr>
          <p:nvPr>
            <p:ph type="ftr" sz="quarter" idx="11"/>
          </p:nvPr>
        </p:nvSpPr>
        <p:spPr>
          <a:xfrm>
            <a:off x="4164515" y="6356351"/>
            <a:ext cx="3859795" cy="365125"/>
          </a:xfrm>
          <a:prstGeom prst="rect">
            <a:avLst/>
          </a:prstGeom>
        </p:spPr>
        <p:txBody>
          <a:bodyPr/>
          <a:lstStyle>
            <a:lvl1pPr>
              <a:defRPr>
                <a:latin typeface="Consolas" pitchFamily="49" charset="0"/>
                <a:cs typeface="Consolas" pitchFamily="49" charset="0"/>
              </a:defRPr>
            </a:lvl1pPr>
          </a:lstStyle>
          <a:p>
            <a:endParaRPr lang="en-US"/>
          </a:p>
        </p:txBody>
      </p:sp>
      <p:sp>
        <p:nvSpPr>
          <p:cNvPr id="6" name="Slide Number Placeholder 5"/>
          <p:cNvSpPr>
            <a:spLocks noGrp="1"/>
          </p:cNvSpPr>
          <p:nvPr>
            <p:ph type="sldNum" sz="quarter" idx="12"/>
          </p:nvPr>
        </p:nvSpPr>
        <p:spPr>
          <a:xfrm>
            <a:off x="8735325" y="6356351"/>
            <a:ext cx="2844059" cy="365125"/>
          </a:xfrm>
          <a:prstGeom prst="rect">
            <a:avLst/>
          </a:prstGeom>
        </p:spPr>
        <p:txBody>
          <a:bodyPr/>
          <a:lstStyle>
            <a:lvl1pPr>
              <a:defRPr>
                <a:latin typeface="Consolas" pitchFamily="49" charset="0"/>
                <a:cs typeface="Consolas" pitchFamily="49" charset="0"/>
              </a:defRPr>
            </a:lvl1pPr>
          </a:lstStyle>
          <a:p>
            <a:fld id="{ECD6441B-9D70-431A-83BF-3759963F38CF}" type="slidenum">
              <a:rPr lang="en-US" smtClean="0"/>
              <a:pPr/>
              <a:t>‹#›</a:t>
            </a:fld>
            <a:endParaRPr lang="en-US"/>
          </a:p>
        </p:txBody>
      </p:sp>
    </p:spTree>
    <p:extLst>
      <p:ext uri="{BB962C8B-B14F-4D97-AF65-F5344CB8AC3E}">
        <p14:creationId xmlns:p14="http://schemas.microsoft.com/office/powerpoint/2010/main" val="3773170454"/>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xmlns:p14="http://schemas.microsoft.com/office/powerpoint/2010/mai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919103717"/>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2572837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37623"/>
            <a:ext cx="5454333" cy="1144929"/>
          </a:xfrm>
        </p:spPr>
        <p:txBody>
          <a:bodyPr/>
          <a:lstStyle>
            <a:lvl1pPr marL="0" indent="0">
              <a:buFont typeface="Arial" pitchFamily="34" charset="0"/>
              <a:buNone/>
              <a:defRPr sz="2400">
                <a:solidFill>
                  <a:schemeClr val="bg1">
                    <a:alpha val="98000"/>
                  </a:schemeClr>
                </a:solidFill>
                <a:latin typeface="Segoe UI Light" pitchFamily="34" charset="0"/>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Picture 4"/>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1590404245"/>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grpSp>
    </p:spTree>
    <p:extLst>
      <p:ext uri="{BB962C8B-B14F-4D97-AF65-F5344CB8AC3E}">
        <p14:creationId xmlns:p14="http://schemas.microsoft.com/office/powerpoint/2010/main" val="104496277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pic>
        <p:nvPicPr>
          <p:cNvPr id="13" name="Picture 40" descr="C:\Users\sakuu\Documents\Ballmer WPC\PNGS\TV.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black">
          <a:xfrm>
            <a:off x="8283830" y="1993330"/>
            <a:ext cx="2278228" cy="2191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2094944"/>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grpSp>
    </p:spTree>
    <p:extLst>
      <p:ext uri="{BB962C8B-B14F-4D97-AF65-F5344CB8AC3E}">
        <p14:creationId xmlns:p14="http://schemas.microsoft.com/office/powerpoint/2010/main" val="102517383"/>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solidFill>
                <a:srgbClr val="292929"/>
              </a:solidFill>
            </a:endParaRPr>
          </a:p>
        </p:txBody>
      </p:sp>
    </p:spTree>
    <p:extLst>
      <p:ext uri="{BB962C8B-B14F-4D97-AF65-F5344CB8AC3E}">
        <p14:creationId xmlns:p14="http://schemas.microsoft.com/office/powerpoint/2010/main" val="3637048124"/>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grpSp>
    </p:spTree>
    <p:extLst>
      <p:ext uri="{BB962C8B-B14F-4D97-AF65-F5344CB8AC3E}">
        <p14:creationId xmlns:p14="http://schemas.microsoft.com/office/powerpoint/2010/main" val="2056737366"/>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4119193404"/>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707258969"/>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18403868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4029472072"/>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025909397"/>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709112714"/>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16730951"/>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dirty="0" smtClean="0"/>
              <a:t>Click to edit Master text styles</a:t>
            </a:r>
          </a:p>
          <a:p>
            <a:pPr marL="3175" lvl="1" indent="0" algn="l" defTabSz="914363"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209399846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652744337"/>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1120894631"/>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3706368"/>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5157058"/>
            <a:ext cx="7513637" cy="443198"/>
          </a:xfrm>
        </p:spPr>
        <p:txBody>
          <a:bodyPr/>
          <a:lstStyle>
            <a:lvl1pPr marL="0" indent="0">
              <a:buNone/>
              <a:defRPr lang="en-US" sz="3200" kern="1200" spc="-100" baseline="0" dirty="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10072473" y="6364651"/>
            <a:ext cx="1595652" cy="268366"/>
          </a:xfrm>
          <a:prstGeom prst="rect">
            <a:avLst/>
          </a:prstGeom>
          <a:noFill/>
          <a:ln>
            <a:noFill/>
          </a:ln>
        </p:spPr>
      </p:pic>
      <p:pic>
        <p:nvPicPr>
          <p:cNvPr id="27" name="Picture 2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70298" y="228600"/>
            <a:ext cx="2497827" cy="290338"/>
          </a:xfrm>
          <a:prstGeom prst="rect">
            <a:avLst/>
          </a:prstGeom>
        </p:spPr>
      </p:pic>
    </p:spTree>
    <p:extLst>
      <p:ext uri="{BB962C8B-B14F-4D97-AF65-F5344CB8AC3E}">
        <p14:creationId xmlns:p14="http://schemas.microsoft.com/office/powerpoint/2010/main" val="2240492214"/>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42170333"/>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129716770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57648259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09662747"/>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65538513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192294997"/>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28715" y="2838266"/>
            <a:ext cx="2422498" cy="2400670"/>
          </a:xfrm>
          <a:custGeom>
            <a:avLst/>
            <a:gdLst>
              <a:gd name="T0" fmla="*/ 65 w 300"/>
              <a:gd name="T1" fmla="*/ 2 h 297"/>
              <a:gd name="T2" fmla="*/ 113 w 300"/>
              <a:gd name="T3" fmla="*/ 0 h 297"/>
              <a:gd name="T4" fmla="*/ 115 w 300"/>
              <a:gd name="T5" fmla="*/ 12 h 297"/>
              <a:gd name="T6" fmla="*/ 235 w 300"/>
              <a:gd name="T7" fmla="*/ 12 h 297"/>
              <a:gd name="T8" fmla="*/ 232 w 300"/>
              <a:gd name="T9" fmla="*/ 0 h 297"/>
              <a:gd name="T10" fmla="*/ 185 w 300"/>
              <a:gd name="T11" fmla="*/ 2 h 297"/>
              <a:gd name="T12" fmla="*/ 235 w 300"/>
              <a:gd name="T13" fmla="*/ 12 h 297"/>
              <a:gd name="T14" fmla="*/ 98 w 300"/>
              <a:gd name="T15" fmla="*/ 273 h 297"/>
              <a:gd name="T16" fmla="*/ 0 w 300"/>
              <a:gd name="T17" fmla="*/ 295 h 297"/>
              <a:gd name="T18" fmla="*/ 95 w 300"/>
              <a:gd name="T19" fmla="*/ 297 h 297"/>
              <a:gd name="T20" fmla="*/ 205 w 300"/>
              <a:gd name="T21" fmla="*/ 297 h 297"/>
              <a:gd name="T22" fmla="*/ 300 w 300"/>
              <a:gd name="T23" fmla="*/ 295 h 297"/>
              <a:gd name="T24" fmla="*/ 202 w 300"/>
              <a:gd name="T25" fmla="*/ 273 h 297"/>
              <a:gd name="T26" fmla="*/ 205 w 300"/>
              <a:gd name="T27" fmla="*/ 297 h 297"/>
              <a:gd name="T28" fmla="*/ 271 w 300"/>
              <a:gd name="T29" fmla="*/ 83 h 297"/>
              <a:gd name="T30" fmla="*/ 299 w 300"/>
              <a:gd name="T31" fmla="*/ 268 h 297"/>
              <a:gd name="T32" fmla="*/ 227 w 300"/>
              <a:gd name="T33" fmla="*/ 169 h 297"/>
              <a:gd name="T34" fmla="*/ 182 w 300"/>
              <a:gd name="T35" fmla="*/ 166 h 297"/>
              <a:gd name="T36" fmla="*/ 155 w 300"/>
              <a:gd name="T37" fmla="*/ 152 h 297"/>
              <a:gd name="T38" fmla="*/ 154 w 300"/>
              <a:gd name="T39" fmla="*/ 159 h 297"/>
              <a:gd name="T40" fmla="*/ 145 w 300"/>
              <a:gd name="T41" fmla="*/ 158 h 297"/>
              <a:gd name="T42" fmla="*/ 119 w 300"/>
              <a:gd name="T43" fmla="*/ 152 h 297"/>
              <a:gd name="T44" fmla="*/ 115 w 300"/>
              <a:gd name="T45" fmla="*/ 169 h 297"/>
              <a:gd name="T46" fmla="*/ 96 w 300"/>
              <a:gd name="T47" fmla="*/ 268 h 297"/>
              <a:gd name="T48" fmla="*/ 25 w 300"/>
              <a:gd name="T49" fmla="*/ 169 h 297"/>
              <a:gd name="T50" fmla="*/ 42 w 300"/>
              <a:gd name="T51" fmla="*/ 76 h 297"/>
              <a:gd name="T52" fmla="*/ 73 w 300"/>
              <a:gd name="T53" fmla="*/ 59 h 297"/>
              <a:gd name="T54" fmla="*/ 61 w 300"/>
              <a:gd name="T55" fmla="*/ 57 h 297"/>
              <a:gd name="T56" fmla="*/ 120 w 300"/>
              <a:gd name="T57" fmla="*/ 15 h 297"/>
              <a:gd name="T58" fmla="*/ 118 w 300"/>
              <a:gd name="T59" fmla="*/ 59 h 297"/>
              <a:gd name="T60" fmla="*/ 108 w 300"/>
              <a:gd name="T61" fmla="*/ 68 h 297"/>
              <a:gd name="T62" fmla="*/ 145 w 300"/>
              <a:gd name="T63" fmla="*/ 62 h 297"/>
              <a:gd name="T64" fmla="*/ 140 w 300"/>
              <a:gd name="T65" fmla="*/ 61 h 297"/>
              <a:gd name="T66" fmla="*/ 142 w 300"/>
              <a:gd name="T67" fmla="*/ 55 h 297"/>
              <a:gd name="T68" fmla="*/ 160 w 300"/>
              <a:gd name="T69" fmla="*/ 56 h 297"/>
              <a:gd name="T70" fmla="*/ 158 w 300"/>
              <a:gd name="T71" fmla="*/ 62 h 297"/>
              <a:gd name="T72" fmla="*/ 155 w 300"/>
              <a:gd name="T73" fmla="*/ 68 h 297"/>
              <a:gd name="T74" fmla="*/ 192 w 300"/>
              <a:gd name="T75" fmla="*/ 59 h 297"/>
              <a:gd name="T76" fmla="*/ 180 w 300"/>
              <a:gd name="T77" fmla="*/ 57 h 297"/>
              <a:gd name="T78" fmla="*/ 239 w 300"/>
              <a:gd name="T79" fmla="*/ 15 h 297"/>
              <a:gd name="T80" fmla="*/ 237 w 300"/>
              <a:gd name="T81" fmla="*/ 59 h 297"/>
              <a:gd name="T82" fmla="*/ 227 w 300"/>
              <a:gd name="T83" fmla="*/ 76 h 297"/>
              <a:gd name="T84" fmla="*/ 122 w 300"/>
              <a:gd name="T85" fmla="*/ 83 h 297"/>
              <a:gd name="T86" fmla="*/ 145 w 300"/>
              <a:gd name="T87" fmla="*/ 72 h 297"/>
              <a:gd name="T88" fmla="*/ 108 w 300"/>
              <a:gd name="T89" fmla="*/ 76 h 297"/>
              <a:gd name="T90" fmla="*/ 123 w 300"/>
              <a:gd name="T91" fmla="*/ 78 h 297"/>
              <a:gd name="T92" fmla="*/ 180 w 300"/>
              <a:gd name="T93" fmla="*/ 76 h 297"/>
              <a:gd name="T94" fmla="*/ 192 w 300"/>
              <a:gd name="T95" fmla="*/ 72 h 297"/>
              <a:gd name="T96" fmla="*/ 155 w 300"/>
              <a:gd name="T97" fmla="*/ 83 h 297"/>
              <a:gd name="T98" fmla="*/ 178 w 300"/>
              <a:gd name="T99" fmla="*/ 78 h 297"/>
              <a:gd name="T100" fmla="*/ 158 w 300"/>
              <a:gd name="T101" fmla="*/ 101 h 297"/>
              <a:gd name="T102" fmla="*/ 142 w 300"/>
              <a:gd name="T103" fmla="*/ 118 h 297"/>
              <a:gd name="T104" fmla="*/ 158 w 300"/>
              <a:gd name="T105" fmla="*/ 101 h 297"/>
              <a:gd name="T106" fmla="*/ 129 w 300"/>
              <a:gd name="T107" fmla="*/ 91 h 297"/>
              <a:gd name="T108" fmla="*/ 133 w 300"/>
              <a:gd name="T109" fmla="*/ 141 h 297"/>
              <a:gd name="T110" fmla="*/ 171 w 300"/>
              <a:gd name="T111" fmla="*/ 91 h 297"/>
              <a:gd name="T112" fmla="*/ 167 w 300"/>
              <a:gd name="T113" fmla="*/ 141 h 297"/>
              <a:gd name="T114" fmla="*/ 171 w 300"/>
              <a:gd name="T115" fmla="*/ 91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0" h="297">
                <a:moveTo>
                  <a:pt x="65" y="12"/>
                </a:moveTo>
                <a:cubicBezTo>
                  <a:pt x="65" y="2"/>
                  <a:pt x="65" y="2"/>
                  <a:pt x="65" y="2"/>
                </a:cubicBezTo>
                <a:cubicBezTo>
                  <a:pt x="65" y="1"/>
                  <a:pt x="67" y="0"/>
                  <a:pt x="68" y="0"/>
                </a:cubicBezTo>
                <a:cubicBezTo>
                  <a:pt x="113" y="0"/>
                  <a:pt x="113" y="0"/>
                  <a:pt x="113" y="0"/>
                </a:cubicBezTo>
                <a:cubicBezTo>
                  <a:pt x="114" y="0"/>
                  <a:pt x="115" y="1"/>
                  <a:pt x="115" y="2"/>
                </a:cubicBezTo>
                <a:cubicBezTo>
                  <a:pt x="115" y="12"/>
                  <a:pt x="115" y="12"/>
                  <a:pt x="115" y="12"/>
                </a:cubicBezTo>
                <a:lnTo>
                  <a:pt x="65" y="12"/>
                </a:lnTo>
                <a:close/>
                <a:moveTo>
                  <a:pt x="235" y="12"/>
                </a:moveTo>
                <a:cubicBezTo>
                  <a:pt x="235" y="2"/>
                  <a:pt x="235" y="2"/>
                  <a:pt x="235" y="2"/>
                </a:cubicBezTo>
                <a:cubicBezTo>
                  <a:pt x="235" y="1"/>
                  <a:pt x="233" y="0"/>
                  <a:pt x="232" y="0"/>
                </a:cubicBezTo>
                <a:cubicBezTo>
                  <a:pt x="187" y="0"/>
                  <a:pt x="187" y="0"/>
                  <a:pt x="187" y="0"/>
                </a:cubicBezTo>
                <a:cubicBezTo>
                  <a:pt x="186" y="0"/>
                  <a:pt x="185" y="1"/>
                  <a:pt x="185" y="2"/>
                </a:cubicBezTo>
                <a:cubicBezTo>
                  <a:pt x="185" y="12"/>
                  <a:pt x="185" y="12"/>
                  <a:pt x="185" y="12"/>
                </a:cubicBezTo>
                <a:lnTo>
                  <a:pt x="235" y="12"/>
                </a:lnTo>
                <a:close/>
                <a:moveTo>
                  <a:pt x="98" y="295"/>
                </a:moveTo>
                <a:cubicBezTo>
                  <a:pt x="98" y="273"/>
                  <a:pt x="98" y="273"/>
                  <a:pt x="98" y="273"/>
                </a:cubicBezTo>
                <a:cubicBezTo>
                  <a:pt x="0" y="273"/>
                  <a:pt x="0" y="273"/>
                  <a:pt x="0" y="273"/>
                </a:cubicBezTo>
                <a:cubicBezTo>
                  <a:pt x="0" y="295"/>
                  <a:pt x="0" y="295"/>
                  <a:pt x="0" y="295"/>
                </a:cubicBezTo>
                <a:cubicBezTo>
                  <a:pt x="0" y="296"/>
                  <a:pt x="1" y="297"/>
                  <a:pt x="2" y="297"/>
                </a:cubicBezTo>
                <a:cubicBezTo>
                  <a:pt x="95" y="297"/>
                  <a:pt x="95" y="297"/>
                  <a:pt x="95" y="297"/>
                </a:cubicBezTo>
                <a:cubicBezTo>
                  <a:pt x="97" y="297"/>
                  <a:pt x="98" y="296"/>
                  <a:pt x="98" y="295"/>
                </a:cubicBezTo>
                <a:close/>
                <a:moveTo>
                  <a:pt x="205" y="297"/>
                </a:moveTo>
                <a:cubicBezTo>
                  <a:pt x="298" y="297"/>
                  <a:pt x="298" y="297"/>
                  <a:pt x="298" y="297"/>
                </a:cubicBezTo>
                <a:cubicBezTo>
                  <a:pt x="299" y="297"/>
                  <a:pt x="300" y="296"/>
                  <a:pt x="300" y="295"/>
                </a:cubicBezTo>
                <a:cubicBezTo>
                  <a:pt x="300" y="273"/>
                  <a:pt x="300" y="273"/>
                  <a:pt x="300" y="273"/>
                </a:cubicBezTo>
                <a:cubicBezTo>
                  <a:pt x="202" y="273"/>
                  <a:pt x="202" y="273"/>
                  <a:pt x="202" y="273"/>
                </a:cubicBezTo>
                <a:cubicBezTo>
                  <a:pt x="202" y="295"/>
                  <a:pt x="202" y="295"/>
                  <a:pt x="202" y="295"/>
                </a:cubicBezTo>
                <a:cubicBezTo>
                  <a:pt x="202" y="296"/>
                  <a:pt x="203" y="297"/>
                  <a:pt x="205" y="297"/>
                </a:cubicBezTo>
                <a:close/>
                <a:moveTo>
                  <a:pt x="263" y="76"/>
                </a:moveTo>
                <a:cubicBezTo>
                  <a:pt x="267" y="76"/>
                  <a:pt x="270" y="79"/>
                  <a:pt x="271" y="83"/>
                </a:cubicBezTo>
                <a:cubicBezTo>
                  <a:pt x="275" y="169"/>
                  <a:pt x="275" y="169"/>
                  <a:pt x="275" y="169"/>
                </a:cubicBezTo>
                <a:cubicBezTo>
                  <a:pt x="299" y="268"/>
                  <a:pt x="299" y="268"/>
                  <a:pt x="299" y="268"/>
                </a:cubicBezTo>
                <a:cubicBezTo>
                  <a:pt x="204" y="268"/>
                  <a:pt x="204" y="268"/>
                  <a:pt x="204" y="268"/>
                </a:cubicBezTo>
                <a:cubicBezTo>
                  <a:pt x="227" y="169"/>
                  <a:pt x="227" y="169"/>
                  <a:pt x="227" y="169"/>
                </a:cubicBezTo>
                <a:cubicBezTo>
                  <a:pt x="185" y="169"/>
                  <a:pt x="185" y="169"/>
                  <a:pt x="185" y="169"/>
                </a:cubicBezTo>
                <a:cubicBezTo>
                  <a:pt x="183" y="169"/>
                  <a:pt x="182" y="168"/>
                  <a:pt x="182" y="166"/>
                </a:cubicBezTo>
                <a:cubicBezTo>
                  <a:pt x="181" y="152"/>
                  <a:pt x="181" y="152"/>
                  <a:pt x="181" y="152"/>
                </a:cubicBezTo>
                <a:cubicBezTo>
                  <a:pt x="155" y="152"/>
                  <a:pt x="155" y="152"/>
                  <a:pt x="155" y="152"/>
                </a:cubicBezTo>
                <a:cubicBezTo>
                  <a:pt x="155" y="158"/>
                  <a:pt x="155" y="158"/>
                  <a:pt x="155" y="158"/>
                </a:cubicBezTo>
                <a:cubicBezTo>
                  <a:pt x="155" y="159"/>
                  <a:pt x="154" y="159"/>
                  <a:pt x="154" y="159"/>
                </a:cubicBezTo>
                <a:cubicBezTo>
                  <a:pt x="146" y="159"/>
                  <a:pt x="146" y="159"/>
                  <a:pt x="146" y="159"/>
                </a:cubicBezTo>
                <a:cubicBezTo>
                  <a:pt x="146" y="159"/>
                  <a:pt x="145" y="159"/>
                  <a:pt x="145" y="158"/>
                </a:cubicBezTo>
                <a:cubicBezTo>
                  <a:pt x="145" y="152"/>
                  <a:pt x="145" y="152"/>
                  <a:pt x="145" y="152"/>
                </a:cubicBezTo>
                <a:cubicBezTo>
                  <a:pt x="119" y="152"/>
                  <a:pt x="119" y="152"/>
                  <a:pt x="119" y="152"/>
                </a:cubicBezTo>
                <a:cubicBezTo>
                  <a:pt x="118" y="166"/>
                  <a:pt x="118" y="166"/>
                  <a:pt x="118" y="166"/>
                </a:cubicBezTo>
                <a:cubicBezTo>
                  <a:pt x="118" y="168"/>
                  <a:pt x="117" y="169"/>
                  <a:pt x="115" y="169"/>
                </a:cubicBezTo>
                <a:cubicBezTo>
                  <a:pt x="73" y="169"/>
                  <a:pt x="73" y="169"/>
                  <a:pt x="73" y="169"/>
                </a:cubicBezTo>
                <a:cubicBezTo>
                  <a:pt x="96" y="268"/>
                  <a:pt x="96" y="268"/>
                  <a:pt x="96" y="268"/>
                </a:cubicBezTo>
                <a:cubicBezTo>
                  <a:pt x="1" y="268"/>
                  <a:pt x="1" y="268"/>
                  <a:pt x="1" y="268"/>
                </a:cubicBezTo>
                <a:cubicBezTo>
                  <a:pt x="25" y="169"/>
                  <a:pt x="25" y="169"/>
                  <a:pt x="25" y="169"/>
                </a:cubicBezTo>
                <a:cubicBezTo>
                  <a:pt x="34" y="83"/>
                  <a:pt x="34" y="83"/>
                  <a:pt x="34" y="83"/>
                </a:cubicBezTo>
                <a:cubicBezTo>
                  <a:pt x="34" y="79"/>
                  <a:pt x="38" y="76"/>
                  <a:pt x="42" y="76"/>
                </a:cubicBezTo>
                <a:cubicBezTo>
                  <a:pt x="73" y="76"/>
                  <a:pt x="73" y="76"/>
                  <a:pt x="73" y="76"/>
                </a:cubicBezTo>
                <a:cubicBezTo>
                  <a:pt x="73" y="59"/>
                  <a:pt x="73" y="59"/>
                  <a:pt x="73" y="59"/>
                </a:cubicBezTo>
                <a:cubicBezTo>
                  <a:pt x="63" y="59"/>
                  <a:pt x="63" y="59"/>
                  <a:pt x="63" y="59"/>
                </a:cubicBezTo>
                <a:cubicBezTo>
                  <a:pt x="62" y="59"/>
                  <a:pt x="61" y="58"/>
                  <a:pt x="61" y="57"/>
                </a:cubicBezTo>
                <a:cubicBezTo>
                  <a:pt x="61" y="15"/>
                  <a:pt x="61" y="15"/>
                  <a:pt x="61" y="15"/>
                </a:cubicBezTo>
                <a:cubicBezTo>
                  <a:pt x="120" y="15"/>
                  <a:pt x="120" y="15"/>
                  <a:pt x="120" y="15"/>
                </a:cubicBezTo>
                <a:cubicBezTo>
                  <a:pt x="120" y="57"/>
                  <a:pt x="120" y="57"/>
                  <a:pt x="120" y="57"/>
                </a:cubicBezTo>
                <a:cubicBezTo>
                  <a:pt x="120" y="58"/>
                  <a:pt x="119" y="59"/>
                  <a:pt x="118" y="59"/>
                </a:cubicBezTo>
                <a:cubicBezTo>
                  <a:pt x="108" y="59"/>
                  <a:pt x="108" y="59"/>
                  <a:pt x="108" y="59"/>
                </a:cubicBezTo>
                <a:cubicBezTo>
                  <a:pt x="108" y="68"/>
                  <a:pt x="108" y="68"/>
                  <a:pt x="108" y="68"/>
                </a:cubicBezTo>
                <a:cubicBezTo>
                  <a:pt x="145" y="68"/>
                  <a:pt x="145" y="68"/>
                  <a:pt x="145" y="68"/>
                </a:cubicBezTo>
                <a:cubicBezTo>
                  <a:pt x="145" y="62"/>
                  <a:pt x="145" y="62"/>
                  <a:pt x="145" y="62"/>
                </a:cubicBezTo>
                <a:cubicBezTo>
                  <a:pt x="142" y="62"/>
                  <a:pt x="142" y="62"/>
                  <a:pt x="142" y="62"/>
                </a:cubicBezTo>
                <a:cubicBezTo>
                  <a:pt x="141" y="62"/>
                  <a:pt x="140" y="61"/>
                  <a:pt x="140" y="61"/>
                </a:cubicBezTo>
                <a:cubicBezTo>
                  <a:pt x="140" y="56"/>
                  <a:pt x="140" y="56"/>
                  <a:pt x="140" y="56"/>
                </a:cubicBezTo>
                <a:cubicBezTo>
                  <a:pt x="140" y="55"/>
                  <a:pt x="141" y="55"/>
                  <a:pt x="142" y="55"/>
                </a:cubicBezTo>
                <a:cubicBezTo>
                  <a:pt x="158" y="55"/>
                  <a:pt x="158" y="55"/>
                  <a:pt x="158" y="55"/>
                </a:cubicBezTo>
                <a:cubicBezTo>
                  <a:pt x="159" y="55"/>
                  <a:pt x="160" y="55"/>
                  <a:pt x="160" y="56"/>
                </a:cubicBezTo>
                <a:cubicBezTo>
                  <a:pt x="160" y="61"/>
                  <a:pt x="160" y="61"/>
                  <a:pt x="160" y="61"/>
                </a:cubicBezTo>
                <a:cubicBezTo>
                  <a:pt x="160" y="61"/>
                  <a:pt x="159" y="62"/>
                  <a:pt x="158" y="62"/>
                </a:cubicBezTo>
                <a:cubicBezTo>
                  <a:pt x="155" y="62"/>
                  <a:pt x="155" y="62"/>
                  <a:pt x="155" y="62"/>
                </a:cubicBezTo>
                <a:cubicBezTo>
                  <a:pt x="155" y="68"/>
                  <a:pt x="155" y="68"/>
                  <a:pt x="155" y="68"/>
                </a:cubicBezTo>
                <a:cubicBezTo>
                  <a:pt x="192" y="68"/>
                  <a:pt x="192" y="68"/>
                  <a:pt x="192" y="68"/>
                </a:cubicBezTo>
                <a:cubicBezTo>
                  <a:pt x="192" y="59"/>
                  <a:pt x="192" y="59"/>
                  <a:pt x="192" y="59"/>
                </a:cubicBezTo>
                <a:cubicBezTo>
                  <a:pt x="182" y="59"/>
                  <a:pt x="182" y="59"/>
                  <a:pt x="182" y="59"/>
                </a:cubicBezTo>
                <a:cubicBezTo>
                  <a:pt x="181" y="59"/>
                  <a:pt x="180" y="58"/>
                  <a:pt x="180" y="57"/>
                </a:cubicBezTo>
                <a:cubicBezTo>
                  <a:pt x="180" y="15"/>
                  <a:pt x="180" y="15"/>
                  <a:pt x="180" y="15"/>
                </a:cubicBezTo>
                <a:cubicBezTo>
                  <a:pt x="239" y="15"/>
                  <a:pt x="239" y="15"/>
                  <a:pt x="239" y="15"/>
                </a:cubicBezTo>
                <a:cubicBezTo>
                  <a:pt x="239" y="57"/>
                  <a:pt x="239" y="57"/>
                  <a:pt x="239" y="57"/>
                </a:cubicBezTo>
                <a:cubicBezTo>
                  <a:pt x="239" y="58"/>
                  <a:pt x="238" y="59"/>
                  <a:pt x="237" y="59"/>
                </a:cubicBezTo>
                <a:cubicBezTo>
                  <a:pt x="227" y="59"/>
                  <a:pt x="227" y="59"/>
                  <a:pt x="227" y="59"/>
                </a:cubicBezTo>
                <a:cubicBezTo>
                  <a:pt x="227" y="76"/>
                  <a:pt x="227" y="76"/>
                  <a:pt x="227" y="76"/>
                </a:cubicBezTo>
                <a:lnTo>
                  <a:pt x="263" y="76"/>
                </a:lnTo>
                <a:close/>
                <a:moveTo>
                  <a:pt x="122" y="83"/>
                </a:moveTo>
                <a:cubicBezTo>
                  <a:pt x="145" y="83"/>
                  <a:pt x="145" y="83"/>
                  <a:pt x="145" y="83"/>
                </a:cubicBezTo>
                <a:cubicBezTo>
                  <a:pt x="145" y="72"/>
                  <a:pt x="145" y="72"/>
                  <a:pt x="145" y="72"/>
                </a:cubicBezTo>
                <a:cubicBezTo>
                  <a:pt x="108" y="72"/>
                  <a:pt x="108" y="72"/>
                  <a:pt x="108" y="72"/>
                </a:cubicBezTo>
                <a:cubicBezTo>
                  <a:pt x="108" y="76"/>
                  <a:pt x="108" y="76"/>
                  <a:pt x="108" y="76"/>
                </a:cubicBezTo>
                <a:cubicBezTo>
                  <a:pt x="120" y="76"/>
                  <a:pt x="120" y="76"/>
                  <a:pt x="120" y="76"/>
                </a:cubicBezTo>
                <a:cubicBezTo>
                  <a:pt x="122" y="76"/>
                  <a:pt x="123" y="77"/>
                  <a:pt x="123" y="78"/>
                </a:cubicBezTo>
                <a:lnTo>
                  <a:pt x="122" y="83"/>
                </a:lnTo>
                <a:close/>
                <a:moveTo>
                  <a:pt x="180" y="76"/>
                </a:moveTo>
                <a:cubicBezTo>
                  <a:pt x="192" y="76"/>
                  <a:pt x="192" y="76"/>
                  <a:pt x="192" y="76"/>
                </a:cubicBezTo>
                <a:cubicBezTo>
                  <a:pt x="192" y="72"/>
                  <a:pt x="192" y="72"/>
                  <a:pt x="192" y="72"/>
                </a:cubicBezTo>
                <a:cubicBezTo>
                  <a:pt x="155" y="72"/>
                  <a:pt x="155" y="72"/>
                  <a:pt x="155" y="72"/>
                </a:cubicBezTo>
                <a:cubicBezTo>
                  <a:pt x="155" y="83"/>
                  <a:pt x="155" y="83"/>
                  <a:pt x="155" y="83"/>
                </a:cubicBezTo>
                <a:cubicBezTo>
                  <a:pt x="178" y="83"/>
                  <a:pt x="178" y="83"/>
                  <a:pt x="178" y="83"/>
                </a:cubicBezTo>
                <a:cubicBezTo>
                  <a:pt x="178" y="78"/>
                  <a:pt x="178" y="78"/>
                  <a:pt x="178" y="78"/>
                </a:cubicBezTo>
                <a:cubicBezTo>
                  <a:pt x="177" y="77"/>
                  <a:pt x="178" y="76"/>
                  <a:pt x="180" y="76"/>
                </a:cubicBezTo>
                <a:close/>
                <a:moveTo>
                  <a:pt x="158" y="101"/>
                </a:moveTo>
                <a:cubicBezTo>
                  <a:pt x="142" y="101"/>
                  <a:pt x="142" y="101"/>
                  <a:pt x="142" y="101"/>
                </a:cubicBezTo>
                <a:cubicBezTo>
                  <a:pt x="142" y="118"/>
                  <a:pt x="142" y="118"/>
                  <a:pt x="142" y="118"/>
                </a:cubicBezTo>
                <a:cubicBezTo>
                  <a:pt x="158" y="118"/>
                  <a:pt x="158" y="118"/>
                  <a:pt x="158" y="118"/>
                </a:cubicBezTo>
                <a:lnTo>
                  <a:pt x="158" y="101"/>
                </a:lnTo>
                <a:close/>
                <a:moveTo>
                  <a:pt x="133" y="91"/>
                </a:moveTo>
                <a:cubicBezTo>
                  <a:pt x="129" y="91"/>
                  <a:pt x="129" y="91"/>
                  <a:pt x="129" y="91"/>
                </a:cubicBezTo>
                <a:cubicBezTo>
                  <a:pt x="129" y="141"/>
                  <a:pt x="129" y="141"/>
                  <a:pt x="129" y="141"/>
                </a:cubicBezTo>
                <a:cubicBezTo>
                  <a:pt x="133" y="141"/>
                  <a:pt x="133" y="141"/>
                  <a:pt x="133" y="141"/>
                </a:cubicBezTo>
                <a:lnTo>
                  <a:pt x="133" y="91"/>
                </a:lnTo>
                <a:close/>
                <a:moveTo>
                  <a:pt x="171" y="91"/>
                </a:moveTo>
                <a:cubicBezTo>
                  <a:pt x="167" y="91"/>
                  <a:pt x="167" y="91"/>
                  <a:pt x="167" y="91"/>
                </a:cubicBezTo>
                <a:cubicBezTo>
                  <a:pt x="167" y="141"/>
                  <a:pt x="167" y="141"/>
                  <a:pt x="167" y="141"/>
                </a:cubicBezTo>
                <a:cubicBezTo>
                  <a:pt x="171" y="141"/>
                  <a:pt x="171" y="141"/>
                  <a:pt x="171" y="141"/>
                </a:cubicBezTo>
                <a:lnTo>
                  <a:pt x="171" y="91"/>
                </a:ln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8780687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83276683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theme" Target="../theme/theme3.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6207529"/>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 id="2147483799" r:id="rId18"/>
    <p:sldLayoutId id="2147483821"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75605"/>
      </p:ext>
    </p:extLst>
  </p:cSld>
  <p:clrMap bg1="lt1" tx1="dk1" bg2="lt2" tx2="dk2" accent1="accent1" accent2="accent2" accent3="accent3" accent4="accent4" accent5="accent5" accent6="accent6" hlink="hlink" folHlink="folHlink"/>
  <p:sldLayoutIdLst>
    <p:sldLayoutId id="2147483801"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4915421"/>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19" r:id="rId17"/>
    <p:sldLayoutId id="2147483820"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windowsazure.com/en-us/pricing/details/web-site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hyperlink" Target="http://windowsazure-trainingkit.github.io/" TargetMode="External"/><Relationship Id="rId4" Type="http://schemas.microsoft.com/office/2007/relationships/hdphoto" Target="../media/hdphoto2.wdp"/></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hdphoto" Target="../media/hdphoto6.wdp"/><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9.xml"/><Relationship Id="rId6" Type="http://schemas.microsoft.com/office/2007/relationships/hdphoto" Target="../media/hdphoto5.wdp"/><Relationship Id="rId5" Type="http://schemas.openxmlformats.org/officeDocument/2006/relationships/image" Target="../media/image11.png"/><Relationship Id="rId4" Type="http://schemas.microsoft.com/office/2007/relationships/hdphoto" Target="../media/hdphoto4.wdp"/></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4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37.png"/><Relationship Id="rId4" Type="http://schemas.openxmlformats.org/officeDocument/2006/relationships/image" Target="../media/image36.png"/></Relationships>
</file>

<file path=ppt/slides/_rels/slide4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4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39.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5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7.gif"/><Relationship Id="rId5" Type="http://schemas.openxmlformats.org/officeDocument/2006/relationships/image" Target="../media/image16.png"/><Relationship Id="rId4" Type="http://schemas.openxmlformats.org/officeDocument/2006/relationships/image" Target="../media/image1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3" Type="http://schemas.openxmlformats.org/officeDocument/2006/relationships/hyperlink" Target="http://social.technet.microsoft.com/wiki/contents/articles/2267.windows-azure-sql-database-technet-wiki-articles-index.aspx" TargetMode="External"/><Relationship Id="rId2" Type="http://schemas.openxmlformats.org/officeDocument/2006/relationships/hyperlink" Target="https://github.com/robdmoore/AzureWebAppsPresentation" TargetMode="External"/><Relationship Id="rId1" Type="http://schemas.openxmlformats.org/officeDocument/2006/relationships/slideLayout" Target="../slideLayouts/slideLayout2.xml"/><Relationship Id="rId6" Type="http://schemas.openxmlformats.org/officeDocument/2006/relationships/hyperlink" Target="https://github.com/robdmoore/azurewebfarm" TargetMode="External"/><Relationship Id="rId5" Type="http://schemas.openxmlformats.org/officeDocument/2006/relationships/hyperlink" Target="http://msdn.microsoft.com/en-us/library/windowsazure/jj218759.aspx" TargetMode="External"/><Relationship Id="rId4" Type="http://schemas.openxmlformats.org/officeDocument/2006/relationships/hyperlink" Target="http://robdmoore.id.au/blog/2012/06/09/windows-azure-web-sites-vs-web-roles/"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18" Type="http://schemas.openxmlformats.org/officeDocument/2006/relationships/image" Target="../media/image34.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png"/><Relationship Id="rId17" Type="http://schemas.openxmlformats.org/officeDocument/2006/relationships/image" Target="../media/image33.png"/><Relationship Id="rId2" Type="http://schemas.openxmlformats.org/officeDocument/2006/relationships/notesSlide" Target="../notesSlides/notesSlide6.xml"/><Relationship Id="rId16" Type="http://schemas.openxmlformats.org/officeDocument/2006/relationships/image" Target="../media/image32.png"/><Relationship Id="rId1" Type="http://schemas.openxmlformats.org/officeDocument/2006/relationships/slideLayout" Target="../slideLayouts/slideLayout19.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5" Type="http://schemas.openxmlformats.org/officeDocument/2006/relationships/image" Target="../media/image3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3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519113" y="2234114"/>
            <a:ext cx="8891587" cy="1359196"/>
          </a:xfrm>
        </p:spPr>
        <p:txBody>
          <a:bodyPr/>
          <a:lstStyle/>
          <a:p>
            <a:r>
              <a:rPr lang="en-US" dirty="0" smtClean="0"/>
              <a:t>Building and Deploying</a:t>
            </a:r>
            <a:br>
              <a:rPr lang="en-US" dirty="0" smtClean="0"/>
            </a:br>
            <a:r>
              <a:rPr lang="en-US" dirty="0" smtClean="0"/>
              <a:t>Web Apps in Azure</a:t>
            </a:r>
            <a:endParaRPr lang="en-US" dirty="0"/>
          </a:p>
        </p:txBody>
      </p:sp>
      <p:sp>
        <p:nvSpPr>
          <p:cNvPr id="6" name="Text Placeholder 5"/>
          <p:cNvSpPr>
            <a:spLocks noGrp="1"/>
          </p:cNvSpPr>
          <p:nvPr>
            <p:ph type="body" sz="quarter" idx="11"/>
          </p:nvPr>
        </p:nvSpPr>
        <p:spPr>
          <a:xfrm>
            <a:off x="519113" y="5213232"/>
            <a:ext cx="4491037" cy="1292662"/>
          </a:xfrm>
        </p:spPr>
        <p:txBody>
          <a:bodyPr/>
          <a:lstStyle/>
          <a:p>
            <a:r>
              <a:rPr lang="en-US" sz="2000" dirty="0" smtClean="0"/>
              <a:t>Rob Moore</a:t>
            </a:r>
            <a:endParaRPr lang="en-US" sz="2000" dirty="0"/>
          </a:p>
          <a:p>
            <a:r>
              <a:rPr lang="en-US" sz="2000" dirty="0" smtClean="0"/>
              <a:t>Senior Consultant, </a:t>
            </a:r>
            <a:r>
              <a:rPr lang="en-US" sz="2000" dirty="0" err="1" smtClean="0"/>
              <a:t>Readify</a:t>
            </a:r>
            <a:endParaRPr lang="en-US" sz="2000" dirty="0" smtClean="0"/>
          </a:p>
          <a:p>
            <a:r>
              <a:rPr lang="en-US" sz="2000" dirty="0" smtClean="0"/>
              <a:t>rob.moore@readify.net</a:t>
            </a:r>
          </a:p>
          <a:p>
            <a:r>
              <a:rPr lang="en-US" sz="2000" dirty="0" smtClean="0"/>
              <a:t>@</a:t>
            </a:r>
            <a:r>
              <a:rPr lang="en-US" sz="2000" dirty="0" err="1" smtClean="0"/>
              <a:t>robdmoore</a:t>
            </a:r>
            <a:endParaRPr lang="en-US" sz="2000" dirty="0"/>
          </a:p>
        </p:txBody>
      </p:sp>
      <p:sp>
        <p:nvSpPr>
          <p:cNvPr id="2" name="TextBox 1"/>
          <p:cNvSpPr txBox="1"/>
          <p:nvPr/>
        </p:nvSpPr>
        <p:spPr>
          <a:xfrm>
            <a:off x="552450" y="3886200"/>
            <a:ext cx="6381299" cy="615553"/>
          </a:xfrm>
          <a:prstGeom prst="rect">
            <a:avLst/>
          </a:prstGeom>
          <a:noFill/>
        </p:spPr>
        <p:txBody>
          <a:bodyPr wrap="none" lIns="0" tIns="0" rIns="0" bIns="0" rtlCol="0">
            <a:spAutoFit/>
          </a:bodyPr>
          <a:lstStyle/>
          <a:p>
            <a:pPr>
              <a:lnSpc>
                <a:spcPct val="90000"/>
              </a:lnSpc>
              <a:spcBef>
                <a:spcPct val="20000"/>
              </a:spcBef>
              <a:buSzPct val="80000"/>
            </a:pPr>
            <a:r>
              <a:rPr lang="en-AU" sz="2000" dirty="0">
                <a:solidFill>
                  <a:schemeClr val="bg1"/>
                </a:solidFill>
              </a:rPr>
              <a:t>Azure Web Roles </a:t>
            </a:r>
            <a:r>
              <a:rPr lang="en-AU" sz="2000" dirty="0" err="1">
                <a:solidFill>
                  <a:schemeClr val="bg1"/>
                </a:solidFill>
              </a:rPr>
              <a:t>vs</a:t>
            </a:r>
            <a:r>
              <a:rPr lang="en-AU" sz="2000" dirty="0">
                <a:solidFill>
                  <a:schemeClr val="bg1"/>
                </a:solidFill>
              </a:rPr>
              <a:t> Azure Web </a:t>
            </a:r>
            <a:r>
              <a:rPr lang="en-AU" sz="2000" dirty="0" smtClean="0">
                <a:solidFill>
                  <a:schemeClr val="bg1"/>
                </a:solidFill>
              </a:rPr>
              <a:t>Sites </a:t>
            </a:r>
            <a:r>
              <a:rPr lang="en-AU" sz="2000" dirty="0" err="1" smtClean="0">
                <a:solidFill>
                  <a:schemeClr val="bg1"/>
                </a:solidFill>
              </a:rPr>
              <a:t>vs</a:t>
            </a:r>
            <a:r>
              <a:rPr lang="en-AU" sz="2000" dirty="0" smtClean="0">
                <a:solidFill>
                  <a:schemeClr val="bg1"/>
                </a:solidFill>
              </a:rPr>
              <a:t> Virtual Machines</a:t>
            </a:r>
          </a:p>
          <a:p>
            <a:pPr>
              <a:lnSpc>
                <a:spcPct val="90000"/>
              </a:lnSpc>
              <a:spcBef>
                <a:spcPct val="20000"/>
              </a:spcBef>
              <a:buSzPct val="80000"/>
            </a:pPr>
            <a:r>
              <a:rPr lang="en-AU" sz="2000" dirty="0" smtClean="0">
                <a:solidFill>
                  <a:schemeClr val="bg1"/>
                </a:solidFill>
              </a:rPr>
              <a:t>Features</a:t>
            </a:r>
            <a:r>
              <a:rPr lang="en-AU" sz="2000" dirty="0">
                <a:solidFill>
                  <a:schemeClr val="bg1"/>
                </a:solidFill>
              </a:rPr>
              <a:t>, Differences, Gotchas and Deployment </a:t>
            </a:r>
          </a:p>
        </p:txBody>
      </p:sp>
      <p:sp>
        <p:nvSpPr>
          <p:cNvPr id="8" name="Text Placeholder 5"/>
          <p:cNvSpPr txBox="1">
            <a:spLocks/>
          </p:cNvSpPr>
          <p:nvPr/>
        </p:nvSpPr>
        <p:spPr>
          <a:xfrm>
            <a:off x="7348538" y="5213232"/>
            <a:ext cx="4491037" cy="1292662"/>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SzPct val="80000"/>
              <a:buFont typeface="Arial" pitchFamily="34" charset="0"/>
              <a:buNone/>
              <a:defRPr sz="2400" kern="1200">
                <a:solidFill>
                  <a:schemeClr val="bg1">
                    <a:alpha val="98000"/>
                  </a:schemeClr>
                </a:solidFill>
                <a:latin typeface="+mj-lt"/>
                <a:ea typeface="+mn-ea"/>
                <a:cs typeface="+mn-cs"/>
              </a:defRPr>
            </a:lvl1pPr>
            <a:lvl2pPr marL="460375" indent="0" algn="l" defTabSz="914363" rtl="0" eaLnBrk="1" latinLnBrk="0" hangingPunct="1">
              <a:lnSpc>
                <a:spcPct val="90000"/>
              </a:lnSpc>
              <a:spcBef>
                <a:spcPct val="20000"/>
              </a:spcBef>
              <a:buSzPct val="80000"/>
              <a:buFont typeface="Arial" pitchFamily="34" charset="0"/>
              <a:buNone/>
              <a:defRPr sz="2800" kern="1200">
                <a:gradFill>
                  <a:gsLst>
                    <a:gs pos="0">
                      <a:srgbClr val="595959"/>
                    </a:gs>
                    <a:gs pos="86000">
                      <a:srgbClr val="595959"/>
                    </a:gs>
                  </a:gsLst>
                  <a:lin ang="5400000" scaled="0"/>
                </a:gradFill>
                <a:latin typeface="+mn-lt"/>
                <a:ea typeface="+mn-ea"/>
                <a:cs typeface="+mn-cs"/>
              </a:defRPr>
            </a:lvl2pPr>
            <a:lvl3pPr marL="855663" indent="0" algn="l" defTabSz="914363" rtl="0" eaLnBrk="1" latinLnBrk="0" hangingPunct="1">
              <a:lnSpc>
                <a:spcPct val="90000"/>
              </a:lnSpc>
              <a:spcBef>
                <a:spcPct val="20000"/>
              </a:spcBef>
              <a:buSzPct val="80000"/>
              <a:buFont typeface="Arial" pitchFamily="34" charset="0"/>
              <a:buNone/>
              <a:defRPr sz="2400" kern="1200">
                <a:gradFill>
                  <a:gsLst>
                    <a:gs pos="0">
                      <a:srgbClr val="595959"/>
                    </a:gs>
                    <a:gs pos="86000">
                      <a:srgbClr val="595959"/>
                    </a:gs>
                  </a:gsLst>
                  <a:lin ang="5400000" scaled="0"/>
                </a:gradFill>
                <a:latin typeface="+mn-lt"/>
                <a:ea typeface="+mn-ea"/>
                <a:cs typeface="+mn-cs"/>
              </a:defRPr>
            </a:lvl3pPr>
            <a:lvl4pPr marL="1258888" indent="0" algn="l" defTabSz="914363" rtl="0" eaLnBrk="1" latinLnBrk="0" hangingPunct="1">
              <a:lnSpc>
                <a:spcPct val="90000"/>
              </a:lnSpc>
              <a:spcBef>
                <a:spcPct val="20000"/>
              </a:spcBef>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4pPr>
            <a:lvl5pPr marL="1604963" indent="0" algn="l" defTabSz="914363" rtl="0" eaLnBrk="1" latinLnBrk="0" hangingPunct="1">
              <a:lnSpc>
                <a:spcPct val="90000"/>
              </a:lnSpc>
              <a:spcBef>
                <a:spcPct val="20000"/>
              </a:spcBef>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2000" dirty="0"/>
              <a:t>June Tabadero</a:t>
            </a:r>
          </a:p>
          <a:p>
            <a:pPr algn="r"/>
            <a:r>
              <a:rPr lang="en-US" sz="2000" dirty="0"/>
              <a:t>Principal Consultant, Readify</a:t>
            </a:r>
          </a:p>
          <a:p>
            <a:pPr algn="r"/>
            <a:r>
              <a:rPr lang="en-US" sz="2000" dirty="0"/>
              <a:t>june.tabadero@readify.net</a:t>
            </a:r>
          </a:p>
          <a:p>
            <a:pPr algn="r"/>
            <a:r>
              <a:rPr lang="en-US" sz="2000" dirty="0"/>
              <a:t>@</a:t>
            </a:r>
            <a:r>
              <a:rPr lang="en-US" sz="2000" dirty="0" err="1"/>
              <a:t>jtabadero</a:t>
            </a:r>
            <a:endParaRPr lang="en-US" sz="2000" dirty="0"/>
          </a:p>
        </p:txBody>
      </p:sp>
    </p:spTree>
    <p:extLst>
      <p:ext uri="{BB962C8B-B14F-4D97-AF65-F5344CB8AC3E}">
        <p14:creationId xmlns:p14="http://schemas.microsoft.com/office/powerpoint/2010/main" val="3680456611"/>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Tiers (as at 21 July 2013)</a:t>
            </a:r>
            <a:endParaRPr lang="en-AU" dirty="0"/>
          </a:p>
        </p:txBody>
      </p:sp>
      <p:graphicFrame>
        <p:nvGraphicFramePr>
          <p:cNvPr id="5" name="Table 4"/>
          <p:cNvGraphicFramePr>
            <a:graphicFrameLocks noGrp="1"/>
          </p:cNvGraphicFramePr>
          <p:nvPr>
            <p:extLst>
              <p:ext uri="{D42A27DB-BD31-4B8C-83A1-F6EECF244321}">
                <p14:modId xmlns:p14="http://schemas.microsoft.com/office/powerpoint/2010/main" val="2726031467"/>
              </p:ext>
            </p:extLst>
          </p:nvPr>
        </p:nvGraphicFramePr>
        <p:xfrm>
          <a:off x="519112" y="1162050"/>
          <a:ext cx="8235506" cy="4394019"/>
        </p:xfrm>
        <a:graphic>
          <a:graphicData uri="http://schemas.openxmlformats.org/drawingml/2006/table">
            <a:tbl>
              <a:tblPr>
                <a:tableStyleId>{0E3FDE45-AF77-4B5C-9715-49D594BDF05E}</a:tableStyleId>
              </a:tblPr>
              <a:tblGrid>
                <a:gridCol w="2148761"/>
                <a:gridCol w="2061829"/>
                <a:gridCol w="2150729"/>
                <a:gridCol w="1874187"/>
              </a:tblGrid>
              <a:tr h="303893">
                <a:tc>
                  <a:txBody>
                    <a:bodyPr/>
                    <a:lstStyle/>
                    <a:p>
                      <a:pPr algn="ctr"/>
                      <a:r>
                        <a:rPr lang="en-AU" sz="1300" cap="all" dirty="0">
                          <a:effectLst/>
                        </a:rPr>
                        <a:t> </a:t>
                      </a:r>
                      <a:endParaRPr lang="en-AU" sz="1300" b="1" cap="all" dirty="0">
                        <a:solidFill>
                          <a:srgbClr val="666666"/>
                        </a:solidFill>
                        <a:effectLst/>
                      </a:endParaRPr>
                    </a:p>
                  </a:txBody>
                  <a:tcPr marL="108704" marR="108704" marT="50729" marB="50729" anchor="ctr"/>
                </a:tc>
                <a:tc>
                  <a:txBody>
                    <a:bodyPr/>
                    <a:lstStyle/>
                    <a:p>
                      <a:pPr algn="ctr"/>
                      <a:r>
                        <a:rPr lang="en-AU" sz="1300" b="1" cap="all" dirty="0">
                          <a:effectLst/>
                        </a:rPr>
                        <a:t>FREE</a:t>
                      </a:r>
                      <a:endParaRPr lang="en-AU" sz="1300" b="1" cap="all" dirty="0">
                        <a:solidFill>
                          <a:srgbClr val="666666"/>
                        </a:solidFill>
                        <a:effectLst/>
                      </a:endParaRPr>
                    </a:p>
                  </a:txBody>
                  <a:tcPr marL="108704" marR="108704" marT="50729" marB="50729" anchor="ctr"/>
                </a:tc>
                <a:tc>
                  <a:txBody>
                    <a:bodyPr/>
                    <a:lstStyle/>
                    <a:p>
                      <a:pPr algn="ctr"/>
                      <a:r>
                        <a:rPr lang="en-AU" sz="1300" b="1" cap="all" dirty="0" smtClean="0">
                          <a:effectLst/>
                        </a:rPr>
                        <a:t>SHARED</a:t>
                      </a:r>
                      <a:endParaRPr lang="en-AU" sz="1300" b="1" cap="all" dirty="0">
                        <a:solidFill>
                          <a:srgbClr val="666666"/>
                        </a:solidFill>
                        <a:effectLst/>
                      </a:endParaRPr>
                    </a:p>
                  </a:txBody>
                  <a:tcPr marL="108704" marR="108704" marT="50729" marB="50729" anchor="ctr"/>
                </a:tc>
                <a:tc>
                  <a:txBody>
                    <a:bodyPr/>
                    <a:lstStyle/>
                    <a:p>
                      <a:pPr algn="ctr"/>
                      <a:r>
                        <a:rPr lang="en-AU" sz="1300" b="1" cap="all" dirty="0">
                          <a:effectLst/>
                        </a:rPr>
                        <a:t>STANDARD</a:t>
                      </a:r>
                      <a:endParaRPr lang="en-AU" sz="1300" b="1" cap="all" dirty="0">
                        <a:solidFill>
                          <a:srgbClr val="666666"/>
                        </a:solidFill>
                        <a:effectLst/>
                      </a:endParaRPr>
                    </a:p>
                  </a:txBody>
                  <a:tcPr marL="108704" marR="108704" marT="50729" marB="50729" anchor="ctr"/>
                </a:tc>
              </a:tr>
              <a:tr h="281181">
                <a:tc>
                  <a:txBody>
                    <a:bodyPr/>
                    <a:lstStyle/>
                    <a:p>
                      <a:pPr algn="l"/>
                      <a:r>
                        <a:rPr lang="en-AU" sz="1300" b="1" dirty="0">
                          <a:effectLst/>
                        </a:rPr>
                        <a:t>CPU</a:t>
                      </a:r>
                      <a:endParaRPr lang="en-AU" sz="1300" b="1" dirty="0">
                        <a:solidFill>
                          <a:srgbClr val="505050"/>
                        </a:solidFill>
                        <a:effectLst/>
                      </a:endParaRPr>
                    </a:p>
                  </a:txBody>
                  <a:tcPr marL="108704" marR="108704" marT="36235" marB="36235" anchor="ctr"/>
                </a:tc>
                <a:tc>
                  <a:txBody>
                    <a:bodyPr/>
                    <a:lstStyle/>
                    <a:p>
                      <a:pPr algn="ctr"/>
                      <a:r>
                        <a:rPr lang="en-AU" sz="1300" dirty="0" smtClean="0">
                          <a:effectLst/>
                        </a:rPr>
                        <a:t>Shared</a:t>
                      </a:r>
                    </a:p>
                    <a:p>
                      <a:pPr algn="ctr"/>
                      <a:r>
                        <a:rPr lang="en-AU" sz="1300" dirty="0" smtClean="0">
                          <a:effectLst/>
                        </a:rPr>
                        <a:t>60 minutes / day</a:t>
                      </a:r>
                      <a:endParaRPr lang="en-AU" sz="1300" b="0" dirty="0">
                        <a:solidFill>
                          <a:srgbClr val="505050"/>
                        </a:solidFill>
                        <a:effectLst/>
                      </a:endParaRPr>
                    </a:p>
                  </a:txBody>
                  <a:tcPr marL="108704" marR="108704" marT="36235" marB="36235" anchor="ct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AU" sz="1300" dirty="0" smtClean="0">
                          <a:effectLst/>
                        </a:rPr>
                        <a:t>Shared</a:t>
                      </a:r>
                    </a:p>
                    <a:p>
                      <a:pPr marL="0" marR="0" indent="0" algn="ctr" defTabSz="914363" rtl="0" eaLnBrk="1" fontAlgn="auto" latinLnBrk="0" hangingPunct="1">
                        <a:lnSpc>
                          <a:spcPct val="100000"/>
                        </a:lnSpc>
                        <a:spcBef>
                          <a:spcPts val="0"/>
                        </a:spcBef>
                        <a:spcAft>
                          <a:spcPts val="0"/>
                        </a:spcAft>
                        <a:buClrTx/>
                        <a:buSzTx/>
                        <a:buFontTx/>
                        <a:buNone/>
                        <a:tabLst/>
                        <a:defRPr/>
                      </a:pPr>
                      <a:r>
                        <a:rPr lang="en-AU" sz="1300" dirty="0" smtClean="0">
                          <a:effectLst/>
                        </a:rPr>
                        <a:t>240 minutes / day</a:t>
                      </a:r>
                      <a:endParaRPr lang="en-AU" sz="1300" b="0" dirty="0" smtClean="0">
                        <a:solidFill>
                          <a:srgbClr val="505050"/>
                        </a:solidFill>
                        <a:effectLst/>
                      </a:endParaRPr>
                    </a:p>
                  </a:txBody>
                  <a:tcPr marL="108704" marR="108704" marT="36235" marB="36235" anchor="ctr"/>
                </a:tc>
                <a:tc>
                  <a:txBody>
                    <a:bodyPr/>
                    <a:lstStyle/>
                    <a:p>
                      <a:pPr algn="ctr"/>
                      <a:r>
                        <a:rPr lang="en-AU" sz="1300" dirty="0" smtClean="0">
                          <a:effectLst/>
                        </a:rPr>
                        <a:t>Dedicated</a:t>
                      </a:r>
                    </a:p>
                    <a:p>
                      <a:pPr algn="ctr"/>
                      <a:endParaRPr lang="en-AU" sz="1300" b="0" dirty="0">
                        <a:solidFill>
                          <a:srgbClr val="505050"/>
                        </a:solidFill>
                        <a:effectLst/>
                      </a:endParaRPr>
                    </a:p>
                  </a:txBody>
                  <a:tcPr marL="108704" marR="108704" marT="36235" marB="36235" anchor="ctr"/>
                </a:tc>
              </a:tr>
              <a:tr h="698606">
                <a:tc>
                  <a:txBody>
                    <a:bodyPr/>
                    <a:lstStyle/>
                    <a:p>
                      <a:pPr algn="l"/>
                      <a:r>
                        <a:rPr lang="en-AU" sz="1300" b="1" dirty="0">
                          <a:effectLst/>
                        </a:rPr>
                        <a:t>Custom domain support</a:t>
                      </a:r>
                      <a:endParaRPr lang="en-AU" sz="1300" b="1" dirty="0">
                        <a:solidFill>
                          <a:srgbClr val="505050"/>
                        </a:solidFill>
                        <a:effectLst/>
                      </a:endParaRPr>
                    </a:p>
                  </a:txBody>
                  <a:tcPr marL="108704" marR="108704" marT="36235" marB="36235" anchor="ctr"/>
                </a:tc>
                <a:tc>
                  <a:txBody>
                    <a:bodyPr/>
                    <a:lstStyle/>
                    <a:p>
                      <a:pPr algn="ctr"/>
                      <a:r>
                        <a:rPr lang="en-AU" sz="1300" dirty="0">
                          <a:effectLst/>
                        </a:rPr>
                        <a:t>Not Available</a:t>
                      </a:r>
                      <a:endParaRPr lang="en-AU" sz="1300" b="0" dirty="0">
                        <a:solidFill>
                          <a:srgbClr val="505050"/>
                        </a:solidFill>
                        <a:effectLst/>
                      </a:endParaRPr>
                    </a:p>
                  </a:txBody>
                  <a:tcPr marL="108704" marR="108704" marT="36235" marB="36235" anchor="ctr"/>
                </a:tc>
                <a:tc>
                  <a:txBody>
                    <a:bodyPr/>
                    <a:lstStyle/>
                    <a:p>
                      <a:pPr algn="ctr"/>
                      <a:r>
                        <a:rPr lang="en-AU" sz="1300">
                          <a:effectLst/>
                        </a:rPr>
                        <a:t>Available</a:t>
                      </a:r>
                      <a:endParaRPr lang="en-AU" sz="1300" b="0">
                        <a:solidFill>
                          <a:srgbClr val="505050"/>
                        </a:solidFill>
                        <a:effectLst/>
                      </a:endParaRPr>
                    </a:p>
                  </a:txBody>
                  <a:tcPr marL="108704" marR="108704" marT="36235" marB="36235" anchor="ctr"/>
                </a:tc>
                <a:tc>
                  <a:txBody>
                    <a:bodyPr/>
                    <a:lstStyle/>
                    <a:p>
                      <a:pPr algn="ctr"/>
                      <a:r>
                        <a:rPr lang="en-AU" sz="1300" dirty="0">
                          <a:effectLst/>
                        </a:rPr>
                        <a:t>Available</a:t>
                      </a:r>
                      <a:endParaRPr lang="en-AU" sz="1300" b="0" dirty="0">
                        <a:solidFill>
                          <a:srgbClr val="505050"/>
                        </a:solidFill>
                        <a:effectLst/>
                      </a:endParaRPr>
                    </a:p>
                  </a:txBody>
                  <a:tcPr marL="108704" marR="108704" marT="36235" marB="36235" anchor="ctr"/>
                </a:tc>
              </a:tr>
              <a:tr h="489895">
                <a:tc>
                  <a:txBody>
                    <a:bodyPr/>
                    <a:lstStyle/>
                    <a:p>
                      <a:pPr algn="l"/>
                      <a:r>
                        <a:rPr lang="en-AU" sz="1300" b="1" dirty="0">
                          <a:effectLst/>
                        </a:rPr>
                        <a:t>Custom domain SSL</a:t>
                      </a:r>
                      <a:endParaRPr lang="en-AU" sz="1300" b="1" dirty="0">
                        <a:solidFill>
                          <a:srgbClr val="505050"/>
                        </a:solidFill>
                        <a:effectLst/>
                      </a:endParaRPr>
                    </a:p>
                  </a:txBody>
                  <a:tcPr marL="108704" marR="108704" marT="36235" marB="36235" anchor="ctr"/>
                </a:tc>
                <a:tc>
                  <a:txBody>
                    <a:bodyPr/>
                    <a:lstStyle/>
                    <a:p>
                      <a:pPr algn="ctr"/>
                      <a:r>
                        <a:rPr lang="en-AU" sz="1300">
                          <a:effectLst/>
                        </a:rPr>
                        <a:t>Not Available</a:t>
                      </a:r>
                      <a:endParaRPr lang="en-AU" sz="1300" b="0">
                        <a:solidFill>
                          <a:srgbClr val="505050"/>
                        </a:solidFill>
                        <a:effectLst/>
                      </a:endParaRPr>
                    </a:p>
                  </a:txBody>
                  <a:tcPr marL="108704" marR="108704" marT="36235" marB="36235" anchor="ctr"/>
                </a:tc>
                <a:tc>
                  <a:txBody>
                    <a:bodyPr/>
                    <a:lstStyle/>
                    <a:p>
                      <a:pPr algn="ctr"/>
                      <a:r>
                        <a:rPr lang="en-AU" sz="1300">
                          <a:effectLst/>
                        </a:rPr>
                        <a:t>Not Available</a:t>
                      </a:r>
                      <a:endParaRPr lang="en-AU" sz="1300" b="0">
                        <a:solidFill>
                          <a:srgbClr val="505050"/>
                        </a:solidFill>
                        <a:effectLst/>
                      </a:endParaRPr>
                    </a:p>
                  </a:txBody>
                  <a:tcPr marL="108704" marR="108704" marT="36235" marB="36235" anchor="ctr"/>
                </a:tc>
                <a:tc>
                  <a:txBody>
                    <a:bodyPr/>
                    <a:lstStyle/>
                    <a:p>
                      <a:pPr algn="ctr"/>
                      <a:r>
                        <a:rPr lang="en-AU" sz="1300" u="none" strike="noStrike" dirty="0" smtClean="0">
                          <a:effectLst/>
                        </a:rPr>
                        <a:t>Yes</a:t>
                      </a:r>
                      <a:endParaRPr lang="en-AU" sz="1300" b="0" dirty="0">
                        <a:solidFill>
                          <a:srgbClr val="505050"/>
                        </a:solidFill>
                        <a:effectLst/>
                      </a:endParaRPr>
                    </a:p>
                  </a:txBody>
                  <a:tcPr marL="108704" marR="108704" marT="36235" marB="36235" anchor="ctr"/>
                </a:tc>
              </a:tr>
              <a:tr h="489895">
                <a:tc>
                  <a:txBody>
                    <a:bodyPr/>
                    <a:lstStyle/>
                    <a:p>
                      <a:pPr algn="l"/>
                      <a:r>
                        <a:rPr lang="en-AU" sz="1300" b="1" dirty="0">
                          <a:effectLst/>
                        </a:rPr>
                        <a:t>Scale-out</a:t>
                      </a:r>
                      <a:endParaRPr lang="en-AU" sz="1300" b="1" dirty="0">
                        <a:solidFill>
                          <a:srgbClr val="505050"/>
                        </a:solidFill>
                        <a:effectLst/>
                      </a:endParaRPr>
                    </a:p>
                  </a:txBody>
                  <a:tcPr marL="108704" marR="108704" marT="36235" marB="36235" anchor="ctr"/>
                </a:tc>
                <a:tc>
                  <a:txBody>
                    <a:bodyPr/>
                    <a:lstStyle/>
                    <a:p>
                      <a:pPr algn="ctr"/>
                      <a:r>
                        <a:rPr lang="en-AU" sz="1300">
                          <a:effectLst/>
                        </a:rPr>
                        <a:t>Not Available</a:t>
                      </a:r>
                      <a:endParaRPr lang="en-AU" sz="1300" b="0">
                        <a:solidFill>
                          <a:srgbClr val="505050"/>
                        </a:solidFill>
                        <a:effectLst/>
                      </a:endParaRPr>
                    </a:p>
                  </a:txBody>
                  <a:tcPr marL="108704" marR="108704" marT="36235" marB="36235" anchor="ctr"/>
                </a:tc>
                <a:tc>
                  <a:txBody>
                    <a:bodyPr/>
                    <a:lstStyle/>
                    <a:p>
                      <a:pPr algn="ctr"/>
                      <a:r>
                        <a:rPr lang="en-AU" sz="1300">
                          <a:effectLst/>
                        </a:rPr>
                        <a:t>Up to 6 instances</a:t>
                      </a:r>
                      <a:endParaRPr lang="en-AU" sz="1300" b="0">
                        <a:solidFill>
                          <a:srgbClr val="505050"/>
                        </a:solidFill>
                        <a:effectLst/>
                      </a:endParaRPr>
                    </a:p>
                  </a:txBody>
                  <a:tcPr marL="108704" marR="108704" marT="36235" marB="36235" anchor="ctr"/>
                </a:tc>
                <a:tc>
                  <a:txBody>
                    <a:bodyPr/>
                    <a:lstStyle/>
                    <a:p>
                      <a:pPr algn="ctr"/>
                      <a:r>
                        <a:rPr lang="en-AU" sz="1300">
                          <a:effectLst/>
                        </a:rPr>
                        <a:t>Up to 10 instances</a:t>
                      </a:r>
                      <a:endParaRPr lang="en-AU" sz="1300" b="0">
                        <a:solidFill>
                          <a:srgbClr val="505050"/>
                        </a:solidFill>
                        <a:effectLst/>
                      </a:endParaRPr>
                    </a:p>
                  </a:txBody>
                  <a:tcPr marL="108704" marR="108704" marT="36235" marB="36235" anchor="ctr"/>
                </a:tc>
              </a:tr>
              <a:tr h="340642">
                <a:tc>
                  <a:txBody>
                    <a:bodyPr/>
                    <a:lstStyle/>
                    <a:p>
                      <a:pPr algn="l"/>
                      <a:r>
                        <a:rPr lang="en-AU" sz="1300" b="1" dirty="0" smtClean="0">
                          <a:effectLst/>
                        </a:rPr>
                        <a:t>Sites</a:t>
                      </a:r>
                      <a:endParaRPr lang="en-AU" sz="1300" b="1" dirty="0">
                        <a:solidFill>
                          <a:srgbClr val="505050"/>
                        </a:solidFill>
                        <a:effectLst/>
                      </a:endParaRPr>
                    </a:p>
                  </a:txBody>
                  <a:tcPr marL="108704" marR="108704" marT="36235" marB="36235" anchor="ctr"/>
                </a:tc>
                <a:tc>
                  <a:txBody>
                    <a:bodyPr/>
                    <a:lstStyle/>
                    <a:p>
                      <a:pPr algn="ctr"/>
                      <a:r>
                        <a:rPr lang="en-AU" sz="1300">
                          <a:effectLst/>
                        </a:rPr>
                        <a:t>10</a:t>
                      </a:r>
                      <a:endParaRPr lang="en-AU" sz="1300" b="0">
                        <a:solidFill>
                          <a:srgbClr val="505050"/>
                        </a:solidFill>
                        <a:effectLst/>
                      </a:endParaRPr>
                    </a:p>
                  </a:txBody>
                  <a:tcPr marL="108704" marR="108704" marT="36235" marB="36235" anchor="ctr"/>
                </a:tc>
                <a:tc>
                  <a:txBody>
                    <a:bodyPr/>
                    <a:lstStyle/>
                    <a:p>
                      <a:pPr algn="ctr"/>
                      <a:r>
                        <a:rPr lang="en-AU" sz="1300">
                          <a:effectLst/>
                        </a:rPr>
                        <a:t>100</a:t>
                      </a:r>
                      <a:endParaRPr lang="en-AU" sz="1300" b="0">
                        <a:solidFill>
                          <a:srgbClr val="505050"/>
                        </a:solidFill>
                        <a:effectLst/>
                      </a:endParaRPr>
                    </a:p>
                  </a:txBody>
                  <a:tcPr marL="108704" marR="108704" marT="36235" marB="36235" anchor="ctr"/>
                </a:tc>
                <a:tc>
                  <a:txBody>
                    <a:bodyPr/>
                    <a:lstStyle/>
                    <a:p>
                      <a:pPr algn="ctr"/>
                      <a:r>
                        <a:rPr lang="en-AU" sz="1300">
                          <a:effectLst/>
                        </a:rPr>
                        <a:t>500</a:t>
                      </a:r>
                      <a:endParaRPr lang="en-AU" sz="1300" b="0">
                        <a:solidFill>
                          <a:srgbClr val="505050"/>
                        </a:solidFill>
                        <a:effectLst/>
                      </a:endParaRPr>
                    </a:p>
                  </a:txBody>
                  <a:tcPr marL="108704" marR="108704" marT="36235" marB="36235" anchor="ctr"/>
                </a:tc>
              </a:tr>
              <a:tr h="409303">
                <a:tc>
                  <a:txBody>
                    <a:bodyPr/>
                    <a:lstStyle/>
                    <a:p>
                      <a:pPr algn="l"/>
                      <a:r>
                        <a:rPr lang="en-AU" sz="1300" b="1" dirty="0" smtClean="0">
                          <a:effectLst/>
                        </a:rPr>
                        <a:t>Storage</a:t>
                      </a:r>
                      <a:endParaRPr lang="en-AU" sz="1300" b="1" dirty="0">
                        <a:solidFill>
                          <a:srgbClr val="505050"/>
                        </a:solidFill>
                        <a:effectLst/>
                      </a:endParaRPr>
                    </a:p>
                  </a:txBody>
                  <a:tcPr marL="108704" marR="108704" marT="36235" marB="36235" anchor="ctr"/>
                </a:tc>
                <a:tc>
                  <a:txBody>
                    <a:bodyPr/>
                    <a:lstStyle/>
                    <a:p>
                      <a:pPr algn="ctr"/>
                      <a:r>
                        <a:rPr lang="en-AU" sz="1300">
                          <a:effectLst/>
                        </a:rPr>
                        <a:t>1 GB</a:t>
                      </a:r>
                      <a:endParaRPr lang="en-AU" sz="1300" b="0">
                        <a:solidFill>
                          <a:srgbClr val="505050"/>
                        </a:solidFill>
                        <a:effectLst/>
                      </a:endParaRPr>
                    </a:p>
                  </a:txBody>
                  <a:tcPr marL="108704" marR="108704" marT="36235" marB="36235" anchor="ctr"/>
                </a:tc>
                <a:tc>
                  <a:txBody>
                    <a:bodyPr/>
                    <a:lstStyle/>
                    <a:p>
                      <a:pPr algn="ctr"/>
                      <a:r>
                        <a:rPr lang="en-AU" sz="1300">
                          <a:effectLst/>
                        </a:rPr>
                        <a:t>1 GB</a:t>
                      </a:r>
                      <a:endParaRPr lang="en-AU" sz="1300" b="0">
                        <a:solidFill>
                          <a:srgbClr val="505050"/>
                        </a:solidFill>
                        <a:effectLst/>
                      </a:endParaRPr>
                    </a:p>
                  </a:txBody>
                  <a:tcPr marL="108704" marR="108704" marT="36235" marB="36235" anchor="ctr"/>
                </a:tc>
                <a:tc>
                  <a:txBody>
                    <a:bodyPr/>
                    <a:lstStyle/>
                    <a:p>
                      <a:pPr algn="ctr"/>
                      <a:r>
                        <a:rPr lang="en-AU" sz="1300">
                          <a:effectLst/>
                        </a:rPr>
                        <a:t>10 GB</a:t>
                      </a:r>
                      <a:endParaRPr lang="en-AU" sz="1300" b="0">
                        <a:solidFill>
                          <a:srgbClr val="505050"/>
                        </a:solidFill>
                        <a:effectLst/>
                      </a:endParaRPr>
                    </a:p>
                  </a:txBody>
                  <a:tcPr marL="108704" marR="108704" marT="36235" marB="36235" anchor="ctr"/>
                </a:tc>
              </a:tr>
              <a:tr h="714103">
                <a:tc>
                  <a:txBody>
                    <a:bodyPr/>
                    <a:lstStyle/>
                    <a:p>
                      <a:pPr algn="l"/>
                      <a:r>
                        <a:rPr lang="en-AU" sz="1300" b="1" dirty="0" smtClean="0">
                          <a:effectLst/>
                        </a:rPr>
                        <a:t>Relational database</a:t>
                      </a:r>
                      <a:br>
                        <a:rPr lang="en-AU" sz="1300" b="1" dirty="0" smtClean="0">
                          <a:effectLst/>
                        </a:rPr>
                      </a:br>
                      <a:r>
                        <a:rPr lang="en-AU" sz="1300" b="1" dirty="0" smtClean="0">
                          <a:effectLst/>
                        </a:rPr>
                        <a:t>(MySQL or MSSQL)</a:t>
                      </a:r>
                      <a:endParaRPr lang="en-AU" sz="1300" b="1" dirty="0">
                        <a:solidFill>
                          <a:srgbClr val="505050"/>
                        </a:solidFill>
                        <a:effectLst/>
                      </a:endParaRPr>
                    </a:p>
                  </a:txBody>
                  <a:tcPr marL="108704" marR="108704" marT="36235" marB="36235" anchor="ctr"/>
                </a:tc>
                <a:tc>
                  <a:txBody>
                    <a:bodyPr/>
                    <a:lstStyle/>
                    <a:p>
                      <a:pPr algn="ctr"/>
                      <a:r>
                        <a:rPr lang="en-AU" sz="1300" dirty="0" smtClean="0">
                          <a:effectLst/>
                        </a:rPr>
                        <a:t>20 MB included</a:t>
                      </a:r>
                      <a:br>
                        <a:rPr lang="en-AU" sz="1300" dirty="0" smtClean="0">
                          <a:effectLst/>
                        </a:rPr>
                      </a:br>
                      <a:r>
                        <a:rPr lang="en-AU" sz="1300" u="none" strike="noStrike" dirty="0" smtClean="0">
                          <a:effectLst/>
                        </a:rPr>
                        <a:t>Standard rates apply</a:t>
                      </a:r>
                    </a:p>
                    <a:p>
                      <a:pPr algn="ctr"/>
                      <a:r>
                        <a:rPr lang="en-AU" sz="1300" dirty="0" smtClean="0">
                          <a:effectLst/>
                        </a:rPr>
                        <a:t>for additional capacity</a:t>
                      </a:r>
                      <a:endParaRPr lang="en-AU" sz="1300" b="0" dirty="0">
                        <a:solidFill>
                          <a:srgbClr val="505050"/>
                        </a:solidFill>
                        <a:effectLst/>
                      </a:endParaRPr>
                    </a:p>
                  </a:txBody>
                  <a:tcPr marL="108704" marR="108704" marT="36235" marB="36235" anchor="ctr"/>
                </a:tc>
                <a:tc>
                  <a:txBody>
                    <a:bodyPr/>
                    <a:lstStyle/>
                    <a:p>
                      <a:pPr algn="ctr"/>
                      <a:r>
                        <a:rPr lang="en-AU" sz="1300" dirty="0" smtClean="0">
                          <a:effectLst/>
                        </a:rPr>
                        <a:t>20 MB included</a:t>
                      </a:r>
                      <a:br>
                        <a:rPr lang="en-AU" sz="1300" dirty="0" smtClean="0">
                          <a:effectLst/>
                        </a:rPr>
                      </a:br>
                      <a:r>
                        <a:rPr lang="en-AU" sz="1300" u="none" strike="noStrike" dirty="0" smtClean="0">
                          <a:effectLst/>
                        </a:rPr>
                        <a:t>Standard rates apply</a:t>
                      </a:r>
                    </a:p>
                    <a:p>
                      <a:pPr algn="ctr"/>
                      <a:r>
                        <a:rPr lang="en-AU" sz="1300" dirty="0" smtClean="0">
                          <a:effectLst/>
                        </a:rPr>
                        <a:t>for additional capacity</a:t>
                      </a:r>
                      <a:endParaRPr lang="en-AU" sz="1300" b="0" dirty="0">
                        <a:solidFill>
                          <a:srgbClr val="505050"/>
                        </a:solidFill>
                        <a:effectLst/>
                      </a:endParaRPr>
                    </a:p>
                  </a:txBody>
                  <a:tcPr marL="108704" marR="108704" marT="36235" marB="36235" anchor="ctr"/>
                </a:tc>
                <a:tc>
                  <a:txBody>
                    <a:bodyPr/>
                    <a:lstStyle/>
                    <a:p>
                      <a:pPr algn="ctr"/>
                      <a:r>
                        <a:rPr lang="en-AU" sz="1300" dirty="0" smtClean="0">
                          <a:effectLst/>
                        </a:rPr>
                        <a:t>20 MB included</a:t>
                      </a:r>
                      <a:br>
                        <a:rPr lang="en-AU" sz="1300" dirty="0" smtClean="0">
                          <a:effectLst/>
                        </a:rPr>
                      </a:br>
                      <a:r>
                        <a:rPr lang="en-AU" sz="1300" u="none" strike="noStrike" dirty="0" smtClean="0">
                          <a:effectLst/>
                        </a:rPr>
                        <a:t>Standard rates apply</a:t>
                      </a:r>
                    </a:p>
                    <a:p>
                      <a:pPr algn="ctr"/>
                      <a:r>
                        <a:rPr lang="en-AU" sz="1300" dirty="0" smtClean="0">
                          <a:effectLst/>
                        </a:rPr>
                        <a:t>for additional capacity</a:t>
                      </a:r>
                      <a:endParaRPr lang="en-AU" sz="1300" b="0" dirty="0">
                        <a:solidFill>
                          <a:srgbClr val="505050"/>
                        </a:solidFill>
                        <a:effectLst/>
                      </a:endParaRPr>
                    </a:p>
                  </a:txBody>
                  <a:tcPr marL="108704" marR="108704" marT="36235" marB="36235" anchor="ctr"/>
                </a:tc>
              </a:tr>
              <a:tr h="478972">
                <a:tc>
                  <a:txBody>
                    <a:bodyPr/>
                    <a:lstStyle/>
                    <a:p>
                      <a:pPr algn="l"/>
                      <a:r>
                        <a:rPr lang="en-AU" sz="1300" b="1" dirty="0">
                          <a:effectLst/>
                        </a:rPr>
                        <a:t>Outbound data </a:t>
                      </a:r>
                      <a:r>
                        <a:rPr lang="en-AU" sz="1300" b="1" dirty="0" smtClean="0">
                          <a:effectLst/>
                        </a:rPr>
                        <a:t>transfer</a:t>
                      </a:r>
                      <a:endParaRPr lang="en-AU" sz="1300" b="1" dirty="0">
                        <a:solidFill>
                          <a:srgbClr val="505050"/>
                        </a:solidFill>
                        <a:effectLst/>
                      </a:endParaRPr>
                    </a:p>
                  </a:txBody>
                  <a:tcPr marL="108704" marR="108704" marT="36235" marB="36235" anchor="ctr"/>
                </a:tc>
                <a:tc>
                  <a:txBody>
                    <a:bodyPr/>
                    <a:lstStyle/>
                    <a:p>
                      <a:pPr algn="ctr"/>
                      <a:r>
                        <a:rPr lang="en-AU" sz="1300" dirty="0">
                          <a:effectLst/>
                        </a:rPr>
                        <a:t>Up to 165MB per </a:t>
                      </a:r>
                      <a:r>
                        <a:rPr lang="en-AU" sz="1300" dirty="0" smtClean="0">
                          <a:effectLst/>
                        </a:rPr>
                        <a:t>day</a:t>
                      </a:r>
                    </a:p>
                    <a:p>
                      <a:pPr algn="ctr"/>
                      <a:endParaRPr lang="en-AU" sz="1300" b="0" dirty="0">
                        <a:solidFill>
                          <a:srgbClr val="505050"/>
                        </a:solidFill>
                        <a:effectLst/>
                      </a:endParaRPr>
                    </a:p>
                  </a:txBody>
                  <a:tcPr marL="108704" marR="108704" marT="36235" marB="36235" anchor="ctr"/>
                </a:tc>
                <a:tc>
                  <a:txBody>
                    <a:bodyPr/>
                    <a:lstStyle/>
                    <a:p>
                      <a:pPr algn="ctr"/>
                      <a:r>
                        <a:rPr lang="en-AU" sz="1300" u="none" strike="noStrike" dirty="0" smtClean="0">
                          <a:effectLst/>
                        </a:rPr>
                        <a:t>Unlimited</a:t>
                      </a:r>
                    </a:p>
                    <a:p>
                      <a:pPr algn="ctr"/>
                      <a:r>
                        <a:rPr lang="en-AU" sz="1300" u="none" strike="noStrike" dirty="0" smtClean="0">
                          <a:effectLst/>
                        </a:rPr>
                        <a:t>Standard </a:t>
                      </a:r>
                      <a:r>
                        <a:rPr lang="en-AU" sz="1300" u="none" strike="noStrike" dirty="0">
                          <a:effectLst/>
                        </a:rPr>
                        <a:t>rates apply</a:t>
                      </a:r>
                      <a:endParaRPr lang="en-AU" sz="1300" b="0" dirty="0">
                        <a:solidFill>
                          <a:srgbClr val="505050"/>
                        </a:solidFill>
                        <a:effectLst/>
                      </a:endParaRPr>
                    </a:p>
                  </a:txBody>
                  <a:tcPr marL="108704" marR="108704" marT="36235" marB="36235" anchor="ctr"/>
                </a:tc>
                <a:tc>
                  <a:txBody>
                    <a:bodyPr/>
                    <a:lstStyle/>
                    <a:p>
                      <a:pPr algn="ctr"/>
                      <a:r>
                        <a:rPr lang="en-AU" sz="1300" u="none" strike="noStrike" dirty="0" smtClean="0">
                          <a:effectLst/>
                        </a:rPr>
                        <a:t>Unlimited</a:t>
                      </a:r>
                    </a:p>
                    <a:p>
                      <a:pPr algn="ctr"/>
                      <a:r>
                        <a:rPr lang="en-AU" sz="1300" u="none" strike="noStrike" dirty="0" smtClean="0">
                          <a:effectLst/>
                        </a:rPr>
                        <a:t>Standard </a:t>
                      </a:r>
                      <a:r>
                        <a:rPr lang="en-AU" sz="1300" u="none" strike="noStrike" dirty="0">
                          <a:effectLst/>
                        </a:rPr>
                        <a:t>rates apply</a:t>
                      </a:r>
                      <a:endParaRPr lang="en-AU" sz="1300" b="0" dirty="0">
                        <a:solidFill>
                          <a:srgbClr val="505050"/>
                        </a:solidFill>
                        <a:effectLst/>
                      </a:endParaRPr>
                    </a:p>
                  </a:txBody>
                  <a:tcPr marL="108704" marR="108704" marT="36235" marB="36235" anchor="ctr"/>
                </a:tc>
              </a:tr>
            </a:tbl>
          </a:graphicData>
        </a:graphic>
      </p:graphicFrame>
      <p:sp>
        <p:nvSpPr>
          <p:cNvPr id="6" name="Rectangle 5"/>
          <p:cNvSpPr/>
          <p:nvPr/>
        </p:nvSpPr>
        <p:spPr>
          <a:xfrm>
            <a:off x="435429" y="5570361"/>
            <a:ext cx="6940731" cy="369332"/>
          </a:xfrm>
          <a:prstGeom prst="rect">
            <a:avLst/>
          </a:prstGeom>
        </p:spPr>
        <p:txBody>
          <a:bodyPr wrap="square">
            <a:spAutoFit/>
          </a:bodyPr>
          <a:lstStyle/>
          <a:p>
            <a:r>
              <a:rPr lang="en-AU" dirty="0">
                <a:hlinkClick r:id="rId2"/>
              </a:rPr>
              <a:t>http://www.windowsazure.com/en-us/pricing/details/web-sites/</a:t>
            </a:r>
            <a:endParaRPr lang="en-AU" dirty="0"/>
          </a:p>
        </p:txBody>
      </p:sp>
    </p:spTree>
    <p:extLst>
      <p:ext uri="{BB962C8B-B14F-4D97-AF65-F5344CB8AC3E}">
        <p14:creationId xmlns:p14="http://schemas.microsoft.com/office/powerpoint/2010/main" val="917488943"/>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Pricing (as at 21 July 2013)</a:t>
            </a:r>
          </a:p>
        </p:txBody>
      </p:sp>
      <p:sp>
        <p:nvSpPr>
          <p:cNvPr id="3" name="Text Placeholder 2"/>
          <p:cNvSpPr>
            <a:spLocks noGrp="1"/>
          </p:cNvSpPr>
          <p:nvPr>
            <p:ph type="body" sz="quarter" idx="10"/>
          </p:nvPr>
        </p:nvSpPr>
        <p:spPr>
          <a:xfrm>
            <a:off x="519112" y="1447799"/>
            <a:ext cx="11149013" cy="4685898"/>
          </a:xfrm>
        </p:spPr>
        <p:txBody>
          <a:bodyPr/>
          <a:lstStyle/>
          <a:p>
            <a:r>
              <a:rPr lang="en-AU" b="1" dirty="0" smtClean="0">
                <a:solidFill>
                  <a:schemeClr val="tx1"/>
                </a:solidFill>
              </a:rPr>
              <a:t>Shared	</a:t>
            </a:r>
            <a:r>
              <a:rPr lang="en-AU" dirty="0" smtClean="0">
                <a:solidFill>
                  <a:schemeClr val="tx1"/>
                </a:solidFill>
              </a:rPr>
              <a:t>$0.013 </a:t>
            </a:r>
            <a:r>
              <a:rPr lang="en-AU" dirty="0">
                <a:solidFill>
                  <a:schemeClr val="tx1"/>
                </a:solidFill>
              </a:rPr>
              <a:t>per hour (~$10/month</a:t>
            </a:r>
            <a:r>
              <a:rPr lang="en-AU" dirty="0" smtClean="0">
                <a:solidFill>
                  <a:schemeClr val="tx1"/>
                </a:solidFill>
              </a:rPr>
              <a:t>)</a:t>
            </a:r>
          </a:p>
          <a:p>
            <a:endParaRPr lang="en-AU" sz="2000" dirty="0" smtClean="0">
              <a:solidFill>
                <a:schemeClr val="tx1"/>
              </a:solidFill>
            </a:endParaRPr>
          </a:p>
          <a:p>
            <a:r>
              <a:rPr lang="en-AU" b="1" dirty="0" smtClean="0">
                <a:solidFill>
                  <a:schemeClr val="tx1"/>
                </a:solidFill>
              </a:rPr>
              <a:t>Standard</a:t>
            </a:r>
          </a:p>
          <a:p>
            <a:endParaRPr lang="en-AU" b="1" dirty="0">
              <a:solidFill>
                <a:schemeClr val="tx1"/>
              </a:solidFill>
            </a:endParaRPr>
          </a:p>
          <a:p>
            <a:endParaRPr lang="en-AU" b="1" dirty="0" smtClean="0">
              <a:solidFill>
                <a:schemeClr val="tx1"/>
              </a:solidFill>
            </a:endParaRPr>
          </a:p>
          <a:p>
            <a:endParaRPr lang="en-AU" b="1" dirty="0">
              <a:solidFill>
                <a:schemeClr val="tx1"/>
              </a:solidFill>
            </a:endParaRPr>
          </a:p>
          <a:p>
            <a:endParaRPr lang="en-AU" sz="2000" b="1" dirty="0" smtClean="0">
              <a:solidFill>
                <a:schemeClr val="tx1"/>
              </a:solidFill>
            </a:endParaRPr>
          </a:p>
          <a:p>
            <a:r>
              <a:rPr lang="en-AU" b="1" dirty="0" smtClean="0">
                <a:solidFill>
                  <a:schemeClr val="tx1"/>
                </a:solidFill>
              </a:rPr>
              <a:t>SSL		</a:t>
            </a:r>
            <a:r>
              <a:rPr lang="en-AU" dirty="0" smtClean="0">
                <a:solidFill>
                  <a:schemeClr val="tx1"/>
                </a:solidFill>
              </a:rPr>
              <a:t>SNI SSL $9/month			IP SSL $39/month</a:t>
            </a:r>
          </a:p>
        </p:txBody>
      </p:sp>
      <p:graphicFrame>
        <p:nvGraphicFramePr>
          <p:cNvPr id="4" name="Table 3"/>
          <p:cNvGraphicFramePr>
            <a:graphicFrameLocks noGrp="1"/>
          </p:cNvGraphicFramePr>
          <p:nvPr>
            <p:extLst>
              <p:ext uri="{D42A27DB-BD31-4B8C-83A1-F6EECF244321}">
                <p14:modId xmlns:p14="http://schemas.microsoft.com/office/powerpoint/2010/main" val="1868881224"/>
              </p:ext>
            </p:extLst>
          </p:nvPr>
        </p:nvGraphicFramePr>
        <p:xfrm>
          <a:off x="519112" y="3112220"/>
          <a:ext cx="7095891" cy="1947090"/>
        </p:xfrm>
        <a:graphic>
          <a:graphicData uri="http://schemas.openxmlformats.org/drawingml/2006/table">
            <a:tbl>
              <a:tblPr>
                <a:tableStyleId>{0E3FDE45-AF77-4B5C-9715-49D594BDF05E}</a:tableStyleId>
              </a:tblPr>
              <a:tblGrid>
                <a:gridCol w="1296568"/>
                <a:gridCol w="1635601"/>
                <a:gridCol w="1422458"/>
                <a:gridCol w="2741264"/>
              </a:tblGrid>
              <a:tr h="676471">
                <a:tc>
                  <a:txBody>
                    <a:bodyPr/>
                    <a:lstStyle/>
                    <a:p>
                      <a:pPr algn="ctr"/>
                      <a:r>
                        <a:rPr lang="en-AU" sz="1900" b="1" cap="all" dirty="0">
                          <a:effectLst/>
                        </a:rPr>
                        <a:t>SIZE</a:t>
                      </a:r>
                      <a:endParaRPr lang="en-AU" sz="1900" b="1" cap="all" dirty="0">
                        <a:solidFill>
                          <a:srgbClr val="666666"/>
                        </a:solidFill>
                        <a:effectLst/>
                      </a:endParaRPr>
                    </a:p>
                  </a:txBody>
                  <a:tcPr marL="145348" marR="145348" marT="67828" marB="67828" anchor="ctr"/>
                </a:tc>
                <a:tc>
                  <a:txBody>
                    <a:bodyPr/>
                    <a:lstStyle/>
                    <a:p>
                      <a:pPr algn="ctr"/>
                      <a:r>
                        <a:rPr lang="en-AU" sz="1900" b="1" cap="all" dirty="0">
                          <a:effectLst/>
                        </a:rPr>
                        <a:t>CPU CORES</a:t>
                      </a:r>
                      <a:endParaRPr lang="en-AU" sz="1900" b="1" cap="all" dirty="0">
                        <a:solidFill>
                          <a:srgbClr val="666666"/>
                        </a:solidFill>
                        <a:effectLst/>
                      </a:endParaRPr>
                    </a:p>
                  </a:txBody>
                  <a:tcPr marL="145348" marR="145348" marT="67828" marB="67828" anchor="ctr"/>
                </a:tc>
                <a:tc>
                  <a:txBody>
                    <a:bodyPr/>
                    <a:lstStyle/>
                    <a:p>
                      <a:pPr algn="ctr"/>
                      <a:r>
                        <a:rPr lang="en-AU" sz="1900" b="1" cap="all" dirty="0">
                          <a:effectLst/>
                        </a:rPr>
                        <a:t>MEMORY</a:t>
                      </a:r>
                      <a:endParaRPr lang="en-AU" sz="1900" b="1" cap="all" dirty="0">
                        <a:solidFill>
                          <a:srgbClr val="666666"/>
                        </a:solidFill>
                        <a:effectLst/>
                      </a:endParaRPr>
                    </a:p>
                  </a:txBody>
                  <a:tcPr marL="145348" marR="145348" marT="67828" marB="67828" anchor="ctr"/>
                </a:tc>
                <a:tc>
                  <a:txBody>
                    <a:bodyPr/>
                    <a:lstStyle/>
                    <a:p>
                      <a:pPr algn="ctr"/>
                      <a:r>
                        <a:rPr lang="en-AU" sz="1900" b="1" cap="all" dirty="0">
                          <a:effectLst/>
                        </a:rPr>
                        <a:t>PRICE </a:t>
                      </a:r>
                      <a:r>
                        <a:rPr lang="en-AU" sz="1900" b="1" cap="all" dirty="0" smtClean="0">
                          <a:effectLst/>
                        </a:rPr>
                        <a:t>/ </a:t>
                      </a:r>
                      <a:r>
                        <a:rPr lang="en-AU" sz="1900" b="1" cap="all" dirty="0" err="1" smtClean="0">
                          <a:effectLst/>
                        </a:rPr>
                        <a:t>hr</a:t>
                      </a:r>
                      <a:endParaRPr lang="en-AU" sz="1900" b="1" cap="all" dirty="0">
                        <a:solidFill>
                          <a:srgbClr val="666666"/>
                        </a:solidFill>
                        <a:effectLst/>
                      </a:endParaRPr>
                    </a:p>
                  </a:txBody>
                  <a:tcPr marL="145348" marR="145348" marT="67828" marB="67828" anchor="ctr"/>
                </a:tc>
              </a:tr>
              <a:tr h="384129">
                <a:tc>
                  <a:txBody>
                    <a:bodyPr/>
                    <a:lstStyle/>
                    <a:p>
                      <a:pPr algn="l"/>
                      <a:r>
                        <a:rPr lang="en-AU" sz="1900" b="1" dirty="0">
                          <a:effectLst/>
                        </a:rPr>
                        <a:t>Small</a:t>
                      </a:r>
                      <a:endParaRPr lang="en-AU" sz="1900" b="1" dirty="0">
                        <a:solidFill>
                          <a:srgbClr val="505050"/>
                        </a:solidFill>
                        <a:effectLst/>
                      </a:endParaRPr>
                    </a:p>
                  </a:txBody>
                  <a:tcPr marL="145348" marR="145348" marT="48449" marB="48449" anchor="ctr"/>
                </a:tc>
                <a:tc>
                  <a:txBody>
                    <a:bodyPr/>
                    <a:lstStyle/>
                    <a:p>
                      <a:pPr algn="ctr"/>
                      <a:r>
                        <a:rPr lang="en-AU" sz="1900">
                          <a:effectLst/>
                        </a:rPr>
                        <a:t>1</a:t>
                      </a:r>
                      <a:endParaRPr lang="en-AU" sz="1900" b="0">
                        <a:solidFill>
                          <a:srgbClr val="505050"/>
                        </a:solidFill>
                        <a:effectLst/>
                      </a:endParaRPr>
                    </a:p>
                  </a:txBody>
                  <a:tcPr marL="145348" marR="145348" marT="48449" marB="48449" anchor="ctr"/>
                </a:tc>
                <a:tc>
                  <a:txBody>
                    <a:bodyPr/>
                    <a:lstStyle/>
                    <a:p>
                      <a:pPr algn="ctr"/>
                      <a:r>
                        <a:rPr lang="en-AU" sz="1900" dirty="0">
                          <a:effectLst/>
                        </a:rPr>
                        <a:t>1.75 GB</a:t>
                      </a:r>
                      <a:endParaRPr lang="en-AU" sz="1900" b="0" dirty="0">
                        <a:solidFill>
                          <a:srgbClr val="505050"/>
                        </a:solidFill>
                        <a:effectLst/>
                      </a:endParaRPr>
                    </a:p>
                  </a:txBody>
                  <a:tcPr marL="145348" marR="145348" marT="48449" marB="48449" anchor="ctr"/>
                </a:tc>
                <a:tc>
                  <a:txBody>
                    <a:bodyPr/>
                    <a:lstStyle/>
                    <a:p>
                      <a:pPr algn="ctr"/>
                      <a:r>
                        <a:rPr lang="en-AU" sz="1900" dirty="0">
                          <a:effectLst/>
                        </a:rPr>
                        <a:t>$</a:t>
                      </a:r>
                      <a:r>
                        <a:rPr lang="en-AU" sz="1900" dirty="0" smtClean="0">
                          <a:effectLst/>
                        </a:rPr>
                        <a:t>0.10 (~$</a:t>
                      </a:r>
                      <a:r>
                        <a:rPr lang="en-AU" sz="1900" dirty="0">
                          <a:effectLst/>
                        </a:rPr>
                        <a:t>75 / month</a:t>
                      </a:r>
                      <a:r>
                        <a:rPr lang="en-AU" sz="1900" dirty="0" smtClean="0">
                          <a:effectLst/>
                        </a:rPr>
                        <a:t>)</a:t>
                      </a:r>
                      <a:endParaRPr lang="en-AU" sz="1900" b="0" dirty="0">
                        <a:solidFill>
                          <a:srgbClr val="505050"/>
                        </a:solidFill>
                        <a:effectLst/>
                      </a:endParaRPr>
                    </a:p>
                  </a:txBody>
                  <a:tcPr marL="145348" marR="145348" marT="48449" marB="48449" anchor="ctr"/>
                </a:tc>
              </a:tr>
              <a:tr h="497703">
                <a:tc>
                  <a:txBody>
                    <a:bodyPr/>
                    <a:lstStyle/>
                    <a:p>
                      <a:pPr algn="l"/>
                      <a:r>
                        <a:rPr lang="en-AU" sz="1900" b="1" dirty="0">
                          <a:effectLst/>
                        </a:rPr>
                        <a:t>Medium</a:t>
                      </a:r>
                      <a:endParaRPr lang="en-AU" sz="1900" b="1" dirty="0">
                        <a:solidFill>
                          <a:srgbClr val="505050"/>
                        </a:solidFill>
                        <a:effectLst/>
                      </a:endParaRPr>
                    </a:p>
                  </a:txBody>
                  <a:tcPr marL="145348" marR="145348" marT="48449" marB="48449" anchor="ctr"/>
                </a:tc>
                <a:tc>
                  <a:txBody>
                    <a:bodyPr/>
                    <a:lstStyle/>
                    <a:p>
                      <a:pPr algn="ctr"/>
                      <a:r>
                        <a:rPr lang="en-AU" sz="1900">
                          <a:effectLst/>
                        </a:rPr>
                        <a:t>2</a:t>
                      </a:r>
                      <a:endParaRPr lang="en-AU" sz="1900" b="0">
                        <a:solidFill>
                          <a:srgbClr val="505050"/>
                        </a:solidFill>
                        <a:effectLst/>
                      </a:endParaRPr>
                    </a:p>
                  </a:txBody>
                  <a:tcPr marL="145348" marR="145348" marT="48449" marB="48449" anchor="ctr"/>
                </a:tc>
                <a:tc>
                  <a:txBody>
                    <a:bodyPr/>
                    <a:lstStyle/>
                    <a:p>
                      <a:pPr algn="ctr"/>
                      <a:r>
                        <a:rPr lang="en-AU" sz="1900" dirty="0">
                          <a:effectLst/>
                        </a:rPr>
                        <a:t>3.5 GB</a:t>
                      </a:r>
                      <a:endParaRPr lang="en-AU" sz="1900" b="0" dirty="0">
                        <a:solidFill>
                          <a:srgbClr val="505050"/>
                        </a:solidFill>
                        <a:effectLst/>
                      </a:endParaRPr>
                    </a:p>
                  </a:txBody>
                  <a:tcPr marL="145348" marR="145348" marT="48449" marB="48449" anchor="ctr"/>
                </a:tc>
                <a:tc>
                  <a:txBody>
                    <a:bodyPr/>
                    <a:lstStyle/>
                    <a:p>
                      <a:pPr algn="ctr"/>
                      <a:r>
                        <a:rPr lang="en-AU" sz="1900" dirty="0">
                          <a:effectLst/>
                        </a:rPr>
                        <a:t>$</a:t>
                      </a:r>
                      <a:r>
                        <a:rPr lang="en-AU" sz="1900" dirty="0" smtClean="0">
                          <a:effectLst/>
                        </a:rPr>
                        <a:t>0.20 (~$</a:t>
                      </a:r>
                      <a:r>
                        <a:rPr lang="en-AU" sz="1900" dirty="0">
                          <a:effectLst/>
                        </a:rPr>
                        <a:t>149 / month</a:t>
                      </a:r>
                      <a:r>
                        <a:rPr lang="en-AU" sz="1900" dirty="0" smtClean="0">
                          <a:effectLst/>
                        </a:rPr>
                        <a:t>)</a:t>
                      </a:r>
                      <a:endParaRPr lang="en-AU" sz="1900" b="0" dirty="0">
                        <a:solidFill>
                          <a:srgbClr val="505050"/>
                        </a:solidFill>
                        <a:effectLst/>
                      </a:endParaRPr>
                    </a:p>
                  </a:txBody>
                  <a:tcPr marL="145348" marR="145348" marT="48449" marB="48449" anchor="ctr"/>
                </a:tc>
              </a:tr>
              <a:tr h="384129">
                <a:tc>
                  <a:txBody>
                    <a:bodyPr/>
                    <a:lstStyle/>
                    <a:p>
                      <a:pPr algn="l"/>
                      <a:r>
                        <a:rPr lang="en-AU" sz="1900" b="1" dirty="0">
                          <a:effectLst/>
                        </a:rPr>
                        <a:t>Large</a:t>
                      </a:r>
                      <a:endParaRPr lang="en-AU" sz="1900" b="1" dirty="0">
                        <a:solidFill>
                          <a:srgbClr val="505050"/>
                        </a:solidFill>
                        <a:effectLst/>
                      </a:endParaRPr>
                    </a:p>
                  </a:txBody>
                  <a:tcPr marL="145348" marR="145348" marT="48449" marB="48449" anchor="ctr"/>
                </a:tc>
                <a:tc>
                  <a:txBody>
                    <a:bodyPr/>
                    <a:lstStyle/>
                    <a:p>
                      <a:pPr algn="ctr"/>
                      <a:r>
                        <a:rPr lang="en-AU" sz="1900" dirty="0">
                          <a:effectLst/>
                        </a:rPr>
                        <a:t>4</a:t>
                      </a:r>
                      <a:endParaRPr lang="en-AU" sz="1900" b="0" dirty="0">
                        <a:solidFill>
                          <a:srgbClr val="505050"/>
                        </a:solidFill>
                        <a:effectLst/>
                      </a:endParaRPr>
                    </a:p>
                  </a:txBody>
                  <a:tcPr marL="145348" marR="145348" marT="48449" marB="48449" anchor="ctr"/>
                </a:tc>
                <a:tc>
                  <a:txBody>
                    <a:bodyPr/>
                    <a:lstStyle/>
                    <a:p>
                      <a:pPr algn="ctr"/>
                      <a:r>
                        <a:rPr lang="en-AU" sz="1900" dirty="0">
                          <a:effectLst/>
                        </a:rPr>
                        <a:t>7 GB</a:t>
                      </a:r>
                      <a:endParaRPr lang="en-AU" sz="1900" b="0" dirty="0">
                        <a:solidFill>
                          <a:srgbClr val="505050"/>
                        </a:solidFill>
                        <a:effectLst/>
                      </a:endParaRPr>
                    </a:p>
                  </a:txBody>
                  <a:tcPr marL="145348" marR="145348" marT="48449" marB="48449" anchor="ctr"/>
                </a:tc>
                <a:tc>
                  <a:txBody>
                    <a:bodyPr/>
                    <a:lstStyle/>
                    <a:p>
                      <a:pPr algn="ctr"/>
                      <a:r>
                        <a:rPr lang="en-AU" sz="1900" dirty="0">
                          <a:effectLst/>
                        </a:rPr>
                        <a:t>$</a:t>
                      </a:r>
                      <a:r>
                        <a:rPr lang="en-AU" sz="1900" dirty="0" smtClean="0">
                          <a:effectLst/>
                        </a:rPr>
                        <a:t>0.40 (~$</a:t>
                      </a:r>
                      <a:r>
                        <a:rPr lang="en-AU" sz="1900" dirty="0">
                          <a:effectLst/>
                        </a:rPr>
                        <a:t>298 / month</a:t>
                      </a:r>
                      <a:r>
                        <a:rPr lang="en-AU" sz="1900" dirty="0" smtClean="0">
                          <a:effectLst/>
                        </a:rPr>
                        <a:t>)</a:t>
                      </a:r>
                      <a:endParaRPr lang="en-AU" sz="1900" b="0" dirty="0">
                        <a:solidFill>
                          <a:srgbClr val="505050"/>
                        </a:solidFill>
                        <a:effectLst/>
                      </a:endParaRPr>
                    </a:p>
                  </a:txBody>
                  <a:tcPr marL="145348" marR="145348" marT="48449" marB="48449" anchor="ctr"/>
                </a:tc>
              </a:tr>
            </a:tbl>
          </a:graphicData>
        </a:graphic>
      </p:graphicFrame>
    </p:spTree>
    <p:extLst>
      <p:ext uri="{BB962C8B-B14F-4D97-AF65-F5344CB8AC3E}">
        <p14:creationId xmlns:p14="http://schemas.microsoft.com/office/powerpoint/2010/main" val="989212594"/>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9124" y="1447800"/>
            <a:ext cx="6692168" cy="1523494"/>
          </a:xfrm>
        </p:spPr>
        <p:txBody>
          <a:bodyPr/>
          <a:lstStyle/>
          <a:p>
            <a:r>
              <a:rPr lang="en-US" sz="4800" dirty="0" smtClean="0"/>
              <a:t>Provisioning, deploying and monitoring a Web Site</a:t>
            </a:r>
            <a:endParaRPr lang="en-US" sz="4800" dirty="0"/>
          </a:p>
        </p:txBody>
      </p:sp>
      <p:sp>
        <p:nvSpPr>
          <p:cNvPr id="4" name="Text Placeholder 3"/>
          <p:cNvSpPr>
            <a:spLocks noGrp="1"/>
          </p:cNvSpPr>
          <p:nvPr>
            <p:ph type="body" sz="quarter" idx="10"/>
          </p:nvPr>
        </p:nvSpPr>
        <p:spPr/>
        <p:txBody>
          <a:bodyPr/>
          <a:lstStyle/>
          <a:p>
            <a:r>
              <a:rPr lang="en-US" dirty="0">
                <a:solidFill>
                  <a:schemeClr val="bg1">
                    <a:alpha val="99000"/>
                  </a:schemeClr>
                </a:solidFill>
              </a:rPr>
              <a:t>D</a:t>
            </a:r>
            <a:r>
              <a:rPr lang="en-US" dirty="0" smtClean="0">
                <a:solidFill>
                  <a:schemeClr val="bg1">
                    <a:alpha val="99000"/>
                  </a:schemeClr>
                </a:solidFill>
              </a:rPr>
              <a:t>emo</a:t>
            </a:r>
            <a:endParaRPr lang="en-US" dirty="0">
              <a:solidFill>
                <a:schemeClr val="bg1">
                  <a:alpha val="99000"/>
                </a:schemeClr>
              </a:solidFill>
            </a:endParaRPr>
          </a:p>
        </p:txBody>
      </p:sp>
    </p:spTree>
    <p:extLst>
      <p:ext uri="{BB962C8B-B14F-4D97-AF65-F5344CB8AC3E}">
        <p14:creationId xmlns:p14="http://schemas.microsoft.com/office/powerpoint/2010/main" val="519713183"/>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057400"/>
            <a:ext cx="10693401" cy="1378644"/>
          </a:xfrm>
        </p:spPr>
        <p:txBody>
          <a:bodyPr/>
          <a:lstStyle/>
          <a:p>
            <a:pPr indent="3175"/>
            <a:r>
              <a:rPr lang="en-US" dirty="0" smtClean="0"/>
              <a:t>Cloud Services</a:t>
            </a:r>
          </a:p>
          <a:p>
            <a:pPr indent="3175"/>
            <a:r>
              <a:rPr lang="en-US" dirty="0" smtClean="0"/>
              <a:t>(Web Roles)</a:t>
            </a:r>
            <a:endParaRPr lang="en-US" dirty="0"/>
          </a:p>
        </p:txBody>
      </p:sp>
    </p:spTree>
    <p:extLst>
      <p:ext uri="{BB962C8B-B14F-4D97-AF65-F5344CB8AC3E}">
        <p14:creationId xmlns:p14="http://schemas.microsoft.com/office/powerpoint/2010/main" val="2331921382"/>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Platform as a Service</a:t>
            </a:r>
            <a:endParaRPr lang="en-AU" dirty="0"/>
          </a:p>
        </p:txBody>
      </p:sp>
      <p:sp>
        <p:nvSpPr>
          <p:cNvPr id="3" name="Content Placeholder 2"/>
          <p:cNvSpPr>
            <a:spLocks noGrp="1"/>
          </p:cNvSpPr>
          <p:nvPr>
            <p:ph sz="half" idx="1"/>
          </p:nvPr>
        </p:nvSpPr>
        <p:spPr>
          <a:xfrm>
            <a:off x="519113" y="1447800"/>
            <a:ext cx="5486400" cy="3151632"/>
          </a:xfrm>
        </p:spPr>
        <p:txBody>
          <a:bodyPr/>
          <a:lstStyle/>
          <a:p>
            <a:pPr marL="574675" indent="-571500"/>
            <a:r>
              <a:rPr lang="en-AU" dirty="0"/>
              <a:t>IIS Sites</a:t>
            </a:r>
          </a:p>
          <a:p>
            <a:pPr marL="574675" indent="-571500"/>
            <a:r>
              <a:rPr lang="en-AU" dirty="0"/>
              <a:t>Worker </a:t>
            </a:r>
            <a:r>
              <a:rPr lang="en-AU" dirty="0" smtClean="0"/>
              <a:t>Role</a:t>
            </a:r>
            <a:endParaRPr lang="en-AU" dirty="0"/>
          </a:p>
          <a:p>
            <a:pPr marL="574675" indent="-571500"/>
            <a:r>
              <a:rPr lang="en-AU" dirty="0"/>
              <a:t>Load balancer</a:t>
            </a:r>
          </a:p>
          <a:p>
            <a:pPr marL="574675" indent="-571500"/>
            <a:r>
              <a:rPr lang="en-AU" dirty="0"/>
              <a:t>Firewalled ports</a:t>
            </a:r>
          </a:p>
          <a:p>
            <a:pPr marL="574675" indent="-571500"/>
            <a:r>
              <a:rPr lang="en-AU" dirty="0"/>
              <a:t>VM </a:t>
            </a:r>
            <a:r>
              <a:rPr lang="en-AU" dirty="0" smtClean="0"/>
              <a:t>sizes</a:t>
            </a:r>
          </a:p>
          <a:p>
            <a:pPr marL="574675" indent="-571500"/>
            <a:r>
              <a:rPr lang="en-AU" dirty="0" smtClean="0"/>
              <a:t>Number of instances</a:t>
            </a:r>
            <a:endParaRPr lang="en-AU" dirty="0"/>
          </a:p>
        </p:txBody>
      </p:sp>
      <p:sp>
        <p:nvSpPr>
          <p:cNvPr id="4" name="Content Placeholder 3"/>
          <p:cNvSpPr>
            <a:spLocks noGrp="1"/>
          </p:cNvSpPr>
          <p:nvPr>
            <p:ph sz="half" idx="2"/>
          </p:nvPr>
        </p:nvSpPr>
        <p:spPr>
          <a:xfrm>
            <a:off x="6181725" y="1447800"/>
            <a:ext cx="5486400" cy="3151632"/>
          </a:xfrm>
        </p:spPr>
        <p:txBody>
          <a:bodyPr/>
          <a:lstStyle/>
          <a:p>
            <a:pPr marL="574675" indent="-571500"/>
            <a:r>
              <a:rPr lang="en-AU" dirty="0"/>
              <a:t>Certificates</a:t>
            </a:r>
          </a:p>
          <a:p>
            <a:pPr marL="574675" indent="-571500"/>
            <a:r>
              <a:rPr lang="en-AU" dirty="0"/>
              <a:t>Diagnostics</a:t>
            </a:r>
          </a:p>
          <a:p>
            <a:pPr marL="574675" indent="-571500"/>
            <a:r>
              <a:rPr lang="en-AU" dirty="0"/>
              <a:t>Remote Desktop</a:t>
            </a:r>
          </a:p>
          <a:p>
            <a:pPr marL="574675" indent="-571500"/>
            <a:r>
              <a:rPr lang="en-AU" dirty="0"/>
              <a:t>File system folders</a:t>
            </a:r>
          </a:p>
          <a:p>
            <a:pPr marL="574675" indent="-571500"/>
            <a:r>
              <a:rPr lang="en-AU" dirty="0"/>
              <a:t>Caching</a:t>
            </a:r>
          </a:p>
          <a:p>
            <a:pPr marL="574675" indent="-571500"/>
            <a:r>
              <a:rPr lang="en-AU" dirty="0"/>
              <a:t>Virtual Network</a:t>
            </a:r>
          </a:p>
        </p:txBody>
      </p:sp>
    </p:spTree>
    <p:extLst>
      <p:ext uri="{BB962C8B-B14F-4D97-AF65-F5344CB8AC3E}">
        <p14:creationId xmlns:p14="http://schemas.microsoft.com/office/powerpoint/2010/main" val="98525063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Architecture</a:t>
            </a:r>
            <a:endParaRPr lang="en-AU" dirty="0"/>
          </a:p>
        </p:txBody>
      </p:sp>
      <p:sp>
        <p:nvSpPr>
          <p:cNvPr id="3" name="Text Placeholder 2"/>
          <p:cNvSpPr>
            <a:spLocks noGrp="1"/>
          </p:cNvSpPr>
          <p:nvPr>
            <p:ph type="body" sz="quarter" idx="10"/>
          </p:nvPr>
        </p:nvSpPr>
        <p:spPr>
          <a:xfrm>
            <a:off x="519112" y="1447799"/>
            <a:ext cx="11149013" cy="553998"/>
          </a:xfrm>
        </p:spPr>
        <p:txBody>
          <a:bodyPr/>
          <a:lstStyle/>
          <a:p>
            <a:r>
              <a:rPr lang="en-AU" dirty="0" err="1" smtClean="0">
                <a:solidFill>
                  <a:srgbClr val="FF0000"/>
                </a:solidFill>
              </a:rPr>
              <a:t>todo</a:t>
            </a:r>
            <a:endParaRPr lang="en-AU" dirty="0">
              <a:solidFill>
                <a:srgbClr val="FF0000"/>
              </a:solidFill>
            </a:endParaRPr>
          </a:p>
        </p:txBody>
      </p:sp>
    </p:spTree>
    <p:extLst>
      <p:ext uri="{BB962C8B-B14F-4D97-AF65-F5344CB8AC3E}">
        <p14:creationId xmlns:p14="http://schemas.microsoft.com/office/powerpoint/2010/main" val="257331823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VM Sizes / Pricing (</a:t>
            </a:r>
            <a:r>
              <a:rPr lang="en-AU" dirty="0"/>
              <a:t>as at 21 July 2013)</a:t>
            </a:r>
          </a:p>
        </p:txBody>
      </p:sp>
      <p:graphicFrame>
        <p:nvGraphicFramePr>
          <p:cNvPr id="4" name="Table 3"/>
          <p:cNvGraphicFramePr>
            <a:graphicFrameLocks noGrp="1"/>
          </p:cNvGraphicFramePr>
          <p:nvPr>
            <p:extLst>
              <p:ext uri="{D42A27DB-BD31-4B8C-83A1-F6EECF244321}">
                <p14:modId xmlns:p14="http://schemas.microsoft.com/office/powerpoint/2010/main" val="3642202727"/>
              </p:ext>
            </p:extLst>
          </p:nvPr>
        </p:nvGraphicFramePr>
        <p:xfrm>
          <a:off x="617579" y="1233934"/>
          <a:ext cx="6215521" cy="4933201"/>
        </p:xfrm>
        <a:graphic>
          <a:graphicData uri="http://schemas.openxmlformats.org/drawingml/2006/table">
            <a:tbl>
              <a:tblPr>
                <a:tableStyleId>{0E3FDE45-AF77-4B5C-9715-49D594BDF05E}</a:tableStyleId>
              </a:tblPr>
              <a:tblGrid>
                <a:gridCol w="1491460"/>
                <a:gridCol w="1483141"/>
                <a:gridCol w="997366"/>
                <a:gridCol w="2243554"/>
              </a:tblGrid>
              <a:tr h="473228">
                <a:tc>
                  <a:txBody>
                    <a:bodyPr/>
                    <a:lstStyle/>
                    <a:p>
                      <a:pPr algn="ctr"/>
                      <a:r>
                        <a:rPr lang="en-AU" sz="1300" b="1" cap="all" dirty="0">
                          <a:effectLst/>
                        </a:rPr>
                        <a:t>NAME</a:t>
                      </a:r>
                      <a:endParaRPr lang="en-AU" sz="1300" b="1" cap="all" dirty="0">
                        <a:solidFill>
                          <a:srgbClr val="666666"/>
                        </a:solidFill>
                        <a:effectLst/>
                      </a:endParaRPr>
                    </a:p>
                  </a:txBody>
                  <a:tcPr marL="99141" marR="99141" marT="46265" marB="46265" anchor="ctr"/>
                </a:tc>
                <a:tc>
                  <a:txBody>
                    <a:bodyPr/>
                    <a:lstStyle/>
                    <a:p>
                      <a:pPr algn="ctr"/>
                      <a:r>
                        <a:rPr lang="en-AU" sz="1300" b="1" cap="all" dirty="0">
                          <a:effectLst/>
                        </a:rPr>
                        <a:t>VIRTUAL CORES</a:t>
                      </a:r>
                      <a:endParaRPr lang="en-AU" sz="1300" b="1" cap="all" dirty="0">
                        <a:solidFill>
                          <a:srgbClr val="666666"/>
                        </a:solidFill>
                        <a:effectLst/>
                      </a:endParaRPr>
                    </a:p>
                  </a:txBody>
                  <a:tcPr marL="99141" marR="99141" marT="46265" marB="46265" anchor="ctr"/>
                </a:tc>
                <a:tc>
                  <a:txBody>
                    <a:bodyPr/>
                    <a:lstStyle/>
                    <a:p>
                      <a:pPr algn="ctr"/>
                      <a:r>
                        <a:rPr lang="en-AU" sz="1300" b="1" cap="all" dirty="0">
                          <a:effectLst/>
                        </a:rPr>
                        <a:t>RAM</a:t>
                      </a:r>
                      <a:endParaRPr lang="en-AU" sz="1300" b="1" cap="all" dirty="0">
                        <a:solidFill>
                          <a:srgbClr val="666666"/>
                        </a:solidFill>
                        <a:effectLst/>
                      </a:endParaRPr>
                    </a:p>
                  </a:txBody>
                  <a:tcPr marL="99141" marR="99141" marT="46265" marB="46265" anchor="ctr"/>
                </a:tc>
                <a:tc>
                  <a:txBody>
                    <a:bodyPr/>
                    <a:lstStyle/>
                    <a:p>
                      <a:pPr algn="ctr"/>
                      <a:r>
                        <a:rPr lang="en-AU" sz="1300" b="1" cap="all" dirty="0">
                          <a:effectLst/>
                        </a:rPr>
                        <a:t>PRICE PER HOUR</a:t>
                      </a:r>
                      <a:endParaRPr lang="en-AU" sz="1300" b="1" cap="all" dirty="0">
                        <a:solidFill>
                          <a:srgbClr val="666666"/>
                        </a:solidFill>
                        <a:effectLst/>
                      </a:endParaRPr>
                    </a:p>
                  </a:txBody>
                  <a:tcPr marL="99141" marR="99141" marT="46265" marB="46265" anchor="ctr"/>
                </a:tc>
              </a:tr>
              <a:tr h="637139">
                <a:tc>
                  <a:txBody>
                    <a:bodyPr/>
                    <a:lstStyle/>
                    <a:p>
                      <a:pPr algn="l"/>
                      <a:r>
                        <a:rPr lang="en-AU" sz="1300" b="1" dirty="0">
                          <a:effectLst/>
                        </a:rPr>
                        <a:t>Extra Small (A0)</a:t>
                      </a:r>
                      <a:endParaRPr lang="en-AU" sz="1300" b="1" dirty="0">
                        <a:solidFill>
                          <a:srgbClr val="505050"/>
                        </a:solidFill>
                        <a:effectLst/>
                      </a:endParaRPr>
                    </a:p>
                  </a:txBody>
                  <a:tcPr marL="99141" marR="99141" marT="33047" marB="33047" anchor="ctr"/>
                </a:tc>
                <a:tc>
                  <a:txBody>
                    <a:bodyPr/>
                    <a:lstStyle/>
                    <a:p>
                      <a:pPr algn="ctr"/>
                      <a:r>
                        <a:rPr lang="en-AU" sz="1300">
                          <a:effectLst/>
                        </a:rPr>
                        <a:t>Shared</a:t>
                      </a:r>
                      <a:endParaRPr lang="en-AU" sz="1300" b="0">
                        <a:solidFill>
                          <a:srgbClr val="505050"/>
                        </a:solidFill>
                        <a:effectLst/>
                      </a:endParaRPr>
                    </a:p>
                  </a:txBody>
                  <a:tcPr marL="99141" marR="99141" marT="33047" marB="33047" anchor="ctr"/>
                </a:tc>
                <a:tc>
                  <a:txBody>
                    <a:bodyPr/>
                    <a:lstStyle/>
                    <a:p>
                      <a:pPr algn="ctr"/>
                      <a:r>
                        <a:rPr lang="en-AU" sz="1300">
                          <a:effectLst/>
                        </a:rPr>
                        <a:t>768 MB</a:t>
                      </a:r>
                      <a:endParaRPr lang="en-AU" sz="1300" b="0">
                        <a:solidFill>
                          <a:srgbClr val="505050"/>
                        </a:solidFill>
                        <a:effectLst/>
                      </a:endParaRPr>
                    </a:p>
                  </a:txBody>
                  <a:tcPr marL="99141" marR="99141" marT="33047" marB="33047" anchor="ctr"/>
                </a:tc>
                <a:tc>
                  <a:txBody>
                    <a:bodyPr/>
                    <a:lstStyle/>
                    <a:p>
                      <a:pPr algn="ctr"/>
                      <a:r>
                        <a:rPr lang="en-AU" sz="1300" dirty="0">
                          <a:effectLst/>
                        </a:rPr>
                        <a:t>$</a:t>
                      </a:r>
                      <a:r>
                        <a:rPr lang="en-AU" sz="1300" dirty="0" smtClean="0">
                          <a:effectLst/>
                        </a:rPr>
                        <a:t>0.02 (~$</a:t>
                      </a:r>
                      <a:r>
                        <a:rPr lang="en-AU" sz="1300" dirty="0">
                          <a:effectLst/>
                        </a:rPr>
                        <a:t>15/month)</a:t>
                      </a:r>
                      <a:endParaRPr lang="en-AU" sz="1300" b="0" dirty="0">
                        <a:solidFill>
                          <a:srgbClr val="505050"/>
                        </a:solidFill>
                        <a:effectLst/>
                      </a:endParaRPr>
                    </a:p>
                  </a:txBody>
                  <a:tcPr marL="99141" marR="99141" marT="33047" marB="33047" anchor="ctr"/>
                </a:tc>
              </a:tr>
              <a:tr h="637139">
                <a:tc>
                  <a:txBody>
                    <a:bodyPr/>
                    <a:lstStyle/>
                    <a:p>
                      <a:pPr algn="l"/>
                      <a:r>
                        <a:rPr lang="en-AU" sz="1300" b="1" dirty="0">
                          <a:effectLst/>
                        </a:rPr>
                        <a:t>Small (A1)</a:t>
                      </a:r>
                      <a:endParaRPr lang="en-AU" sz="1300" b="1" dirty="0">
                        <a:solidFill>
                          <a:srgbClr val="505050"/>
                        </a:solidFill>
                        <a:effectLst/>
                      </a:endParaRPr>
                    </a:p>
                  </a:txBody>
                  <a:tcPr marL="99141" marR="99141" marT="33047" marB="33047" anchor="ctr"/>
                </a:tc>
                <a:tc>
                  <a:txBody>
                    <a:bodyPr/>
                    <a:lstStyle/>
                    <a:p>
                      <a:pPr algn="ctr"/>
                      <a:r>
                        <a:rPr lang="en-AU" sz="1300">
                          <a:effectLst/>
                        </a:rPr>
                        <a:t>1</a:t>
                      </a:r>
                      <a:endParaRPr lang="en-AU" sz="1300" b="0">
                        <a:solidFill>
                          <a:srgbClr val="505050"/>
                        </a:solidFill>
                        <a:effectLst/>
                      </a:endParaRPr>
                    </a:p>
                  </a:txBody>
                  <a:tcPr marL="99141" marR="99141" marT="33047" marB="33047" anchor="ctr"/>
                </a:tc>
                <a:tc>
                  <a:txBody>
                    <a:bodyPr/>
                    <a:lstStyle/>
                    <a:p>
                      <a:pPr algn="ctr"/>
                      <a:r>
                        <a:rPr lang="en-AU" sz="1300">
                          <a:effectLst/>
                        </a:rPr>
                        <a:t>1.75 GB</a:t>
                      </a:r>
                      <a:endParaRPr lang="en-AU" sz="1300" b="0">
                        <a:solidFill>
                          <a:srgbClr val="505050"/>
                        </a:solidFill>
                        <a:effectLst/>
                      </a:endParaRPr>
                    </a:p>
                  </a:txBody>
                  <a:tcPr marL="99141" marR="99141" marT="33047" marB="33047" anchor="ctr"/>
                </a:tc>
                <a:tc>
                  <a:txBody>
                    <a:bodyPr/>
                    <a:lstStyle/>
                    <a:p>
                      <a:pPr algn="ctr"/>
                      <a:r>
                        <a:rPr lang="en-AU" sz="1300" dirty="0">
                          <a:effectLst/>
                        </a:rPr>
                        <a:t>$</a:t>
                      </a:r>
                      <a:r>
                        <a:rPr lang="en-AU" sz="1300" dirty="0" smtClean="0">
                          <a:effectLst/>
                        </a:rPr>
                        <a:t>0.08 (~$</a:t>
                      </a:r>
                      <a:r>
                        <a:rPr lang="en-AU" sz="1300" dirty="0">
                          <a:effectLst/>
                        </a:rPr>
                        <a:t>60/month)</a:t>
                      </a:r>
                      <a:endParaRPr lang="en-AU" sz="1300" b="0" dirty="0">
                        <a:solidFill>
                          <a:srgbClr val="505050"/>
                        </a:solidFill>
                        <a:effectLst/>
                      </a:endParaRPr>
                    </a:p>
                  </a:txBody>
                  <a:tcPr marL="99141" marR="99141" marT="33047" marB="33047" anchor="ctr"/>
                </a:tc>
              </a:tr>
              <a:tr h="637139">
                <a:tc>
                  <a:txBody>
                    <a:bodyPr/>
                    <a:lstStyle/>
                    <a:p>
                      <a:pPr algn="l"/>
                      <a:r>
                        <a:rPr lang="en-AU" sz="1300" b="1" dirty="0">
                          <a:effectLst/>
                        </a:rPr>
                        <a:t>Medium (A2)</a:t>
                      </a:r>
                      <a:endParaRPr lang="en-AU" sz="1300" b="1" dirty="0">
                        <a:solidFill>
                          <a:srgbClr val="505050"/>
                        </a:solidFill>
                        <a:effectLst/>
                      </a:endParaRPr>
                    </a:p>
                  </a:txBody>
                  <a:tcPr marL="99141" marR="99141" marT="33047" marB="33047" anchor="ctr"/>
                </a:tc>
                <a:tc>
                  <a:txBody>
                    <a:bodyPr/>
                    <a:lstStyle/>
                    <a:p>
                      <a:pPr algn="ctr"/>
                      <a:r>
                        <a:rPr lang="en-AU" sz="1300" dirty="0">
                          <a:effectLst/>
                        </a:rPr>
                        <a:t>2</a:t>
                      </a:r>
                      <a:endParaRPr lang="en-AU" sz="1300" b="0" dirty="0">
                        <a:solidFill>
                          <a:srgbClr val="505050"/>
                        </a:solidFill>
                        <a:effectLst/>
                      </a:endParaRPr>
                    </a:p>
                  </a:txBody>
                  <a:tcPr marL="99141" marR="99141" marT="33047" marB="33047" anchor="ctr"/>
                </a:tc>
                <a:tc>
                  <a:txBody>
                    <a:bodyPr/>
                    <a:lstStyle/>
                    <a:p>
                      <a:pPr algn="ctr"/>
                      <a:r>
                        <a:rPr lang="en-AU" sz="1300" dirty="0">
                          <a:effectLst/>
                        </a:rPr>
                        <a:t>3.5 GB</a:t>
                      </a:r>
                      <a:endParaRPr lang="en-AU" sz="1300" b="0" dirty="0">
                        <a:solidFill>
                          <a:srgbClr val="505050"/>
                        </a:solidFill>
                        <a:effectLst/>
                      </a:endParaRPr>
                    </a:p>
                  </a:txBody>
                  <a:tcPr marL="99141" marR="99141" marT="33047" marB="33047" anchor="ctr"/>
                </a:tc>
                <a:tc>
                  <a:txBody>
                    <a:bodyPr/>
                    <a:lstStyle/>
                    <a:p>
                      <a:pPr algn="ctr"/>
                      <a:r>
                        <a:rPr lang="en-AU" sz="1300" dirty="0">
                          <a:effectLst/>
                        </a:rPr>
                        <a:t>$</a:t>
                      </a:r>
                      <a:r>
                        <a:rPr lang="en-AU" sz="1300" dirty="0" smtClean="0">
                          <a:effectLst/>
                        </a:rPr>
                        <a:t>0.16 (~$</a:t>
                      </a:r>
                      <a:r>
                        <a:rPr lang="en-AU" sz="1300" dirty="0">
                          <a:effectLst/>
                        </a:rPr>
                        <a:t>119/month)</a:t>
                      </a:r>
                      <a:endParaRPr lang="en-AU" sz="1300" b="0" dirty="0">
                        <a:solidFill>
                          <a:srgbClr val="505050"/>
                        </a:solidFill>
                        <a:effectLst/>
                      </a:endParaRPr>
                    </a:p>
                  </a:txBody>
                  <a:tcPr marL="99141" marR="99141" marT="33047" marB="33047" anchor="ctr"/>
                </a:tc>
              </a:tr>
              <a:tr h="637139">
                <a:tc>
                  <a:txBody>
                    <a:bodyPr/>
                    <a:lstStyle/>
                    <a:p>
                      <a:pPr algn="l"/>
                      <a:r>
                        <a:rPr lang="en-AU" sz="1300" b="1" dirty="0">
                          <a:effectLst/>
                        </a:rPr>
                        <a:t>Large (A3)</a:t>
                      </a:r>
                      <a:endParaRPr lang="en-AU" sz="1300" b="1" dirty="0">
                        <a:solidFill>
                          <a:srgbClr val="505050"/>
                        </a:solidFill>
                        <a:effectLst/>
                      </a:endParaRPr>
                    </a:p>
                  </a:txBody>
                  <a:tcPr marL="99141" marR="99141" marT="33047" marB="33047" anchor="ctr"/>
                </a:tc>
                <a:tc>
                  <a:txBody>
                    <a:bodyPr/>
                    <a:lstStyle/>
                    <a:p>
                      <a:pPr algn="ctr"/>
                      <a:r>
                        <a:rPr lang="en-AU" sz="1300">
                          <a:effectLst/>
                        </a:rPr>
                        <a:t>4</a:t>
                      </a:r>
                      <a:endParaRPr lang="en-AU" sz="1300" b="0">
                        <a:solidFill>
                          <a:srgbClr val="505050"/>
                        </a:solidFill>
                        <a:effectLst/>
                      </a:endParaRPr>
                    </a:p>
                  </a:txBody>
                  <a:tcPr marL="99141" marR="99141" marT="33047" marB="33047" anchor="ctr"/>
                </a:tc>
                <a:tc>
                  <a:txBody>
                    <a:bodyPr/>
                    <a:lstStyle/>
                    <a:p>
                      <a:pPr algn="ctr"/>
                      <a:r>
                        <a:rPr lang="en-AU" sz="1300">
                          <a:effectLst/>
                        </a:rPr>
                        <a:t>7 GB</a:t>
                      </a:r>
                      <a:endParaRPr lang="en-AU" sz="1300" b="0">
                        <a:solidFill>
                          <a:srgbClr val="505050"/>
                        </a:solidFill>
                        <a:effectLst/>
                      </a:endParaRPr>
                    </a:p>
                  </a:txBody>
                  <a:tcPr marL="99141" marR="99141" marT="33047" marB="33047" anchor="ctr"/>
                </a:tc>
                <a:tc>
                  <a:txBody>
                    <a:bodyPr/>
                    <a:lstStyle/>
                    <a:p>
                      <a:pPr algn="ctr"/>
                      <a:r>
                        <a:rPr lang="en-AU" sz="1300" dirty="0">
                          <a:effectLst/>
                        </a:rPr>
                        <a:t>$</a:t>
                      </a:r>
                      <a:r>
                        <a:rPr lang="en-AU" sz="1300" dirty="0" smtClean="0">
                          <a:effectLst/>
                        </a:rPr>
                        <a:t>0.32 (~$</a:t>
                      </a:r>
                      <a:r>
                        <a:rPr lang="en-AU" sz="1300" dirty="0">
                          <a:effectLst/>
                        </a:rPr>
                        <a:t>238/month)</a:t>
                      </a:r>
                      <a:endParaRPr lang="en-AU" sz="1300" b="0" dirty="0">
                        <a:solidFill>
                          <a:srgbClr val="505050"/>
                        </a:solidFill>
                        <a:effectLst/>
                      </a:endParaRPr>
                    </a:p>
                  </a:txBody>
                  <a:tcPr marL="99141" marR="99141" marT="33047" marB="33047" anchor="ctr"/>
                </a:tc>
              </a:tr>
              <a:tr h="637139">
                <a:tc>
                  <a:txBody>
                    <a:bodyPr/>
                    <a:lstStyle/>
                    <a:p>
                      <a:pPr algn="l"/>
                      <a:r>
                        <a:rPr lang="en-AU" sz="1300" b="1" dirty="0">
                          <a:effectLst/>
                        </a:rPr>
                        <a:t>Extra Large (A4)</a:t>
                      </a:r>
                      <a:endParaRPr lang="en-AU" sz="1300" b="1" dirty="0">
                        <a:solidFill>
                          <a:srgbClr val="505050"/>
                        </a:solidFill>
                        <a:effectLst/>
                      </a:endParaRPr>
                    </a:p>
                  </a:txBody>
                  <a:tcPr marL="99141" marR="99141" marT="33047" marB="33047" anchor="ctr"/>
                </a:tc>
                <a:tc>
                  <a:txBody>
                    <a:bodyPr/>
                    <a:lstStyle/>
                    <a:p>
                      <a:pPr algn="ctr"/>
                      <a:r>
                        <a:rPr lang="en-AU" sz="1300">
                          <a:effectLst/>
                        </a:rPr>
                        <a:t>8</a:t>
                      </a:r>
                      <a:endParaRPr lang="en-AU" sz="1300" b="0">
                        <a:solidFill>
                          <a:srgbClr val="505050"/>
                        </a:solidFill>
                        <a:effectLst/>
                      </a:endParaRPr>
                    </a:p>
                  </a:txBody>
                  <a:tcPr marL="99141" marR="99141" marT="33047" marB="33047" anchor="ctr"/>
                </a:tc>
                <a:tc>
                  <a:txBody>
                    <a:bodyPr/>
                    <a:lstStyle/>
                    <a:p>
                      <a:pPr algn="ctr"/>
                      <a:r>
                        <a:rPr lang="en-AU" sz="1300" dirty="0">
                          <a:effectLst/>
                        </a:rPr>
                        <a:t>14 GB</a:t>
                      </a:r>
                      <a:endParaRPr lang="en-AU" sz="1300" b="0" dirty="0">
                        <a:solidFill>
                          <a:srgbClr val="505050"/>
                        </a:solidFill>
                        <a:effectLst/>
                      </a:endParaRPr>
                    </a:p>
                  </a:txBody>
                  <a:tcPr marL="99141" marR="99141" marT="33047" marB="33047" anchor="ctr"/>
                </a:tc>
                <a:tc>
                  <a:txBody>
                    <a:bodyPr/>
                    <a:lstStyle/>
                    <a:p>
                      <a:pPr algn="ctr"/>
                      <a:r>
                        <a:rPr lang="en-AU" sz="1300" dirty="0">
                          <a:effectLst/>
                        </a:rPr>
                        <a:t>$</a:t>
                      </a:r>
                      <a:r>
                        <a:rPr lang="en-AU" sz="1300" dirty="0" smtClean="0">
                          <a:effectLst/>
                        </a:rPr>
                        <a:t>0.64 (~$</a:t>
                      </a:r>
                      <a:r>
                        <a:rPr lang="en-AU" sz="1300" dirty="0">
                          <a:effectLst/>
                        </a:rPr>
                        <a:t>476/month)</a:t>
                      </a:r>
                      <a:endParaRPr lang="en-AU" sz="1300" b="0" dirty="0">
                        <a:solidFill>
                          <a:srgbClr val="505050"/>
                        </a:solidFill>
                        <a:effectLst/>
                      </a:endParaRPr>
                    </a:p>
                  </a:txBody>
                  <a:tcPr marL="99141" marR="99141" marT="33047" marB="33047" anchor="ctr"/>
                </a:tc>
              </a:tr>
              <a:tr h="637139">
                <a:tc>
                  <a:txBody>
                    <a:bodyPr/>
                    <a:lstStyle/>
                    <a:p>
                      <a:pPr algn="l"/>
                      <a:r>
                        <a:rPr lang="en-AU" sz="1300" b="1" dirty="0">
                          <a:effectLst/>
                        </a:rPr>
                        <a:t>A6</a:t>
                      </a:r>
                      <a:endParaRPr lang="en-AU" sz="1300" b="1" dirty="0">
                        <a:solidFill>
                          <a:srgbClr val="505050"/>
                        </a:solidFill>
                        <a:effectLst/>
                      </a:endParaRPr>
                    </a:p>
                  </a:txBody>
                  <a:tcPr marL="261352" marR="261352" marT="87117" marB="87117" anchor="ctr"/>
                </a:tc>
                <a:tc>
                  <a:txBody>
                    <a:bodyPr/>
                    <a:lstStyle/>
                    <a:p>
                      <a:pPr algn="ctr"/>
                      <a:r>
                        <a:rPr lang="en-AU" sz="1300">
                          <a:effectLst/>
                        </a:rPr>
                        <a:t>4</a:t>
                      </a:r>
                      <a:endParaRPr lang="en-AU" sz="1300" b="0">
                        <a:solidFill>
                          <a:srgbClr val="505050"/>
                        </a:solidFill>
                        <a:effectLst/>
                      </a:endParaRPr>
                    </a:p>
                  </a:txBody>
                  <a:tcPr marL="261352" marR="261352" marT="87117" marB="87117" anchor="ctr"/>
                </a:tc>
                <a:tc>
                  <a:txBody>
                    <a:bodyPr/>
                    <a:lstStyle/>
                    <a:p>
                      <a:pPr algn="ctr"/>
                      <a:r>
                        <a:rPr lang="en-AU" sz="1300">
                          <a:effectLst/>
                        </a:rPr>
                        <a:t>28 GB</a:t>
                      </a:r>
                      <a:endParaRPr lang="en-AU" sz="1300" b="0">
                        <a:solidFill>
                          <a:srgbClr val="505050"/>
                        </a:solidFill>
                        <a:effectLst/>
                      </a:endParaRPr>
                    </a:p>
                  </a:txBody>
                  <a:tcPr marL="261352" marR="261352" marT="87117" marB="87117" anchor="ctr"/>
                </a:tc>
                <a:tc>
                  <a:txBody>
                    <a:bodyPr/>
                    <a:lstStyle/>
                    <a:p>
                      <a:pPr algn="ctr"/>
                      <a:r>
                        <a:rPr lang="en-AU" sz="1300" dirty="0">
                          <a:effectLst/>
                        </a:rPr>
                        <a:t>$</a:t>
                      </a:r>
                      <a:r>
                        <a:rPr lang="en-AU" sz="1300" dirty="0" smtClean="0">
                          <a:effectLst/>
                        </a:rPr>
                        <a:t>0.90 (~$</a:t>
                      </a:r>
                      <a:r>
                        <a:rPr lang="en-AU" sz="1300" dirty="0">
                          <a:effectLst/>
                        </a:rPr>
                        <a:t>670/month)</a:t>
                      </a:r>
                      <a:endParaRPr lang="en-AU" sz="1300" b="0" dirty="0">
                        <a:solidFill>
                          <a:srgbClr val="505050"/>
                        </a:solidFill>
                        <a:effectLst/>
                      </a:endParaRPr>
                    </a:p>
                  </a:txBody>
                  <a:tcPr marL="261352" marR="261352" marT="87117" marB="87117" anchor="ctr"/>
                </a:tc>
              </a:tr>
              <a:tr h="637139">
                <a:tc>
                  <a:txBody>
                    <a:bodyPr/>
                    <a:lstStyle/>
                    <a:p>
                      <a:pPr algn="l"/>
                      <a:r>
                        <a:rPr lang="en-AU" sz="1300" b="1" dirty="0">
                          <a:effectLst/>
                        </a:rPr>
                        <a:t>A7</a:t>
                      </a:r>
                      <a:endParaRPr lang="en-AU" sz="1300" b="1" dirty="0">
                        <a:solidFill>
                          <a:srgbClr val="505050"/>
                        </a:solidFill>
                        <a:effectLst/>
                      </a:endParaRPr>
                    </a:p>
                  </a:txBody>
                  <a:tcPr marL="261352" marR="261352" marT="87117" marB="87117" anchor="ctr"/>
                </a:tc>
                <a:tc>
                  <a:txBody>
                    <a:bodyPr/>
                    <a:lstStyle/>
                    <a:p>
                      <a:pPr algn="ctr"/>
                      <a:r>
                        <a:rPr lang="en-AU" sz="1300">
                          <a:effectLst/>
                        </a:rPr>
                        <a:t>8</a:t>
                      </a:r>
                      <a:endParaRPr lang="en-AU" sz="1300" b="0">
                        <a:solidFill>
                          <a:srgbClr val="505050"/>
                        </a:solidFill>
                        <a:effectLst/>
                      </a:endParaRPr>
                    </a:p>
                  </a:txBody>
                  <a:tcPr marL="261352" marR="261352" marT="87117" marB="87117" anchor="ctr"/>
                </a:tc>
                <a:tc>
                  <a:txBody>
                    <a:bodyPr/>
                    <a:lstStyle/>
                    <a:p>
                      <a:pPr algn="ctr"/>
                      <a:r>
                        <a:rPr lang="en-AU" sz="1300">
                          <a:effectLst/>
                        </a:rPr>
                        <a:t>56 GB</a:t>
                      </a:r>
                      <a:endParaRPr lang="en-AU" sz="1300" b="0">
                        <a:solidFill>
                          <a:srgbClr val="505050"/>
                        </a:solidFill>
                        <a:effectLst/>
                      </a:endParaRPr>
                    </a:p>
                  </a:txBody>
                  <a:tcPr marL="261352" marR="261352" marT="87117" marB="87117" anchor="ctr"/>
                </a:tc>
                <a:tc>
                  <a:txBody>
                    <a:bodyPr/>
                    <a:lstStyle/>
                    <a:p>
                      <a:pPr algn="ctr"/>
                      <a:r>
                        <a:rPr lang="en-AU" sz="1300" dirty="0">
                          <a:effectLst/>
                        </a:rPr>
                        <a:t>$</a:t>
                      </a:r>
                      <a:r>
                        <a:rPr lang="en-AU" sz="1300" dirty="0" smtClean="0">
                          <a:effectLst/>
                        </a:rPr>
                        <a:t>1.80 (~$</a:t>
                      </a:r>
                      <a:r>
                        <a:rPr lang="en-AU" sz="1300" dirty="0">
                          <a:effectLst/>
                        </a:rPr>
                        <a:t>1,339/month)</a:t>
                      </a:r>
                      <a:endParaRPr lang="en-AU" sz="1300" b="0" dirty="0">
                        <a:solidFill>
                          <a:srgbClr val="505050"/>
                        </a:solidFill>
                        <a:effectLst/>
                      </a:endParaRPr>
                    </a:p>
                  </a:txBody>
                  <a:tcPr marL="261352" marR="261352" marT="87117" marB="87117" anchor="ctr"/>
                </a:tc>
              </a:tr>
            </a:tbl>
          </a:graphicData>
        </a:graphic>
      </p:graphicFrame>
    </p:spTree>
    <p:extLst>
      <p:ext uri="{BB962C8B-B14F-4D97-AF65-F5344CB8AC3E}">
        <p14:creationId xmlns:p14="http://schemas.microsoft.com/office/powerpoint/2010/main" val="999453961"/>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9124" y="1447800"/>
            <a:ext cx="6692168" cy="1523494"/>
          </a:xfrm>
        </p:spPr>
        <p:txBody>
          <a:bodyPr/>
          <a:lstStyle/>
          <a:p>
            <a:r>
              <a:rPr lang="en-US" sz="4800" dirty="0" smtClean="0"/>
              <a:t>Provisioning, creating and configuring a Web Role</a:t>
            </a:r>
            <a:endParaRPr lang="en-US" sz="4800" dirty="0"/>
          </a:p>
        </p:txBody>
      </p:sp>
      <p:sp>
        <p:nvSpPr>
          <p:cNvPr id="4" name="Text Placeholder 3"/>
          <p:cNvSpPr>
            <a:spLocks noGrp="1"/>
          </p:cNvSpPr>
          <p:nvPr>
            <p:ph type="body" sz="quarter" idx="10"/>
          </p:nvPr>
        </p:nvSpPr>
        <p:spPr/>
        <p:txBody>
          <a:bodyPr/>
          <a:lstStyle/>
          <a:p>
            <a:r>
              <a:rPr lang="en-US" dirty="0">
                <a:solidFill>
                  <a:schemeClr val="bg1">
                    <a:alpha val="99000"/>
                  </a:schemeClr>
                </a:solidFill>
              </a:rPr>
              <a:t>D</a:t>
            </a:r>
            <a:r>
              <a:rPr lang="en-US" dirty="0" smtClean="0">
                <a:solidFill>
                  <a:schemeClr val="bg1">
                    <a:alpha val="99000"/>
                  </a:schemeClr>
                </a:solidFill>
              </a:rPr>
              <a:t>emo</a:t>
            </a:r>
            <a:endParaRPr lang="en-US" dirty="0">
              <a:solidFill>
                <a:schemeClr val="bg1">
                  <a:alpha val="99000"/>
                </a:schemeClr>
              </a:solidFill>
            </a:endParaRPr>
          </a:p>
        </p:txBody>
      </p:sp>
    </p:spTree>
    <p:extLst>
      <p:ext uri="{BB962C8B-B14F-4D97-AF65-F5344CB8AC3E}">
        <p14:creationId xmlns:p14="http://schemas.microsoft.com/office/powerpoint/2010/main" val="3717030844"/>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057400"/>
            <a:ext cx="10693401" cy="1378644"/>
          </a:xfrm>
        </p:spPr>
        <p:txBody>
          <a:bodyPr/>
          <a:lstStyle/>
          <a:p>
            <a:pPr indent="3175"/>
            <a:r>
              <a:rPr lang="en-US" dirty="0" smtClean="0"/>
              <a:t>Virtual Machines</a:t>
            </a:r>
          </a:p>
          <a:p>
            <a:pPr indent="3175"/>
            <a:r>
              <a:rPr lang="en-US" dirty="0" smtClean="0"/>
              <a:t>Manual Web Farm</a:t>
            </a:r>
            <a:endParaRPr lang="en-US" dirty="0"/>
          </a:p>
        </p:txBody>
      </p:sp>
    </p:spTree>
    <p:extLst>
      <p:ext uri="{BB962C8B-B14F-4D97-AF65-F5344CB8AC3E}">
        <p14:creationId xmlns:p14="http://schemas.microsoft.com/office/powerpoint/2010/main" val="1646192923"/>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solidFill>
                  <a:schemeClr val="tx1"/>
                </a:solidFill>
              </a:rPr>
              <a:t>Infrastructure as a Service</a:t>
            </a:r>
            <a:endParaRPr lang="en-AU" dirty="0">
              <a:solidFill>
                <a:schemeClr val="tx1"/>
              </a:solidFill>
            </a:endParaRPr>
          </a:p>
        </p:txBody>
      </p:sp>
      <p:sp>
        <p:nvSpPr>
          <p:cNvPr id="3" name="Text Placeholder 2"/>
          <p:cNvSpPr>
            <a:spLocks noGrp="1"/>
          </p:cNvSpPr>
          <p:nvPr>
            <p:ph type="body" sz="quarter" idx="10"/>
          </p:nvPr>
        </p:nvSpPr>
        <p:spPr>
          <a:xfrm>
            <a:off x="519112" y="1447799"/>
            <a:ext cx="11149013" cy="2562240"/>
          </a:xfrm>
        </p:spPr>
        <p:txBody>
          <a:bodyPr/>
          <a:lstStyle/>
          <a:p>
            <a:pPr marL="574675" indent="-571500">
              <a:buFont typeface="Arial" panose="020B0604020202020204" pitchFamily="34" charset="0"/>
              <a:buChar char="•"/>
            </a:pPr>
            <a:r>
              <a:rPr lang="en-AU" dirty="0" smtClean="0"/>
              <a:t>Provision Virtual Machines with persistent </a:t>
            </a:r>
            <a:r>
              <a:rPr lang="en-AU" dirty="0" err="1" smtClean="0"/>
              <a:t>vhds</a:t>
            </a:r>
            <a:endParaRPr lang="en-AU" dirty="0" smtClean="0"/>
          </a:p>
          <a:p>
            <a:pPr marL="574675" indent="-571500">
              <a:buFont typeface="Arial" panose="020B0604020202020204" pitchFamily="34" charset="0"/>
              <a:buChar char="•"/>
            </a:pPr>
            <a:r>
              <a:rPr lang="en-AU" dirty="0" smtClean="0"/>
              <a:t>Use PowerShell to automate everything</a:t>
            </a:r>
          </a:p>
          <a:p>
            <a:pPr marL="574675" indent="-571500">
              <a:buFont typeface="Arial" panose="020B0604020202020204" pitchFamily="34" charset="0"/>
              <a:buChar char="•"/>
            </a:pPr>
            <a:r>
              <a:rPr lang="en-AU" dirty="0" smtClean="0"/>
              <a:t>Full control over VMs</a:t>
            </a:r>
          </a:p>
          <a:p>
            <a:pPr marL="574675" indent="-571500">
              <a:buFont typeface="Arial" panose="020B0604020202020204" pitchFamily="34" charset="0"/>
              <a:buChar char="•"/>
            </a:pPr>
            <a:r>
              <a:rPr lang="en-AU" dirty="0" smtClean="0"/>
              <a:t>Can construct a web farm as per </a:t>
            </a:r>
            <a:r>
              <a:rPr lang="en-AU" dirty="0" err="1" smtClean="0"/>
              <a:t>on-premise</a:t>
            </a:r>
            <a:endParaRPr lang="en-AU" dirty="0"/>
          </a:p>
        </p:txBody>
      </p:sp>
    </p:spTree>
    <p:extLst>
      <p:ext uri="{BB962C8B-B14F-4D97-AF65-F5344CB8AC3E}">
        <p14:creationId xmlns:p14="http://schemas.microsoft.com/office/powerpoint/2010/main" val="186709007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Overview</a:t>
            </a:r>
            <a:endParaRPr lang="en-US" dirty="0"/>
          </a:p>
        </p:txBody>
      </p:sp>
      <p:sp>
        <p:nvSpPr>
          <p:cNvPr id="29" name="Text Placeholder 28"/>
          <p:cNvSpPr>
            <a:spLocks noGrp="1"/>
          </p:cNvSpPr>
          <p:nvPr>
            <p:ph type="body" sz="quarter" idx="11"/>
          </p:nvPr>
        </p:nvSpPr>
        <p:spPr>
          <a:xfrm>
            <a:off x="3836709" y="2422774"/>
            <a:ext cx="7831415" cy="3231654"/>
          </a:xfrm>
        </p:spPr>
        <p:txBody>
          <a:bodyPr/>
          <a:lstStyle/>
          <a:p>
            <a:pPr marL="0" indent="3175"/>
            <a:r>
              <a:rPr lang="en-US" sz="4000" dirty="0" smtClean="0"/>
              <a:t>What are Web Sites / Web Roles?</a:t>
            </a:r>
          </a:p>
          <a:p>
            <a:pPr marL="0" indent="3175"/>
            <a:r>
              <a:rPr lang="en-US" sz="4000" dirty="0" smtClean="0"/>
              <a:t>How do they differ?</a:t>
            </a:r>
          </a:p>
          <a:p>
            <a:pPr marL="0" indent="3175"/>
            <a:r>
              <a:rPr lang="en-US" sz="4000" dirty="0" smtClean="0"/>
              <a:t>Things to watch out for</a:t>
            </a:r>
          </a:p>
          <a:p>
            <a:pPr marL="0" indent="3175"/>
            <a:r>
              <a:rPr lang="en-US" sz="4000" dirty="0" smtClean="0"/>
              <a:t>Deployment</a:t>
            </a:r>
          </a:p>
        </p:txBody>
      </p:sp>
      <p:pic>
        <p:nvPicPr>
          <p:cNvPr id="5" name="Picture 4"/>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
        <p:nvSpPr>
          <p:cNvPr id="2" name="TextBox 1"/>
          <p:cNvSpPr txBox="1"/>
          <p:nvPr/>
        </p:nvSpPr>
        <p:spPr>
          <a:xfrm>
            <a:off x="5618776" y="6131398"/>
            <a:ext cx="5710922" cy="492443"/>
          </a:xfrm>
          <a:prstGeom prst="rect">
            <a:avLst/>
          </a:prstGeom>
          <a:noFill/>
        </p:spPr>
        <p:txBody>
          <a:bodyPr wrap="none" lIns="0" tIns="0" rIns="0" bIns="0" rtlCol="0">
            <a:spAutoFit/>
          </a:bodyPr>
          <a:lstStyle/>
          <a:p>
            <a:pPr>
              <a:lnSpc>
                <a:spcPct val="90000"/>
              </a:lnSpc>
              <a:spcBef>
                <a:spcPct val="20000"/>
              </a:spcBef>
              <a:buSzPct val="80000"/>
            </a:pPr>
            <a:r>
              <a:rPr lang="en-AU" sz="1600" dirty="0" smtClean="0">
                <a:gradFill>
                  <a:gsLst>
                    <a:gs pos="0">
                      <a:srgbClr val="292929">
                        <a:lumMod val="90000"/>
                        <a:lumOff val="10000"/>
                      </a:srgbClr>
                    </a:gs>
                    <a:gs pos="86000">
                      <a:srgbClr val="292929">
                        <a:lumMod val="90000"/>
                        <a:lumOff val="10000"/>
                      </a:srgbClr>
                    </a:gs>
                  </a:gsLst>
                  <a:lin ang="5400000" scaled="0"/>
                </a:gradFill>
              </a:rPr>
              <a:t>Parts of Windows Azure Training Kit used (Apache 2.0 License)</a:t>
            </a:r>
          </a:p>
          <a:p>
            <a:pPr>
              <a:lnSpc>
                <a:spcPct val="90000"/>
              </a:lnSpc>
              <a:spcBef>
                <a:spcPct val="20000"/>
              </a:spcBef>
              <a:buSzPct val="80000"/>
            </a:pPr>
            <a:r>
              <a:rPr lang="en-AU" sz="1600" dirty="0" smtClean="0">
                <a:gradFill>
                  <a:gsLst>
                    <a:gs pos="0">
                      <a:srgbClr val="292929">
                        <a:lumMod val="90000"/>
                        <a:lumOff val="10000"/>
                      </a:srgbClr>
                    </a:gs>
                    <a:gs pos="86000">
                      <a:srgbClr val="292929">
                        <a:lumMod val="90000"/>
                        <a:lumOff val="10000"/>
                      </a:srgbClr>
                    </a:gs>
                  </a:gsLst>
                  <a:lin ang="5400000" scaled="0"/>
                </a:gradFill>
              </a:rPr>
              <a:t>for this presentation: </a:t>
            </a:r>
            <a:r>
              <a:rPr lang="en-AU" sz="1600" dirty="0">
                <a:hlinkClick r:id="rId5"/>
              </a:rPr>
              <a:t>http://windowsazure-trainingkit.github.io/</a:t>
            </a:r>
            <a:endParaRPr lang="en-AU" sz="16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3284262692"/>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Architecture</a:t>
            </a:r>
            <a:endParaRPr lang="en-AU" dirty="0"/>
          </a:p>
        </p:txBody>
      </p:sp>
      <p:sp>
        <p:nvSpPr>
          <p:cNvPr id="3" name="Text Placeholder 2"/>
          <p:cNvSpPr>
            <a:spLocks noGrp="1"/>
          </p:cNvSpPr>
          <p:nvPr>
            <p:ph type="body" sz="quarter" idx="10"/>
          </p:nvPr>
        </p:nvSpPr>
        <p:spPr>
          <a:xfrm>
            <a:off x="519112" y="1447799"/>
            <a:ext cx="11149013" cy="553998"/>
          </a:xfrm>
        </p:spPr>
        <p:txBody>
          <a:bodyPr/>
          <a:lstStyle/>
          <a:p>
            <a:r>
              <a:rPr lang="en-AU" dirty="0" err="1" smtClean="0">
                <a:solidFill>
                  <a:srgbClr val="FF0000"/>
                </a:solidFill>
              </a:rPr>
              <a:t>todo</a:t>
            </a:r>
            <a:endParaRPr lang="en-AU" dirty="0">
              <a:solidFill>
                <a:srgbClr val="FF0000"/>
              </a:solidFill>
            </a:endParaRPr>
          </a:p>
        </p:txBody>
      </p:sp>
    </p:spTree>
    <p:extLst>
      <p:ext uri="{BB962C8B-B14F-4D97-AF65-F5344CB8AC3E}">
        <p14:creationId xmlns:p14="http://schemas.microsoft.com/office/powerpoint/2010/main" val="147445956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VM Sizes / Pricing (as at 21 July 2013)</a:t>
            </a:r>
            <a:endParaRPr lang="en-AU" dirty="0"/>
          </a:p>
        </p:txBody>
      </p:sp>
      <p:graphicFrame>
        <p:nvGraphicFramePr>
          <p:cNvPr id="5" name="Table 4"/>
          <p:cNvGraphicFramePr>
            <a:graphicFrameLocks noGrp="1"/>
          </p:cNvGraphicFramePr>
          <p:nvPr>
            <p:extLst>
              <p:ext uri="{D42A27DB-BD31-4B8C-83A1-F6EECF244321}">
                <p14:modId xmlns:p14="http://schemas.microsoft.com/office/powerpoint/2010/main" val="4062117943"/>
              </p:ext>
            </p:extLst>
          </p:nvPr>
        </p:nvGraphicFramePr>
        <p:xfrm>
          <a:off x="617579" y="1233934"/>
          <a:ext cx="6215521" cy="4933201"/>
        </p:xfrm>
        <a:graphic>
          <a:graphicData uri="http://schemas.openxmlformats.org/drawingml/2006/table">
            <a:tbl>
              <a:tblPr>
                <a:tableStyleId>{0E3FDE45-AF77-4B5C-9715-49D594BDF05E}</a:tableStyleId>
              </a:tblPr>
              <a:tblGrid>
                <a:gridCol w="1491460"/>
                <a:gridCol w="1483141"/>
                <a:gridCol w="997366"/>
                <a:gridCol w="2243554"/>
              </a:tblGrid>
              <a:tr h="473228">
                <a:tc>
                  <a:txBody>
                    <a:bodyPr/>
                    <a:lstStyle/>
                    <a:p>
                      <a:pPr algn="ctr"/>
                      <a:r>
                        <a:rPr lang="en-AU" sz="1300" b="1" cap="all" dirty="0">
                          <a:effectLst/>
                        </a:rPr>
                        <a:t>NAME</a:t>
                      </a:r>
                      <a:endParaRPr lang="en-AU" sz="1300" b="1" cap="all" dirty="0">
                        <a:solidFill>
                          <a:srgbClr val="666666"/>
                        </a:solidFill>
                        <a:effectLst/>
                      </a:endParaRPr>
                    </a:p>
                  </a:txBody>
                  <a:tcPr marL="99141" marR="99141" marT="46265" marB="46265" anchor="ctr"/>
                </a:tc>
                <a:tc>
                  <a:txBody>
                    <a:bodyPr/>
                    <a:lstStyle/>
                    <a:p>
                      <a:pPr algn="ctr"/>
                      <a:r>
                        <a:rPr lang="en-AU" sz="1300" b="1" cap="all" dirty="0">
                          <a:effectLst/>
                        </a:rPr>
                        <a:t>VIRTUAL CORES</a:t>
                      </a:r>
                      <a:endParaRPr lang="en-AU" sz="1300" b="1" cap="all" dirty="0">
                        <a:solidFill>
                          <a:srgbClr val="666666"/>
                        </a:solidFill>
                        <a:effectLst/>
                      </a:endParaRPr>
                    </a:p>
                  </a:txBody>
                  <a:tcPr marL="99141" marR="99141" marT="46265" marB="46265" anchor="ctr"/>
                </a:tc>
                <a:tc>
                  <a:txBody>
                    <a:bodyPr/>
                    <a:lstStyle/>
                    <a:p>
                      <a:pPr algn="ctr"/>
                      <a:r>
                        <a:rPr lang="en-AU" sz="1300" b="1" cap="all" dirty="0">
                          <a:effectLst/>
                        </a:rPr>
                        <a:t>RAM</a:t>
                      </a:r>
                      <a:endParaRPr lang="en-AU" sz="1300" b="1" cap="all" dirty="0">
                        <a:solidFill>
                          <a:srgbClr val="666666"/>
                        </a:solidFill>
                        <a:effectLst/>
                      </a:endParaRPr>
                    </a:p>
                  </a:txBody>
                  <a:tcPr marL="99141" marR="99141" marT="46265" marB="46265" anchor="ctr"/>
                </a:tc>
                <a:tc>
                  <a:txBody>
                    <a:bodyPr/>
                    <a:lstStyle/>
                    <a:p>
                      <a:pPr algn="ctr"/>
                      <a:r>
                        <a:rPr lang="en-AU" sz="1300" b="1" cap="all" dirty="0">
                          <a:effectLst/>
                        </a:rPr>
                        <a:t>PRICE PER HOUR</a:t>
                      </a:r>
                      <a:endParaRPr lang="en-AU" sz="1300" b="1" cap="all" dirty="0">
                        <a:solidFill>
                          <a:srgbClr val="666666"/>
                        </a:solidFill>
                        <a:effectLst/>
                      </a:endParaRPr>
                    </a:p>
                  </a:txBody>
                  <a:tcPr marL="99141" marR="99141" marT="46265" marB="46265" anchor="ctr"/>
                </a:tc>
              </a:tr>
              <a:tr h="637139">
                <a:tc>
                  <a:txBody>
                    <a:bodyPr/>
                    <a:lstStyle/>
                    <a:p>
                      <a:pPr algn="l"/>
                      <a:r>
                        <a:rPr lang="en-AU" sz="1300" b="1" dirty="0">
                          <a:effectLst/>
                        </a:rPr>
                        <a:t>Extra Small (A0)</a:t>
                      </a:r>
                      <a:endParaRPr lang="en-AU" sz="1300" b="1" dirty="0">
                        <a:solidFill>
                          <a:srgbClr val="505050"/>
                        </a:solidFill>
                        <a:effectLst/>
                      </a:endParaRPr>
                    </a:p>
                  </a:txBody>
                  <a:tcPr marL="99141" marR="99141" marT="33047" marB="33047" anchor="ctr"/>
                </a:tc>
                <a:tc>
                  <a:txBody>
                    <a:bodyPr/>
                    <a:lstStyle/>
                    <a:p>
                      <a:pPr algn="ctr"/>
                      <a:r>
                        <a:rPr lang="en-AU" sz="1300">
                          <a:effectLst/>
                        </a:rPr>
                        <a:t>Shared</a:t>
                      </a:r>
                      <a:endParaRPr lang="en-AU" sz="1300" b="0">
                        <a:solidFill>
                          <a:srgbClr val="505050"/>
                        </a:solidFill>
                        <a:effectLst/>
                      </a:endParaRPr>
                    </a:p>
                  </a:txBody>
                  <a:tcPr marL="99141" marR="99141" marT="33047" marB="33047" anchor="ctr"/>
                </a:tc>
                <a:tc>
                  <a:txBody>
                    <a:bodyPr/>
                    <a:lstStyle/>
                    <a:p>
                      <a:pPr algn="ctr"/>
                      <a:r>
                        <a:rPr lang="en-AU" sz="1300">
                          <a:effectLst/>
                        </a:rPr>
                        <a:t>768 MB</a:t>
                      </a:r>
                      <a:endParaRPr lang="en-AU" sz="1300" b="0">
                        <a:solidFill>
                          <a:srgbClr val="505050"/>
                        </a:solidFill>
                        <a:effectLst/>
                      </a:endParaRPr>
                    </a:p>
                  </a:txBody>
                  <a:tcPr marL="99141" marR="99141" marT="33047" marB="33047" anchor="ctr"/>
                </a:tc>
                <a:tc>
                  <a:txBody>
                    <a:bodyPr/>
                    <a:lstStyle/>
                    <a:p>
                      <a:pPr algn="ctr"/>
                      <a:r>
                        <a:rPr lang="en-AU" sz="1300" dirty="0">
                          <a:effectLst/>
                        </a:rPr>
                        <a:t>$</a:t>
                      </a:r>
                      <a:r>
                        <a:rPr lang="en-AU" sz="1300" dirty="0" smtClean="0">
                          <a:effectLst/>
                        </a:rPr>
                        <a:t>0.02 (~$</a:t>
                      </a:r>
                      <a:r>
                        <a:rPr lang="en-AU" sz="1300" dirty="0">
                          <a:effectLst/>
                        </a:rPr>
                        <a:t>15/month)</a:t>
                      </a:r>
                      <a:endParaRPr lang="en-AU" sz="1300" b="0" dirty="0">
                        <a:solidFill>
                          <a:srgbClr val="505050"/>
                        </a:solidFill>
                        <a:effectLst/>
                      </a:endParaRPr>
                    </a:p>
                  </a:txBody>
                  <a:tcPr marL="99141" marR="99141" marT="33047" marB="33047" anchor="ctr"/>
                </a:tc>
              </a:tr>
              <a:tr h="637139">
                <a:tc>
                  <a:txBody>
                    <a:bodyPr/>
                    <a:lstStyle/>
                    <a:p>
                      <a:pPr algn="l"/>
                      <a:r>
                        <a:rPr lang="en-AU" sz="1300" b="1" dirty="0">
                          <a:effectLst/>
                        </a:rPr>
                        <a:t>Small (A1)</a:t>
                      </a:r>
                      <a:endParaRPr lang="en-AU" sz="1300" b="1" dirty="0">
                        <a:solidFill>
                          <a:srgbClr val="505050"/>
                        </a:solidFill>
                        <a:effectLst/>
                      </a:endParaRPr>
                    </a:p>
                  </a:txBody>
                  <a:tcPr marL="99141" marR="99141" marT="33047" marB="33047" anchor="ctr"/>
                </a:tc>
                <a:tc>
                  <a:txBody>
                    <a:bodyPr/>
                    <a:lstStyle/>
                    <a:p>
                      <a:pPr algn="ctr"/>
                      <a:r>
                        <a:rPr lang="en-AU" sz="1300">
                          <a:effectLst/>
                        </a:rPr>
                        <a:t>1</a:t>
                      </a:r>
                      <a:endParaRPr lang="en-AU" sz="1300" b="0">
                        <a:solidFill>
                          <a:srgbClr val="505050"/>
                        </a:solidFill>
                        <a:effectLst/>
                      </a:endParaRPr>
                    </a:p>
                  </a:txBody>
                  <a:tcPr marL="99141" marR="99141" marT="33047" marB="33047" anchor="ctr"/>
                </a:tc>
                <a:tc>
                  <a:txBody>
                    <a:bodyPr/>
                    <a:lstStyle/>
                    <a:p>
                      <a:pPr algn="ctr"/>
                      <a:r>
                        <a:rPr lang="en-AU" sz="1300">
                          <a:effectLst/>
                        </a:rPr>
                        <a:t>1.75 GB</a:t>
                      </a:r>
                      <a:endParaRPr lang="en-AU" sz="1300" b="0">
                        <a:solidFill>
                          <a:srgbClr val="505050"/>
                        </a:solidFill>
                        <a:effectLst/>
                      </a:endParaRPr>
                    </a:p>
                  </a:txBody>
                  <a:tcPr marL="99141" marR="99141" marT="33047" marB="33047" anchor="ctr"/>
                </a:tc>
                <a:tc>
                  <a:txBody>
                    <a:bodyPr/>
                    <a:lstStyle/>
                    <a:p>
                      <a:pPr algn="ctr"/>
                      <a:r>
                        <a:rPr lang="en-AU" sz="1300" dirty="0">
                          <a:effectLst/>
                        </a:rPr>
                        <a:t>$</a:t>
                      </a:r>
                      <a:r>
                        <a:rPr lang="en-AU" sz="1300" dirty="0" smtClean="0">
                          <a:effectLst/>
                        </a:rPr>
                        <a:t>0.09 (~$67/month</a:t>
                      </a:r>
                      <a:r>
                        <a:rPr lang="en-AU" sz="1300" dirty="0">
                          <a:effectLst/>
                        </a:rPr>
                        <a:t>)</a:t>
                      </a:r>
                      <a:endParaRPr lang="en-AU" sz="1300" b="0" dirty="0">
                        <a:solidFill>
                          <a:srgbClr val="505050"/>
                        </a:solidFill>
                        <a:effectLst/>
                      </a:endParaRPr>
                    </a:p>
                  </a:txBody>
                  <a:tcPr marL="99141" marR="99141" marT="33047" marB="33047" anchor="ctr"/>
                </a:tc>
              </a:tr>
              <a:tr h="637139">
                <a:tc>
                  <a:txBody>
                    <a:bodyPr/>
                    <a:lstStyle/>
                    <a:p>
                      <a:pPr algn="l"/>
                      <a:r>
                        <a:rPr lang="en-AU" sz="1300" b="1" dirty="0">
                          <a:effectLst/>
                        </a:rPr>
                        <a:t>Medium (A2)</a:t>
                      </a:r>
                      <a:endParaRPr lang="en-AU" sz="1300" b="1" dirty="0">
                        <a:solidFill>
                          <a:srgbClr val="505050"/>
                        </a:solidFill>
                        <a:effectLst/>
                      </a:endParaRPr>
                    </a:p>
                  </a:txBody>
                  <a:tcPr marL="99141" marR="99141" marT="33047" marB="33047" anchor="ctr"/>
                </a:tc>
                <a:tc>
                  <a:txBody>
                    <a:bodyPr/>
                    <a:lstStyle/>
                    <a:p>
                      <a:pPr algn="ctr"/>
                      <a:r>
                        <a:rPr lang="en-AU" sz="1300" dirty="0">
                          <a:effectLst/>
                        </a:rPr>
                        <a:t>2</a:t>
                      </a:r>
                      <a:endParaRPr lang="en-AU" sz="1300" b="0" dirty="0">
                        <a:solidFill>
                          <a:srgbClr val="505050"/>
                        </a:solidFill>
                        <a:effectLst/>
                      </a:endParaRPr>
                    </a:p>
                  </a:txBody>
                  <a:tcPr marL="99141" marR="99141" marT="33047" marB="33047" anchor="ctr"/>
                </a:tc>
                <a:tc>
                  <a:txBody>
                    <a:bodyPr/>
                    <a:lstStyle/>
                    <a:p>
                      <a:pPr algn="ctr"/>
                      <a:r>
                        <a:rPr lang="en-AU" sz="1300" dirty="0">
                          <a:effectLst/>
                        </a:rPr>
                        <a:t>3.5 GB</a:t>
                      </a:r>
                      <a:endParaRPr lang="en-AU" sz="1300" b="0" dirty="0">
                        <a:solidFill>
                          <a:srgbClr val="505050"/>
                        </a:solidFill>
                        <a:effectLst/>
                      </a:endParaRPr>
                    </a:p>
                  </a:txBody>
                  <a:tcPr marL="99141" marR="99141" marT="33047" marB="33047" anchor="ctr"/>
                </a:tc>
                <a:tc>
                  <a:txBody>
                    <a:bodyPr/>
                    <a:lstStyle/>
                    <a:p>
                      <a:pPr algn="ctr"/>
                      <a:r>
                        <a:rPr lang="en-AU" sz="1300" dirty="0">
                          <a:effectLst/>
                        </a:rPr>
                        <a:t>$</a:t>
                      </a:r>
                      <a:r>
                        <a:rPr lang="en-AU" sz="1300" dirty="0" smtClean="0">
                          <a:effectLst/>
                        </a:rPr>
                        <a:t>0.18 (~$134/month</a:t>
                      </a:r>
                      <a:r>
                        <a:rPr lang="en-AU" sz="1300" dirty="0">
                          <a:effectLst/>
                        </a:rPr>
                        <a:t>)</a:t>
                      </a:r>
                      <a:endParaRPr lang="en-AU" sz="1300" b="0" dirty="0">
                        <a:solidFill>
                          <a:srgbClr val="505050"/>
                        </a:solidFill>
                        <a:effectLst/>
                      </a:endParaRPr>
                    </a:p>
                  </a:txBody>
                  <a:tcPr marL="99141" marR="99141" marT="33047" marB="33047" anchor="ctr"/>
                </a:tc>
              </a:tr>
              <a:tr h="637139">
                <a:tc>
                  <a:txBody>
                    <a:bodyPr/>
                    <a:lstStyle/>
                    <a:p>
                      <a:pPr algn="l"/>
                      <a:r>
                        <a:rPr lang="en-AU" sz="1300" b="1" dirty="0">
                          <a:effectLst/>
                        </a:rPr>
                        <a:t>Large (A3)</a:t>
                      </a:r>
                      <a:endParaRPr lang="en-AU" sz="1300" b="1" dirty="0">
                        <a:solidFill>
                          <a:srgbClr val="505050"/>
                        </a:solidFill>
                        <a:effectLst/>
                      </a:endParaRPr>
                    </a:p>
                  </a:txBody>
                  <a:tcPr marL="99141" marR="99141" marT="33047" marB="33047" anchor="ctr"/>
                </a:tc>
                <a:tc>
                  <a:txBody>
                    <a:bodyPr/>
                    <a:lstStyle/>
                    <a:p>
                      <a:pPr algn="ctr"/>
                      <a:r>
                        <a:rPr lang="en-AU" sz="1300">
                          <a:effectLst/>
                        </a:rPr>
                        <a:t>4</a:t>
                      </a:r>
                      <a:endParaRPr lang="en-AU" sz="1300" b="0">
                        <a:solidFill>
                          <a:srgbClr val="505050"/>
                        </a:solidFill>
                        <a:effectLst/>
                      </a:endParaRPr>
                    </a:p>
                  </a:txBody>
                  <a:tcPr marL="99141" marR="99141" marT="33047" marB="33047" anchor="ctr"/>
                </a:tc>
                <a:tc>
                  <a:txBody>
                    <a:bodyPr/>
                    <a:lstStyle/>
                    <a:p>
                      <a:pPr algn="ctr"/>
                      <a:r>
                        <a:rPr lang="en-AU" sz="1300">
                          <a:effectLst/>
                        </a:rPr>
                        <a:t>7 GB</a:t>
                      </a:r>
                      <a:endParaRPr lang="en-AU" sz="1300" b="0">
                        <a:solidFill>
                          <a:srgbClr val="505050"/>
                        </a:solidFill>
                        <a:effectLst/>
                      </a:endParaRPr>
                    </a:p>
                  </a:txBody>
                  <a:tcPr marL="99141" marR="99141" marT="33047" marB="33047" anchor="ctr"/>
                </a:tc>
                <a:tc>
                  <a:txBody>
                    <a:bodyPr/>
                    <a:lstStyle/>
                    <a:p>
                      <a:pPr algn="ctr"/>
                      <a:r>
                        <a:rPr lang="en-AU" sz="1300" dirty="0">
                          <a:effectLst/>
                        </a:rPr>
                        <a:t>$</a:t>
                      </a:r>
                      <a:r>
                        <a:rPr lang="en-AU" sz="1300" dirty="0" smtClean="0">
                          <a:effectLst/>
                        </a:rPr>
                        <a:t>0.36 (~$268/month</a:t>
                      </a:r>
                      <a:r>
                        <a:rPr lang="en-AU" sz="1300" dirty="0">
                          <a:effectLst/>
                        </a:rPr>
                        <a:t>)</a:t>
                      </a:r>
                      <a:endParaRPr lang="en-AU" sz="1300" b="0" dirty="0">
                        <a:solidFill>
                          <a:srgbClr val="505050"/>
                        </a:solidFill>
                        <a:effectLst/>
                      </a:endParaRPr>
                    </a:p>
                  </a:txBody>
                  <a:tcPr marL="99141" marR="99141" marT="33047" marB="33047" anchor="ctr"/>
                </a:tc>
              </a:tr>
              <a:tr h="637139">
                <a:tc>
                  <a:txBody>
                    <a:bodyPr/>
                    <a:lstStyle/>
                    <a:p>
                      <a:pPr algn="l"/>
                      <a:r>
                        <a:rPr lang="en-AU" sz="1300" b="1" dirty="0">
                          <a:effectLst/>
                        </a:rPr>
                        <a:t>Extra Large (A4)</a:t>
                      </a:r>
                      <a:endParaRPr lang="en-AU" sz="1300" b="1" dirty="0">
                        <a:solidFill>
                          <a:srgbClr val="505050"/>
                        </a:solidFill>
                        <a:effectLst/>
                      </a:endParaRPr>
                    </a:p>
                  </a:txBody>
                  <a:tcPr marL="99141" marR="99141" marT="33047" marB="33047" anchor="ctr"/>
                </a:tc>
                <a:tc>
                  <a:txBody>
                    <a:bodyPr/>
                    <a:lstStyle/>
                    <a:p>
                      <a:pPr algn="ctr"/>
                      <a:r>
                        <a:rPr lang="en-AU" sz="1300">
                          <a:effectLst/>
                        </a:rPr>
                        <a:t>8</a:t>
                      </a:r>
                      <a:endParaRPr lang="en-AU" sz="1300" b="0">
                        <a:solidFill>
                          <a:srgbClr val="505050"/>
                        </a:solidFill>
                        <a:effectLst/>
                      </a:endParaRPr>
                    </a:p>
                  </a:txBody>
                  <a:tcPr marL="99141" marR="99141" marT="33047" marB="33047" anchor="ctr"/>
                </a:tc>
                <a:tc>
                  <a:txBody>
                    <a:bodyPr/>
                    <a:lstStyle/>
                    <a:p>
                      <a:pPr algn="ctr"/>
                      <a:r>
                        <a:rPr lang="en-AU" sz="1300" dirty="0">
                          <a:effectLst/>
                        </a:rPr>
                        <a:t>14 GB</a:t>
                      </a:r>
                      <a:endParaRPr lang="en-AU" sz="1300" b="0" dirty="0">
                        <a:solidFill>
                          <a:srgbClr val="505050"/>
                        </a:solidFill>
                        <a:effectLst/>
                      </a:endParaRPr>
                    </a:p>
                  </a:txBody>
                  <a:tcPr marL="99141" marR="99141" marT="33047" marB="33047" anchor="ctr"/>
                </a:tc>
                <a:tc>
                  <a:txBody>
                    <a:bodyPr/>
                    <a:lstStyle/>
                    <a:p>
                      <a:pPr algn="ctr"/>
                      <a:r>
                        <a:rPr lang="en-AU" sz="1300" dirty="0">
                          <a:effectLst/>
                        </a:rPr>
                        <a:t>$</a:t>
                      </a:r>
                      <a:r>
                        <a:rPr lang="en-AU" sz="1300" dirty="0" smtClean="0">
                          <a:effectLst/>
                        </a:rPr>
                        <a:t>0.72 (~$536/month</a:t>
                      </a:r>
                      <a:r>
                        <a:rPr lang="en-AU" sz="1300" dirty="0">
                          <a:effectLst/>
                        </a:rPr>
                        <a:t>)</a:t>
                      </a:r>
                      <a:endParaRPr lang="en-AU" sz="1300" b="0" dirty="0">
                        <a:solidFill>
                          <a:srgbClr val="505050"/>
                        </a:solidFill>
                        <a:effectLst/>
                      </a:endParaRPr>
                    </a:p>
                  </a:txBody>
                  <a:tcPr marL="99141" marR="99141" marT="33047" marB="33047" anchor="ctr"/>
                </a:tc>
              </a:tr>
              <a:tr h="637139">
                <a:tc>
                  <a:txBody>
                    <a:bodyPr/>
                    <a:lstStyle/>
                    <a:p>
                      <a:pPr algn="l"/>
                      <a:r>
                        <a:rPr lang="en-AU" sz="1300" b="1" dirty="0">
                          <a:effectLst/>
                        </a:rPr>
                        <a:t>A6</a:t>
                      </a:r>
                      <a:endParaRPr lang="en-AU" sz="1300" b="1" dirty="0">
                        <a:solidFill>
                          <a:srgbClr val="505050"/>
                        </a:solidFill>
                        <a:effectLst/>
                      </a:endParaRPr>
                    </a:p>
                  </a:txBody>
                  <a:tcPr marL="261352" marR="261352" marT="87117" marB="87117" anchor="ctr"/>
                </a:tc>
                <a:tc>
                  <a:txBody>
                    <a:bodyPr/>
                    <a:lstStyle/>
                    <a:p>
                      <a:pPr algn="ctr"/>
                      <a:r>
                        <a:rPr lang="en-AU" sz="1300">
                          <a:effectLst/>
                        </a:rPr>
                        <a:t>4</a:t>
                      </a:r>
                      <a:endParaRPr lang="en-AU" sz="1300" b="0">
                        <a:solidFill>
                          <a:srgbClr val="505050"/>
                        </a:solidFill>
                        <a:effectLst/>
                      </a:endParaRPr>
                    </a:p>
                  </a:txBody>
                  <a:tcPr marL="261352" marR="261352" marT="87117" marB="87117" anchor="ctr"/>
                </a:tc>
                <a:tc>
                  <a:txBody>
                    <a:bodyPr/>
                    <a:lstStyle/>
                    <a:p>
                      <a:pPr algn="ctr"/>
                      <a:r>
                        <a:rPr lang="en-AU" sz="1300">
                          <a:effectLst/>
                        </a:rPr>
                        <a:t>28 GB</a:t>
                      </a:r>
                      <a:endParaRPr lang="en-AU" sz="1300" b="0">
                        <a:solidFill>
                          <a:srgbClr val="505050"/>
                        </a:solidFill>
                        <a:effectLst/>
                      </a:endParaRPr>
                    </a:p>
                  </a:txBody>
                  <a:tcPr marL="261352" marR="261352" marT="87117" marB="87117" anchor="ctr"/>
                </a:tc>
                <a:tc>
                  <a:txBody>
                    <a:bodyPr/>
                    <a:lstStyle/>
                    <a:p>
                      <a:pPr algn="ctr"/>
                      <a:r>
                        <a:rPr lang="en-AU" sz="1300" dirty="0" smtClean="0">
                          <a:effectLst/>
                        </a:rPr>
                        <a:t>$1.02 (~$759/month</a:t>
                      </a:r>
                      <a:r>
                        <a:rPr lang="en-AU" sz="1300" dirty="0">
                          <a:effectLst/>
                        </a:rPr>
                        <a:t>)</a:t>
                      </a:r>
                      <a:endParaRPr lang="en-AU" sz="1300" b="0" dirty="0">
                        <a:solidFill>
                          <a:srgbClr val="505050"/>
                        </a:solidFill>
                        <a:effectLst/>
                      </a:endParaRPr>
                    </a:p>
                  </a:txBody>
                  <a:tcPr marL="261352" marR="261352" marT="87117" marB="87117" anchor="ctr"/>
                </a:tc>
              </a:tr>
              <a:tr h="637139">
                <a:tc>
                  <a:txBody>
                    <a:bodyPr/>
                    <a:lstStyle/>
                    <a:p>
                      <a:pPr algn="l"/>
                      <a:r>
                        <a:rPr lang="en-AU" sz="1300" b="1" dirty="0">
                          <a:effectLst/>
                        </a:rPr>
                        <a:t>A7</a:t>
                      </a:r>
                      <a:endParaRPr lang="en-AU" sz="1300" b="1" dirty="0">
                        <a:solidFill>
                          <a:srgbClr val="505050"/>
                        </a:solidFill>
                        <a:effectLst/>
                      </a:endParaRPr>
                    </a:p>
                  </a:txBody>
                  <a:tcPr marL="261352" marR="261352" marT="87117" marB="87117" anchor="ctr"/>
                </a:tc>
                <a:tc>
                  <a:txBody>
                    <a:bodyPr/>
                    <a:lstStyle/>
                    <a:p>
                      <a:pPr algn="ctr"/>
                      <a:r>
                        <a:rPr lang="en-AU" sz="1300">
                          <a:effectLst/>
                        </a:rPr>
                        <a:t>8</a:t>
                      </a:r>
                      <a:endParaRPr lang="en-AU" sz="1300" b="0">
                        <a:solidFill>
                          <a:srgbClr val="505050"/>
                        </a:solidFill>
                        <a:effectLst/>
                      </a:endParaRPr>
                    </a:p>
                  </a:txBody>
                  <a:tcPr marL="261352" marR="261352" marT="87117" marB="87117" anchor="ctr"/>
                </a:tc>
                <a:tc>
                  <a:txBody>
                    <a:bodyPr/>
                    <a:lstStyle/>
                    <a:p>
                      <a:pPr algn="ctr"/>
                      <a:r>
                        <a:rPr lang="en-AU" sz="1300">
                          <a:effectLst/>
                        </a:rPr>
                        <a:t>56 GB</a:t>
                      </a:r>
                      <a:endParaRPr lang="en-AU" sz="1300" b="0">
                        <a:solidFill>
                          <a:srgbClr val="505050"/>
                        </a:solidFill>
                        <a:effectLst/>
                      </a:endParaRPr>
                    </a:p>
                  </a:txBody>
                  <a:tcPr marL="261352" marR="261352" marT="87117" marB="87117" anchor="ctr"/>
                </a:tc>
                <a:tc>
                  <a:txBody>
                    <a:bodyPr/>
                    <a:lstStyle/>
                    <a:p>
                      <a:pPr algn="ctr"/>
                      <a:r>
                        <a:rPr lang="en-AU" sz="1300" dirty="0" smtClean="0">
                          <a:effectLst/>
                        </a:rPr>
                        <a:t>$2.04 (~$1,518/month</a:t>
                      </a:r>
                      <a:r>
                        <a:rPr lang="en-AU" sz="1300" dirty="0">
                          <a:effectLst/>
                        </a:rPr>
                        <a:t>)</a:t>
                      </a:r>
                      <a:endParaRPr lang="en-AU" sz="1300" b="0" dirty="0">
                        <a:solidFill>
                          <a:srgbClr val="505050"/>
                        </a:solidFill>
                        <a:effectLst/>
                      </a:endParaRPr>
                    </a:p>
                  </a:txBody>
                  <a:tcPr marL="261352" marR="261352" marT="87117" marB="87117" anchor="ctr"/>
                </a:tc>
              </a:tr>
            </a:tbl>
          </a:graphicData>
        </a:graphic>
      </p:graphicFrame>
    </p:spTree>
    <p:extLst>
      <p:ext uri="{BB962C8B-B14F-4D97-AF65-F5344CB8AC3E}">
        <p14:creationId xmlns:p14="http://schemas.microsoft.com/office/powerpoint/2010/main" val="37782680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9124" y="1447800"/>
            <a:ext cx="6692168" cy="1523494"/>
          </a:xfrm>
        </p:spPr>
        <p:txBody>
          <a:bodyPr/>
          <a:lstStyle/>
          <a:p>
            <a:r>
              <a:rPr lang="en-US" sz="4800" dirty="0" smtClean="0"/>
              <a:t>Provisioning a Virtual Machine</a:t>
            </a:r>
            <a:endParaRPr lang="en-US" sz="4800" dirty="0"/>
          </a:p>
        </p:txBody>
      </p:sp>
      <p:sp>
        <p:nvSpPr>
          <p:cNvPr id="4" name="Text Placeholder 3"/>
          <p:cNvSpPr>
            <a:spLocks noGrp="1"/>
          </p:cNvSpPr>
          <p:nvPr>
            <p:ph type="body" sz="quarter" idx="10"/>
          </p:nvPr>
        </p:nvSpPr>
        <p:spPr/>
        <p:txBody>
          <a:bodyPr/>
          <a:lstStyle/>
          <a:p>
            <a:r>
              <a:rPr lang="en-US" dirty="0">
                <a:solidFill>
                  <a:schemeClr val="bg1">
                    <a:alpha val="99000"/>
                  </a:schemeClr>
                </a:solidFill>
              </a:rPr>
              <a:t>D</a:t>
            </a:r>
            <a:r>
              <a:rPr lang="en-US" dirty="0" smtClean="0">
                <a:solidFill>
                  <a:schemeClr val="bg1">
                    <a:alpha val="99000"/>
                  </a:schemeClr>
                </a:solidFill>
              </a:rPr>
              <a:t>emo</a:t>
            </a:r>
            <a:endParaRPr lang="en-US" dirty="0">
              <a:solidFill>
                <a:schemeClr val="bg1">
                  <a:alpha val="99000"/>
                </a:schemeClr>
              </a:solidFill>
            </a:endParaRPr>
          </a:p>
        </p:txBody>
      </p:sp>
    </p:spTree>
    <p:extLst>
      <p:ext uri="{BB962C8B-B14F-4D97-AF65-F5344CB8AC3E}">
        <p14:creationId xmlns:p14="http://schemas.microsoft.com/office/powerpoint/2010/main" val="1796063686"/>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1208" y="2396469"/>
            <a:ext cx="10693401" cy="1378644"/>
          </a:xfrm>
        </p:spPr>
        <p:txBody>
          <a:bodyPr/>
          <a:lstStyle/>
          <a:p>
            <a:r>
              <a:rPr lang="en-US" dirty="0" smtClean="0"/>
              <a:t>Differences</a:t>
            </a:r>
            <a:endParaRPr lang="en-US" dirty="0"/>
          </a:p>
        </p:txBody>
      </p:sp>
    </p:spTree>
    <p:extLst>
      <p:ext uri="{BB962C8B-B14F-4D97-AF65-F5344CB8AC3E}">
        <p14:creationId xmlns:p14="http://schemas.microsoft.com/office/powerpoint/2010/main" val="3306567717"/>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Web Sites advantages</a:t>
            </a:r>
            <a:endParaRPr lang="en-AU" dirty="0"/>
          </a:p>
        </p:txBody>
      </p:sp>
      <p:sp>
        <p:nvSpPr>
          <p:cNvPr id="3" name="Content Placeholder 2"/>
          <p:cNvSpPr>
            <a:spLocks noGrp="1"/>
          </p:cNvSpPr>
          <p:nvPr>
            <p:ph sz="half" idx="1"/>
          </p:nvPr>
        </p:nvSpPr>
        <p:spPr>
          <a:xfrm>
            <a:off x="519113" y="1447800"/>
            <a:ext cx="5486400" cy="5022914"/>
          </a:xfrm>
        </p:spPr>
        <p:txBody>
          <a:bodyPr/>
          <a:lstStyle/>
          <a:p>
            <a:pPr marL="0" indent="0">
              <a:buNone/>
            </a:pPr>
            <a:r>
              <a:rPr lang="en-AU" dirty="0" smtClean="0"/>
              <a:t>OOTB features</a:t>
            </a:r>
          </a:p>
          <a:p>
            <a:r>
              <a:rPr lang="en-AU" dirty="0" smtClean="0"/>
              <a:t>Near-instant </a:t>
            </a:r>
            <a:r>
              <a:rPr lang="en-AU" dirty="0"/>
              <a:t>Git, TFS, FTP, Web Deploy and Dropbox deployments</a:t>
            </a:r>
          </a:p>
          <a:p>
            <a:r>
              <a:rPr lang="en-AU" dirty="0" smtClean="0"/>
              <a:t>One-click roll-backs</a:t>
            </a:r>
          </a:p>
          <a:p>
            <a:r>
              <a:rPr lang="en-AU" dirty="0"/>
              <a:t>Multiple websites on a single farm out of the box</a:t>
            </a:r>
          </a:p>
          <a:p>
            <a:r>
              <a:rPr lang="en-AU" dirty="0"/>
              <a:t>Simpler VS </a:t>
            </a:r>
            <a:r>
              <a:rPr lang="en-AU" dirty="0" smtClean="0"/>
              <a:t>solution</a:t>
            </a:r>
            <a:endParaRPr lang="en-AU" dirty="0"/>
          </a:p>
          <a:p>
            <a:endParaRPr lang="en-AU" dirty="0"/>
          </a:p>
          <a:p>
            <a:endParaRPr lang="en-AU" dirty="0"/>
          </a:p>
        </p:txBody>
      </p:sp>
      <p:sp>
        <p:nvSpPr>
          <p:cNvPr id="4" name="Content Placeholder 3"/>
          <p:cNvSpPr>
            <a:spLocks noGrp="1"/>
          </p:cNvSpPr>
          <p:nvPr>
            <p:ph sz="half" idx="2"/>
          </p:nvPr>
        </p:nvSpPr>
        <p:spPr>
          <a:xfrm>
            <a:off x="6181725" y="1447800"/>
            <a:ext cx="5486400" cy="4579715"/>
          </a:xfrm>
        </p:spPr>
        <p:txBody>
          <a:bodyPr/>
          <a:lstStyle/>
          <a:p>
            <a:pPr marL="0" indent="0">
              <a:buNone/>
            </a:pPr>
            <a:r>
              <a:rPr lang="en-AU" dirty="0" smtClean="0"/>
              <a:t>Core advantages</a:t>
            </a:r>
          </a:p>
          <a:p>
            <a:r>
              <a:rPr lang="en-AU" dirty="0" smtClean="0"/>
              <a:t>Fast </a:t>
            </a:r>
            <a:r>
              <a:rPr lang="en-AU" dirty="0"/>
              <a:t>provisioning / scaling</a:t>
            </a:r>
          </a:p>
          <a:p>
            <a:r>
              <a:rPr lang="en-AU" dirty="0"/>
              <a:t>One-click blogs and CMSs</a:t>
            </a:r>
          </a:p>
          <a:p>
            <a:r>
              <a:rPr lang="en-AU" dirty="0"/>
              <a:t>Easy monitoring and diagnostics</a:t>
            </a:r>
            <a:endParaRPr lang="en-AU" dirty="0" smtClean="0"/>
          </a:p>
          <a:p>
            <a:r>
              <a:rPr lang="en-AU" dirty="0" smtClean="0"/>
              <a:t>Deploy time </a:t>
            </a:r>
            <a:r>
              <a:rPr lang="en-AU" dirty="0" err="1" smtClean="0"/>
              <a:t>config</a:t>
            </a:r>
            <a:r>
              <a:rPr lang="en-AU" dirty="0" smtClean="0"/>
              <a:t> changes</a:t>
            </a:r>
            <a:endParaRPr lang="en-AU" dirty="0"/>
          </a:p>
          <a:p>
            <a:r>
              <a:rPr lang="en-AU" dirty="0" smtClean="0"/>
              <a:t>A-record support</a:t>
            </a:r>
          </a:p>
          <a:p>
            <a:r>
              <a:rPr lang="en-AU" dirty="0" smtClean="0"/>
              <a:t>Memory </a:t>
            </a:r>
            <a:r>
              <a:rPr lang="en-AU" dirty="0"/>
              <a:t>dumps via </a:t>
            </a:r>
            <a:r>
              <a:rPr lang="en-AU" dirty="0" smtClean="0"/>
              <a:t>REST API</a:t>
            </a:r>
          </a:p>
        </p:txBody>
      </p:sp>
    </p:spTree>
    <p:extLst>
      <p:ext uri="{BB962C8B-B14F-4D97-AF65-F5344CB8AC3E}">
        <p14:creationId xmlns:p14="http://schemas.microsoft.com/office/powerpoint/2010/main" val="2242387432"/>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Web Sites disadvantages</a:t>
            </a:r>
            <a:endParaRPr lang="en-AU" dirty="0"/>
          </a:p>
        </p:txBody>
      </p:sp>
      <p:sp>
        <p:nvSpPr>
          <p:cNvPr id="3" name="Content Placeholder 2"/>
          <p:cNvSpPr>
            <a:spLocks noGrp="1"/>
          </p:cNvSpPr>
          <p:nvPr>
            <p:ph sz="half" idx="1"/>
          </p:nvPr>
        </p:nvSpPr>
        <p:spPr>
          <a:xfrm>
            <a:off x="519113" y="1447800"/>
            <a:ext cx="5486400" cy="3693319"/>
          </a:xfrm>
        </p:spPr>
        <p:txBody>
          <a:bodyPr/>
          <a:lstStyle/>
          <a:p>
            <a:r>
              <a:rPr lang="en-AU" dirty="0" smtClean="0"/>
              <a:t>Can’t use non 80/443 ports</a:t>
            </a:r>
          </a:p>
          <a:p>
            <a:r>
              <a:rPr lang="en-AU" dirty="0" smtClean="0"/>
              <a:t>No RDP</a:t>
            </a:r>
          </a:p>
          <a:p>
            <a:r>
              <a:rPr lang="en-AU" dirty="0" smtClean="0"/>
              <a:t>No network isolation</a:t>
            </a:r>
          </a:p>
          <a:p>
            <a:r>
              <a:rPr lang="en-AU" dirty="0" smtClean="0"/>
              <a:t>No fully fledged </a:t>
            </a:r>
            <a:r>
              <a:rPr lang="en-AU" dirty="0" err="1" smtClean="0"/>
              <a:t>bg</a:t>
            </a:r>
            <a:r>
              <a:rPr lang="en-AU" dirty="0" smtClean="0"/>
              <a:t> worker</a:t>
            </a:r>
          </a:p>
          <a:p>
            <a:r>
              <a:rPr lang="en-AU" dirty="0" smtClean="0"/>
              <a:t>No arbitrary </a:t>
            </a:r>
            <a:r>
              <a:rPr lang="en-AU" dirty="0" err="1" smtClean="0"/>
              <a:t>startup</a:t>
            </a:r>
            <a:r>
              <a:rPr lang="en-AU" dirty="0" smtClean="0"/>
              <a:t> scripts</a:t>
            </a:r>
          </a:p>
          <a:p>
            <a:r>
              <a:rPr lang="en-AU" dirty="0" smtClean="0"/>
              <a:t>Can’t use elevated privileges</a:t>
            </a:r>
          </a:p>
          <a:p>
            <a:r>
              <a:rPr lang="en-AU" dirty="0" smtClean="0"/>
              <a:t>No Azure Drive</a:t>
            </a:r>
          </a:p>
        </p:txBody>
      </p:sp>
      <p:sp>
        <p:nvSpPr>
          <p:cNvPr id="4" name="Content Placeholder 3"/>
          <p:cNvSpPr>
            <a:spLocks noGrp="1"/>
          </p:cNvSpPr>
          <p:nvPr>
            <p:ph sz="half" idx="2"/>
          </p:nvPr>
        </p:nvSpPr>
        <p:spPr>
          <a:xfrm>
            <a:off x="6181725" y="1447800"/>
            <a:ext cx="5486400" cy="4235006"/>
          </a:xfrm>
        </p:spPr>
        <p:txBody>
          <a:bodyPr/>
          <a:lstStyle/>
          <a:p>
            <a:r>
              <a:rPr lang="en-AU" dirty="0" smtClean="0"/>
              <a:t>Limited IIS configuration</a:t>
            </a:r>
          </a:p>
          <a:p>
            <a:r>
              <a:rPr lang="en-AU" dirty="0" smtClean="0"/>
              <a:t>Limited </a:t>
            </a:r>
            <a:r>
              <a:rPr lang="en-AU" dirty="0" err="1" smtClean="0"/>
              <a:t>autoscaling</a:t>
            </a:r>
            <a:endParaRPr lang="en-AU" dirty="0" smtClean="0"/>
          </a:p>
          <a:p>
            <a:r>
              <a:rPr lang="en-AU" dirty="0" smtClean="0"/>
              <a:t>No XS VMs</a:t>
            </a:r>
          </a:p>
          <a:p>
            <a:r>
              <a:rPr lang="en-AU" dirty="0" smtClean="0"/>
              <a:t>No XL/A6/A7 VMs</a:t>
            </a:r>
          </a:p>
          <a:p>
            <a:r>
              <a:rPr lang="en-AU" dirty="0" smtClean="0"/>
              <a:t>Custom SSL costs extra</a:t>
            </a:r>
          </a:p>
          <a:p>
            <a:r>
              <a:rPr lang="en-AU" dirty="0" smtClean="0"/>
              <a:t>No custom certificates</a:t>
            </a:r>
          </a:p>
          <a:p>
            <a:r>
              <a:rPr lang="en-AU" dirty="0" smtClean="0"/>
              <a:t>Get charged when stopped</a:t>
            </a:r>
          </a:p>
          <a:p>
            <a:endParaRPr lang="en-AU" dirty="0"/>
          </a:p>
        </p:txBody>
      </p:sp>
    </p:spTree>
    <p:extLst>
      <p:ext uri="{BB962C8B-B14F-4D97-AF65-F5344CB8AC3E}">
        <p14:creationId xmlns:p14="http://schemas.microsoft.com/office/powerpoint/2010/main" val="149574269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Web Roles advantages</a:t>
            </a:r>
            <a:endParaRPr lang="en-AU" dirty="0"/>
          </a:p>
        </p:txBody>
      </p:sp>
      <p:sp>
        <p:nvSpPr>
          <p:cNvPr id="3" name="Text Placeholder 2"/>
          <p:cNvSpPr>
            <a:spLocks noGrp="1"/>
          </p:cNvSpPr>
          <p:nvPr>
            <p:ph type="body" sz="quarter" idx="10"/>
          </p:nvPr>
        </p:nvSpPr>
        <p:spPr>
          <a:xfrm>
            <a:off x="519112" y="1447799"/>
            <a:ext cx="11149013" cy="4570482"/>
          </a:xfrm>
        </p:spPr>
        <p:txBody>
          <a:bodyPr/>
          <a:lstStyle/>
          <a:p>
            <a:pPr marL="574675" indent="-571500">
              <a:buFont typeface="Arial" panose="020B0604020202020204" pitchFamily="34" charset="0"/>
              <a:buChar char="•"/>
            </a:pPr>
            <a:r>
              <a:rPr lang="en-AU" dirty="0"/>
              <a:t>Azure Diagnostics</a:t>
            </a:r>
          </a:p>
          <a:p>
            <a:pPr marL="574675" indent="-571500">
              <a:buFont typeface="Arial" panose="020B0604020202020204" pitchFamily="34" charset="0"/>
              <a:buChar char="•"/>
            </a:pPr>
            <a:r>
              <a:rPr lang="en-AU" dirty="0"/>
              <a:t>Complex </a:t>
            </a:r>
            <a:r>
              <a:rPr lang="en-AU" dirty="0" err="1"/>
              <a:t>autoscaling</a:t>
            </a:r>
            <a:endParaRPr lang="en-AU" dirty="0"/>
          </a:p>
          <a:p>
            <a:pPr marL="574675" indent="-571500">
              <a:buFont typeface="Arial" panose="020B0604020202020204" pitchFamily="34" charset="0"/>
              <a:buChar char="•"/>
            </a:pPr>
            <a:r>
              <a:rPr lang="en-AU" dirty="0"/>
              <a:t>Huge scale (100s of VMs)</a:t>
            </a:r>
          </a:p>
          <a:p>
            <a:pPr marL="574675" indent="-571500">
              <a:buFont typeface="Arial" panose="020B0604020202020204" pitchFamily="34" charset="0"/>
              <a:buChar char="•"/>
            </a:pPr>
            <a:r>
              <a:rPr lang="en-AU" dirty="0" smtClean="0"/>
              <a:t>Cloud </a:t>
            </a:r>
            <a:r>
              <a:rPr lang="en-AU" dirty="0"/>
              <a:t>Configuration</a:t>
            </a:r>
          </a:p>
          <a:p>
            <a:pPr marL="574675" indent="-571500">
              <a:buFont typeface="Arial" panose="020B0604020202020204" pitchFamily="34" charset="0"/>
              <a:buChar char="•"/>
            </a:pPr>
            <a:r>
              <a:rPr lang="en-AU" dirty="0"/>
              <a:t>Affinity Groups</a:t>
            </a:r>
          </a:p>
          <a:p>
            <a:pPr marL="574675" indent="-571500">
              <a:buFont typeface="Arial" panose="020B0604020202020204" pitchFamily="34" charset="0"/>
              <a:buChar char="•"/>
            </a:pPr>
            <a:r>
              <a:rPr lang="en-AU" dirty="0"/>
              <a:t>Upgrade/Fault domains</a:t>
            </a:r>
          </a:p>
          <a:p>
            <a:pPr marL="574675" indent="-571500">
              <a:buFont typeface="Arial" panose="020B0604020202020204" pitchFamily="34" charset="0"/>
              <a:buChar char="•"/>
            </a:pPr>
            <a:r>
              <a:rPr lang="en-AU" dirty="0"/>
              <a:t>VIP swap </a:t>
            </a:r>
            <a:r>
              <a:rPr lang="en-AU" dirty="0" smtClean="0"/>
              <a:t>deployments</a:t>
            </a:r>
            <a:endParaRPr lang="en-AU" dirty="0"/>
          </a:p>
        </p:txBody>
      </p:sp>
    </p:spTree>
    <p:extLst>
      <p:ext uri="{BB962C8B-B14F-4D97-AF65-F5344CB8AC3E}">
        <p14:creationId xmlns:p14="http://schemas.microsoft.com/office/powerpoint/2010/main" val="416330851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Web Roles disadvantages</a:t>
            </a:r>
            <a:endParaRPr lang="en-AU" dirty="0"/>
          </a:p>
        </p:txBody>
      </p:sp>
      <p:sp>
        <p:nvSpPr>
          <p:cNvPr id="3" name="Text Placeholder 2"/>
          <p:cNvSpPr>
            <a:spLocks noGrp="1"/>
          </p:cNvSpPr>
          <p:nvPr>
            <p:ph type="body" sz="quarter" idx="10"/>
          </p:nvPr>
        </p:nvSpPr>
        <p:spPr>
          <a:xfrm>
            <a:off x="519112" y="1447799"/>
            <a:ext cx="11149013" cy="1892826"/>
          </a:xfrm>
        </p:spPr>
        <p:txBody>
          <a:bodyPr/>
          <a:lstStyle/>
          <a:p>
            <a:pPr marL="574675" indent="-571500">
              <a:buFont typeface="Arial" panose="020B0604020202020204" pitchFamily="34" charset="0"/>
              <a:buChar char="•"/>
            </a:pPr>
            <a:r>
              <a:rPr lang="en-AU" dirty="0"/>
              <a:t>OOTB deployments</a:t>
            </a:r>
          </a:p>
          <a:p>
            <a:pPr marL="574675" indent="-571500">
              <a:buFont typeface="Arial" panose="020B0604020202020204" pitchFamily="34" charset="0"/>
              <a:buChar char="•"/>
            </a:pPr>
            <a:r>
              <a:rPr lang="en-AU" dirty="0"/>
              <a:t>VS solution complexity</a:t>
            </a:r>
          </a:p>
          <a:p>
            <a:pPr marL="574675" indent="-571500">
              <a:buFont typeface="Arial" panose="020B0604020202020204" pitchFamily="34" charset="0"/>
              <a:buChar char="•"/>
            </a:pPr>
            <a:r>
              <a:rPr lang="en-AU" dirty="0"/>
              <a:t>Cloud </a:t>
            </a:r>
            <a:r>
              <a:rPr lang="en-AU" dirty="0" smtClean="0"/>
              <a:t>Configuration</a:t>
            </a:r>
            <a:endParaRPr lang="en-AU" dirty="0"/>
          </a:p>
        </p:txBody>
      </p:sp>
    </p:spTree>
    <p:extLst>
      <p:ext uri="{BB962C8B-B14F-4D97-AF65-F5344CB8AC3E}">
        <p14:creationId xmlns:p14="http://schemas.microsoft.com/office/powerpoint/2010/main" val="41304360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Virtual Machines advantages</a:t>
            </a:r>
            <a:endParaRPr lang="en-AU" dirty="0"/>
          </a:p>
        </p:txBody>
      </p:sp>
      <p:sp>
        <p:nvSpPr>
          <p:cNvPr id="3" name="Text Placeholder 2"/>
          <p:cNvSpPr>
            <a:spLocks noGrp="1"/>
          </p:cNvSpPr>
          <p:nvPr>
            <p:ph type="body" sz="quarter" idx="10"/>
          </p:nvPr>
        </p:nvSpPr>
        <p:spPr>
          <a:xfrm>
            <a:off x="519112" y="1447799"/>
            <a:ext cx="11149013" cy="1223412"/>
          </a:xfrm>
        </p:spPr>
        <p:txBody>
          <a:bodyPr/>
          <a:lstStyle/>
          <a:p>
            <a:pPr marL="574675" indent="-571500">
              <a:buFont typeface="Arial" panose="020B0604020202020204" pitchFamily="34" charset="0"/>
              <a:buChar char="•"/>
            </a:pPr>
            <a:r>
              <a:rPr lang="en-AU" dirty="0"/>
              <a:t>Complete flexibility/control</a:t>
            </a:r>
          </a:p>
          <a:p>
            <a:pPr marL="574675" indent="-571500">
              <a:buFont typeface="Arial" panose="020B0604020202020204" pitchFamily="34" charset="0"/>
              <a:buChar char="•"/>
            </a:pPr>
            <a:r>
              <a:rPr lang="en-AU" dirty="0"/>
              <a:t>Legacy </a:t>
            </a:r>
            <a:r>
              <a:rPr lang="en-AU" dirty="0" smtClean="0"/>
              <a:t>applications</a:t>
            </a:r>
            <a:endParaRPr lang="en-AU" dirty="0"/>
          </a:p>
        </p:txBody>
      </p:sp>
    </p:spTree>
    <p:extLst>
      <p:ext uri="{BB962C8B-B14F-4D97-AF65-F5344CB8AC3E}">
        <p14:creationId xmlns:p14="http://schemas.microsoft.com/office/powerpoint/2010/main" val="392541802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Virtual Machines disadvantages</a:t>
            </a:r>
            <a:endParaRPr lang="en-AU" dirty="0"/>
          </a:p>
        </p:txBody>
      </p:sp>
      <p:sp>
        <p:nvSpPr>
          <p:cNvPr id="3" name="Text Placeholder 2"/>
          <p:cNvSpPr>
            <a:spLocks noGrp="1"/>
          </p:cNvSpPr>
          <p:nvPr>
            <p:ph type="body" sz="quarter" idx="10"/>
          </p:nvPr>
        </p:nvSpPr>
        <p:spPr>
          <a:xfrm>
            <a:off x="519112" y="1447799"/>
            <a:ext cx="11149013" cy="1223412"/>
          </a:xfrm>
        </p:spPr>
        <p:txBody>
          <a:bodyPr/>
          <a:lstStyle/>
          <a:p>
            <a:pPr marL="574675" indent="-571500">
              <a:buFont typeface="Arial" panose="020B0604020202020204" pitchFamily="34" charset="0"/>
              <a:buChar char="•"/>
            </a:pPr>
            <a:r>
              <a:rPr lang="en-AU" dirty="0"/>
              <a:t>Scaling is difficult</a:t>
            </a:r>
          </a:p>
          <a:p>
            <a:pPr marL="574675" indent="-571500">
              <a:buFont typeface="Arial" panose="020B0604020202020204" pitchFamily="34" charset="0"/>
              <a:buChar char="•"/>
            </a:pPr>
            <a:r>
              <a:rPr lang="en-AU" dirty="0"/>
              <a:t>No OOTB </a:t>
            </a:r>
            <a:r>
              <a:rPr lang="en-AU" dirty="0" err="1" smtClean="0"/>
              <a:t>autoscaling</a:t>
            </a:r>
            <a:endParaRPr lang="en-AU" dirty="0"/>
          </a:p>
        </p:txBody>
      </p:sp>
    </p:spTree>
    <p:extLst>
      <p:ext uri="{BB962C8B-B14F-4D97-AF65-F5344CB8AC3E}">
        <p14:creationId xmlns:p14="http://schemas.microsoft.com/office/powerpoint/2010/main" val="126228706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426206" y="2470627"/>
            <a:ext cx="7332219" cy="4346363"/>
            <a:chOff x="4420923" y="2470374"/>
            <a:chExt cx="7332220" cy="4347494"/>
          </a:xfrm>
        </p:grpSpPr>
        <p:pic>
          <p:nvPicPr>
            <p:cNvPr id="1027" name="Picture 3" descr="C:\Users\Jonahs\Dropbox\Critical Resources\Helveticons Basic\Png\512x512\Cloud 512x512.png"/>
            <p:cNvPicPr>
              <a:picLocks noChangeAspect="1" noChangeArrowheads="1"/>
            </p:cNvPicPr>
            <p:nvPr/>
          </p:nvPicPr>
          <p:blipFill>
            <a:blip r:embed="rId3">
              <a:duotone>
                <a:prstClr val="black"/>
                <a:schemeClr val="bg1">
                  <a:lumMod val="50000"/>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7405649" y="2470374"/>
              <a:ext cx="4347494" cy="4347494"/>
            </a:xfrm>
            <a:prstGeom prst="rect">
              <a:avLst/>
            </a:prstGeom>
            <a:noFill/>
            <a:extLst>
              <a:ext uri="{909E8E84-426E-40dd-AFC4-6F175D3DCCD1}">
                <a14:hiddenFill xmlns="" xmlns:a14="http://schemas.microsoft.com/office/drawing/2010/main">
                  <a:solidFill>
                    <a:srgbClr val="FFFFFF"/>
                  </a:solidFill>
                </a14:hiddenFill>
              </a:ext>
            </a:extLst>
          </p:spPr>
        </p:pic>
        <p:pic>
          <p:nvPicPr>
            <p:cNvPr id="34" name="Picture 3" descr="C:\Users\Jonahs\Dropbox\Critical Resources\Helveticons Basic\Png\512x512\Cloud 512x512.png"/>
            <p:cNvPicPr>
              <a:picLocks noChangeAspect="1" noChangeArrowheads="1"/>
            </p:cNvPicPr>
            <p:nvPr/>
          </p:nvPicPr>
          <p:blipFill>
            <a:blip r:embed="rId3">
              <a:duotone>
                <a:prstClr val="black"/>
                <a:schemeClr val="bg1">
                  <a:lumMod val="50000"/>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629985" y="3595997"/>
              <a:ext cx="2854135" cy="2854135"/>
            </a:xfrm>
            <a:prstGeom prst="rect">
              <a:avLst/>
            </a:prstGeom>
            <a:noFill/>
            <a:extLst>
              <a:ext uri="{909E8E84-426E-40dd-AFC4-6F175D3DCCD1}">
                <a14:hiddenFill xmlns="" xmlns:a14="http://schemas.microsoft.com/office/drawing/2010/main">
                  <a:solidFill>
                    <a:srgbClr val="FFFFFF"/>
                  </a:solidFill>
                </a14:hiddenFill>
              </a:ext>
            </a:extLst>
          </p:spPr>
        </p:pic>
        <p:pic>
          <p:nvPicPr>
            <p:cNvPr id="35" name="Picture 3" descr="C:\Users\Jonahs\Dropbox\Critical Resources\Helveticons Basic\Png\512x512\Cloud 512x512.png"/>
            <p:cNvPicPr>
              <a:picLocks noChangeAspect="1" noChangeArrowheads="1"/>
            </p:cNvPicPr>
            <p:nvPr/>
          </p:nvPicPr>
          <p:blipFill>
            <a:blip r:embed="rId5" cstate="print">
              <a:duotone>
                <a:prstClr val="black"/>
                <a:schemeClr val="bg1">
                  <a:lumMod val="50000"/>
                  <a:tint val="45000"/>
                  <a:satMod val="400000"/>
                </a:schemeClr>
              </a:duotone>
              <a:extLst>
                <a:ext uri="{BEBA8EAE-BF5A-486C-A8C5-ECC9F3942E4B}">
                  <a14:imgProps xmlns:a14="http://schemas.microsoft.com/office/drawing/2010/main">
                    <a14:imgLayer r:embed="rId6">
                      <a14:imgEffect>
                        <a14:colorTemperature colorTemp="11500"/>
                      </a14:imgEffect>
                      <a14:imgEffect>
                        <a14:saturation sat="135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420923" y="4403409"/>
              <a:ext cx="1803636" cy="1803636"/>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24" name="Rectangle 123"/>
          <p:cNvSpPr/>
          <p:nvPr/>
        </p:nvSpPr>
        <p:spPr>
          <a:xfrm>
            <a:off x="1700894" y="1405290"/>
            <a:ext cx="1617891" cy="639913"/>
          </a:xfrm>
          <a:prstGeom prst="rect">
            <a:avLst/>
          </a:prstGeom>
          <a:noFill/>
          <a:ln w="9525" cap="flat" cmpd="sng" algn="ctr">
            <a:noFill/>
            <a:prstDash val="solid"/>
          </a:ln>
          <a:effectLst/>
        </p:spPr>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542" fontAlgn="base">
              <a:spcAft>
                <a:spcPct val="0"/>
              </a:spcAft>
            </a:pPr>
            <a:r>
              <a:rPr lang="en-US" sz="2000" dirty="0">
                <a:gradFill>
                  <a:gsLst>
                    <a:gs pos="0">
                      <a:schemeClr val="tx1"/>
                    </a:gs>
                    <a:gs pos="100000">
                      <a:schemeClr val="tx1"/>
                    </a:gs>
                  </a:gsLst>
                  <a:lin ang="5400000" scaled="0"/>
                </a:gradFill>
                <a:ea typeface="Kozuka Gothic Pro R" pitchFamily="34" charset="-128"/>
              </a:rPr>
              <a:t>Your Datacenter</a:t>
            </a:r>
          </a:p>
        </p:txBody>
      </p:sp>
      <p:sp>
        <p:nvSpPr>
          <p:cNvPr id="128" name="Rectangle 127"/>
          <p:cNvSpPr/>
          <p:nvPr/>
        </p:nvSpPr>
        <p:spPr>
          <a:xfrm>
            <a:off x="1680549" y="4408938"/>
            <a:ext cx="1638241" cy="380901"/>
          </a:xfrm>
          <a:prstGeom prst="rect">
            <a:avLst/>
          </a:prstGeom>
          <a:solidFill>
            <a:schemeClr val="tx2"/>
          </a:solidFill>
          <a:ln w="9525" cap="flat" cmpd="sng" algn="ctr">
            <a:noFill/>
            <a:prstDash val="solid"/>
          </a:ln>
          <a:effectLst/>
        </p:spPr>
        <p:txBody>
          <a:bodyPr lIns="91416" tIns="45709" rIns="91416" bIns="45709"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Virtualization</a:t>
            </a:r>
          </a:p>
        </p:txBody>
      </p:sp>
      <p:sp>
        <p:nvSpPr>
          <p:cNvPr id="129" name="Rectangle 128"/>
          <p:cNvSpPr/>
          <p:nvPr/>
        </p:nvSpPr>
        <p:spPr>
          <a:xfrm>
            <a:off x="1680549" y="3954238"/>
            <a:ext cx="1638241" cy="380901"/>
          </a:xfrm>
          <a:prstGeom prst="rect">
            <a:avLst/>
          </a:prstGeom>
          <a:solidFill>
            <a:schemeClr val="tx2"/>
          </a:solidFill>
          <a:ln w="9525" cap="flat" cmpd="sng" algn="ctr">
            <a:noFill/>
            <a:prstDash val="solid"/>
          </a:ln>
          <a:effectLst/>
        </p:spPr>
        <p:txBody>
          <a:bodyPr lIns="91416" tIns="45709" rIns="91416" bIns="45709"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O/S</a:t>
            </a:r>
          </a:p>
        </p:txBody>
      </p:sp>
      <p:sp>
        <p:nvSpPr>
          <p:cNvPr id="130" name="Rectangle 129"/>
          <p:cNvSpPr/>
          <p:nvPr/>
        </p:nvSpPr>
        <p:spPr>
          <a:xfrm>
            <a:off x="1680549" y="4863637"/>
            <a:ext cx="1638241" cy="380901"/>
          </a:xfrm>
          <a:prstGeom prst="rect">
            <a:avLst/>
          </a:prstGeom>
          <a:solidFill>
            <a:schemeClr val="tx2"/>
          </a:solidFill>
          <a:ln w="9525" cap="flat" cmpd="sng" algn="ctr">
            <a:noFill/>
            <a:prstDash val="solid"/>
          </a:ln>
          <a:effectLst/>
        </p:spPr>
        <p:txBody>
          <a:bodyPr lIns="91416" tIns="45709" rIns="91416" bIns="45709"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Hardware</a:t>
            </a:r>
          </a:p>
        </p:txBody>
      </p:sp>
      <p:sp>
        <p:nvSpPr>
          <p:cNvPr id="133" name="Rectangle 132"/>
          <p:cNvSpPr/>
          <p:nvPr/>
        </p:nvSpPr>
        <p:spPr>
          <a:xfrm>
            <a:off x="1680549" y="3499536"/>
            <a:ext cx="1638241" cy="380901"/>
          </a:xfrm>
          <a:prstGeom prst="rect">
            <a:avLst/>
          </a:prstGeom>
          <a:solidFill>
            <a:schemeClr val="tx2"/>
          </a:solidFill>
          <a:ln w="9525" cap="flat" cmpd="sng" algn="ctr">
            <a:noFill/>
            <a:prstDash val="solid"/>
          </a:ln>
          <a:effectLst/>
        </p:spPr>
        <p:txBody>
          <a:bodyPr lIns="0" tIns="45709" rIns="0" bIns="45709"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Network</a:t>
            </a:r>
          </a:p>
        </p:txBody>
      </p:sp>
      <p:sp>
        <p:nvSpPr>
          <p:cNvPr id="134" name="Rectangle 133"/>
          <p:cNvSpPr/>
          <p:nvPr/>
        </p:nvSpPr>
        <p:spPr>
          <a:xfrm>
            <a:off x="1680549" y="2573153"/>
            <a:ext cx="1638241" cy="380901"/>
          </a:xfrm>
          <a:prstGeom prst="rect">
            <a:avLst/>
          </a:prstGeom>
          <a:solidFill>
            <a:schemeClr val="tx2"/>
          </a:solidFill>
          <a:ln w="9525" cap="flat" cmpd="sng" algn="ctr">
            <a:noFill/>
            <a:prstDash val="solid"/>
          </a:ln>
          <a:effectLst/>
        </p:spPr>
        <p:txBody>
          <a:bodyPr lIns="91416" tIns="45709" rIns="91416" bIns="45709"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Data</a:t>
            </a:r>
          </a:p>
        </p:txBody>
      </p:sp>
      <p:sp>
        <p:nvSpPr>
          <p:cNvPr id="135" name="Rectangle 134"/>
          <p:cNvSpPr/>
          <p:nvPr/>
        </p:nvSpPr>
        <p:spPr>
          <a:xfrm>
            <a:off x="1680549" y="2118453"/>
            <a:ext cx="1638241" cy="380901"/>
          </a:xfrm>
          <a:prstGeom prst="rect">
            <a:avLst/>
          </a:prstGeom>
          <a:solidFill>
            <a:schemeClr val="tx2"/>
          </a:solidFill>
          <a:ln w="9525" cap="flat" cmpd="sng" algn="ctr">
            <a:noFill/>
            <a:prstDash val="solid"/>
          </a:ln>
          <a:effectLst/>
        </p:spPr>
        <p:txBody>
          <a:bodyPr lIns="91416" tIns="45709" rIns="91416" bIns="45709"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36" name="Rectangle 135"/>
          <p:cNvSpPr/>
          <p:nvPr/>
        </p:nvSpPr>
        <p:spPr>
          <a:xfrm>
            <a:off x="1680548" y="3044836"/>
            <a:ext cx="1638241" cy="380901"/>
          </a:xfrm>
          <a:prstGeom prst="rect">
            <a:avLst/>
          </a:prstGeom>
          <a:solidFill>
            <a:schemeClr val="tx2"/>
          </a:solidFill>
          <a:ln w="9525" cap="flat" cmpd="sng" algn="ctr">
            <a:noFill/>
            <a:prstDash val="solid"/>
          </a:ln>
          <a:effectLst/>
        </p:spPr>
        <p:txBody>
          <a:bodyPr lIns="91416" tIns="45709" rIns="91416" bIns="45709"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Firewall</a:t>
            </a:r>
          </a:p>
        </p:txBody>
      </p:sp>
      <p:sp>
        <p:nvSpPr>
          <p:cNvPr id="170" name="Rectangle 169"/>
          <p:cNvSpPr/>
          <p:nvPr/>
        </p:nvSpPr>
        <p:spPr>
          <a:xfrm>
            <a:off x="9361857" y="1406623"/>
            <a:ext cx="1638240" cy="639913"/>
          </a:xfrm>
          <a:prstGeom prst="rect">
            <a:avLst/>
          </a:prstGeom>
          <a:noFill/>
          <a:ln w="9525" cap="flat" cmpd="sng" algn="ctr">
            <a:noFill/>
            <a:prstDash val="solid"/>
          </a:ln>
          <a:effectLst/>
        </p:spPr>
        <p:txBody>
          <a:bodyPr lIns="91416" tIns="0" rIns="91416"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542" fontAlgn="base">
              <a:spcAft>
                <a:spcPct val="0"/>
              </a:spcAft>
            </a:pPr>
            <a:r>
              <a:rPr lang="en-US" sz="2000" dirty="0">
                <a:gradFill>
                  <a:gsLst>
                    <a:gs pos="0">
                      <a:schemeClr val="tx1"/>
                    </a:gs>
                    <a:gs pos="100000">
                      <a:schemeClr val="tx1"/>
                    </a:gs>
                  </a:gsLst>
                  <a:lin ang="5400000" scaled="0"/>
                </a:gradFill>
                <a:ea typeface="Kozuka Gothic Pro R" pitchFamily="34" charset="-128"/>
              </a:rPr>
              <a:t>Web </a:t>
            </a:r>
            <a:br>
              <a:rPr lang="en-US" sz="2000" dirty="0">
                <a:gradFill>
                  <a:gsLst>
                    <a:gs pos="0">
                      <a:schemeClr val="tx1"/>
                    </a:gs>
                    <a:gs pos="100000">
                      <a:schemeClr val="tx1"/>
                    </a:gs>
                  </a:gsLst>
                  <a:lin ang="5400000" scaled="0"/>
                </a:gradFill>
                <a:ea typeface="Kozuka Gothic Pro R" pitchFamily="34" charset="-128"/>
              </a:rPr>
            </a:br>
            <a:r>
              <a:rPr lang="en-US" sz="2000" dirty="0">
                <a:gradFill>
                  <a:gsLst>
                    <a:gs pos="0">
                      <a:schemeClr val="tx1"/>
                    </a:gs>
                    <a:gs pos="100000">
                      <a:schemeClr val="tx1"/>
                    </a:gs>
                  </a:gsLst>
                  <a:lin ang="5400000" scaled="0"/>
                </a:gradFill>
                <a:ea typeface="Kozuka Gothic Pro R" pitchFamily="34" charset="-128"/>
              </a:rPr>
              <a:t>Sites</a:t>
            </a:r>
          </a:p>
        </p:txBody>
      </p:sp>
      <p:sp>
        <p:nvSpPr>
          <p:cNvPr id="180" name="Rectangle 179"/>
          <p:cNvSpPr/>
          <p:nvPr/>
        </p:nvSpPr>
        <p:spPr>
          <a:xfrm>
            <a:off x="9361857" y="2119786"/>
            <a:ext cx="1638240" cy="380901"/>
          </a:xfrm>
          <a:prstGeom prst="rect">
            <a:avLst/>
          </a:prstGeom>
          <a:solidFill>
            <a:schemeClr val="accent2"/>
          </a:solidFill>
          <a:ln w="9525" cap="flat" cmpd="sng" algn="ctr">
            <a:noFill/>
            <a:prstDash val="solid"/>
          </a:ln>
          <a:effectLst/>
        </p:spPr>
        <p:txBody>
          <a:bodyPr lIns="0" tIns="45709" rIns="0" bIns="45709" rtlCol="0" anchor="ctr" anchorCtr="0"/>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82" name="Rectangle 181"/>
          <p:cNvSpPr/>
          <p:nvPr/>
        </p:nvSpPr>
        <p:spPr>
          <a:xfrm>
            <a:off x="9361857" y="2574486"/>
            <a:ext cx="1638240" cy="380901"/>
          </a:xfrm>
          <a:prstGeom prst="rect">
            <a:avLst/>
          </a:prstGeom>
          <a:solidFill>
            <a:schemeClr val="accent2"/>
          </a:solidFill>
          <a:ln w="9525" cap="flat" cmpd="sng" algn="ctr">
            <a:noFill/>
            <a:prstDash val="solid"/>
          </a:ln>
          <a:effectLst/>
        </p:spPr>
        <p:txBody>
          <a:bodyPr lIns="0" tIns="45709" rIns="0" bIns="45709" rtlCol="0" anchor="ctr" anchorCtr="0"/>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Data</a:t>
            </a:r>
          </a:p>
        </p:txBody>
      </p:sp>
      <p:sp>
        <p:nvSpPr>
          <p:cNvPr id="154" name="Rectangle 153"/>
          <p:cNvSpPr/>
          <p:nvPr/>
        </p:nvSpPr>
        <p:spPr>
          <a:xfrm>
            <a:off x="6805289" y="1406623"/>
            <a:ext cx="1638240" cy="639913"/>
          </a:xfrm>
          <a:prstGeom prst="rect">
            <a:avLst/>
          </a:prstGeom>
          <a:noFill/>
          <a:ln w="9525" cap="flat" cmpd="sng" algn="ctr">
            <a:noFill/>
            <a:prstDash val="solid"/>
          </a:ln>
          <a:effectLst/>
        </p:spPr>
        <p:txBody>
          <a:bodyPr lIns="91416" tIns="0" rIns="91416"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542" fontAlgn="base">
              <a:spcAft>
                <a:spcPct val="0"/>
              </a:spcAft>
            </a:pPr>
            <a:r>
              <a:rPr lang="en-US" sz="2000" dirty="0">
                <a:gradFill>
                  <a:gsLst>
                    <a:gs pos="0">
                      <a:schemeClr val="tx1"/>
                    </a:gs>
                    <a:gs pos="100000">
                      <a:schemeClr val="tx1"/>
                    </a:gs>
                  </a:gsLst>
                  <a:lin ang="5400000" scaled="0"/>
                </a:gradFill>
                <a:ea typeface="Kozuka Gothic Pro R" pitchFamily="34" charset="-128"/>
              </a:rPr>
              <a:t>Cloud Services</a:t>
            </a:r>
            <a:endParaRPr lang="en-US" sz="1600" dirty="0">
              <a:gradFill>
                <a:gsLst>
                  <a:gs pos="0">
                    <a:schemeClr val="tx1"/>
                  </a:gs>
                  <a:gs pos="100000">
                    <a:schemeClr val="tx1"/>
                  </a:gs>
                </a:gsLst>
                <a:lin ang="5400000" scaled="0"/>
              </a:gradFill>
              <a:ea typeface="Kozuka Gothic Pro R" pitchFamily="34" charset="-128"/>
            </a:endParaRPr>
          </a:p>
        </p:txBody>
      </p:sp>
      <p:sp>
        <p:nvSpPr>
          <p:cNvPr id="166" name="Rectangle 165"/>
          <p:cNvSpPr/>
          <p:nvPr/>
        </p:nvSpPr>
        <p:spPr>
          <a:xfrm>
            <a:off x="6805288" y="2119789"/>
            <a:ext cx="1638240" cy="380901"/>
          </a:xfrm>
          <a:prstGeom prst="rect">
            <a:avLst/>
          </a:prstGeom>
          <a:solidFill>
            <a:schemeClr val="accent1"/>
          </a:solidFill>
          <a:ln w="9525" cap="flat" cmpd="sng" algn="ctr">
            <a:noFill/>
            <a:prstDash val="solid"/>
          </a:ln>
          <a:effectLst/>
        </p:spPr>
        <p:txBody>
          <a:bodyPr lIns="91416" tIns="45709" rIns="91416" bIns="45709" rtlCol="0" anchor="ctr" anchorCtr="0"/>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67" name="Rectangle 166"/>
          <p:cNvSpPr/>
          <p:nvPr/>
        </p:nvSpPr>
        <p:spPr>
          <a:xfrm>
            <a:off x="6805288" y="3052050"/>
            <a:ext cx="1638240" cy="380901"/>
          </a:xfrm>
          <a:prstGeom prst="rect">
            <a:avLst/>
          </a:prstGeom>
          <a:solidFill>
            <a:schemeClr val="accent1"/>
          </a:solidFill>
          <a:ln w="9525" cap="flat" cmpd="sng" algn="ctr">
            <a:noFill/>
            <a:prstDash val="solid"/>
          </a:ln>
          <a:effectLst/>
        </p:spPr>
        <p:txBody>
          <a:bodyPr lIns="0" tIns="45709" rIns="0" bIns="45709" rtlCol="0" anchor="ctr" anchorCtr="0"/>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Firewall Rules</a:t>
            </a:r>
          </a:p>
        </p:txBody>
      </p:sp>
      <p:sp>
        <p:nvSpPr>
          <p:cNvPr id="168" name="Rectangle 167"/>
          <p:cNvSpPr/>
          <p:nvPr/>
        </p:nvSpPr>
        <p:spPr>
          <a:xfrm>
            <a:off x="6805288" y="2574489"/>
            <a:ext cx="1638240" cy="380901"/>
          </a:xfrm>
          <a:prstGeom prst="rect">
            <a:avLst/>
          </a:prstGeom>
          <a:solidFill>
            <a:schemeClr val="accent1"/>
          </a:solidFill>
          <a:ln w="9525" cap="flat" cmpd="sng" algn="ctr">
            <a:noFill/>
            <a:prstDash val="solid"/>
          </a:ln>
          <a:effectLst/>
        </p:spPr>
        <p:txBody>
          <a:bodyPr lIns="91416" tIns="45709" rIns="91416" bIns="45709" rtlCol="0" anchor="ctr" anchorCtr="0"/>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Data</a:t>
            </a:r>
          </a:p>
        </p:txBody>
      </p:sp>
      <p:sp>
        <p:nvSpPr>
          <p:cNvPr id="77" name="Rectangle 76"/>
          <p:cNvSpPr/>
          <p:nvPr/>
        </p:nvSpPr>
        <p:spPr>
          <a:xfrm>
            <a:off x="6805288" y="3518984"/>
            <a:ext cx="1638240" cy="380901"/>
          </a:xfrm>
          <a:prstGeom prst="rect">
            <a:avLst/>
          </a:prstGeom>
          <a:solidFill>
            <a:schemeClr val="accent1"/>
          </a:solidFill>
          <a:ln w="9525" cap="flat" cmpd="sng" algn="ctr">
            <a:noFill/>
            <a:prstDash val="solid"/>
          </a:ln>
          <a:effectLst/>
        </p:spPr>
        <p:txBody>
          <a:bodyPr lIns="0" tIns="45709" rIns="0" bIns="45709" rtlCol="0" anchor="ctr" anchorCtr="0"/>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Virtual Network</a:t>
            </a:r>
          </a:p>
        </p:txBody>
      </p:sp>
      <p:sp>
        <p:nvSpPr>
          <p:cNvPr id="138" name="Rectangle 137"/>
          <p:cNvSpPr/>
          <p:nvPr/>
        </p:nvSpPr>
        <p:spPr>
          <a:xfrm>
            <a:off x="4255709" y="1406623"/>
            <a:ext cx="1638241" cy="639913"/>
          </a:xfrm>
          <a:prstGeom prst="rect">
            <a:avLst/>
          </a:prstGeom>
          <a:noFill/>
          <a:ln w="9525" cap="flat" cmpd="sng" algn="ctr">
            <a:noFill/>
            <a:prstDash val="solid"/>
          </a:ln>
          <a:effectLst/>
        </p:spPr>
        <p:txBody>
          <a:bodyPr lIns="91416" tIns="0" rIns="91416"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542" fontAlgn="base">
              <a:spcAft>
                <a:spcPct val="0"/>
              </a:spcAft>
            </a:pPr>
            <a:r>
              <a:rPr lang="en-US" sz="2000" dirty="0">
                <a:gradFill>
                  <a:gsLst>
                    <a:gs pos="0">
                      <a:schemeClr val="tx1"/>
                    </a:gs>
                    <a:gs pos="100000">
                      <a:schemeClr val="tx1"/>
                    </a:gs>
                  </a:gsLst>
                  <a:lin ang="5400000" scaled="0"/>
                </a:gradFill>
                <a:ea typeface="Kozuka Gothic Pro R" pitchFamily="34" charset="-128"/>
              </a:rPr>
              <a:t>Virtual Machines</a:t>
            </a:r>
            <a:endParaRPr lang="en-US" sz="1600" dirty="0">
              <a:gradFill>
                <a:gsLst>
                  <a:gs pos="0">
                    <a:schemeClr val="tx1"/>
                  </a:gs>
                  <a:gs pos="100000">
                    <a:schemeClr val="tx1"/>
                  </a:gs>
                </a:gsLst>
                <a:lin ang="5400000" scaled="0"/>
              </a:gradFill>
              <a:ea typeface="Kozuka Gothic Pro R" pitchFamily="34" charset="-128"/>
            </a:endParaRPr>
          </a:p>
        </p:txBody>
      </p:sp>
      <p:sp>
        <p:nvSpPr>
          <p:cNvPr id="149" name="Rectangle 148"/>
          <p:cNvSpPr/>
          <p:nvPr/>
        </p:nvSpPr>
        <p:spPr>
          <a:xfrm>
            <a:off x="4255709" y="3500868"/>
            <a:ext cx="1638241" cy="380901"/>
          </a:xfrm>
          <a:prstGeom prst="rect">
            <a:avLst/>
          </a:prstGeom>
          <a:solidFill>
            <a:schemeClr val="accent5"/>
          </a:solidFill>
          <a:ln w="9525" cap="flat" cmpd="sng" algn="ctr">
            <a:noFill/>
            <a:prstDash val="solid"/>
          </a:ln>
          <a:effectLst/>
        </p:spPr>
        <p:txBody>
          <a:bodyPr lIns="0" tIns="45709" rIns="0" bIns="45709"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Virtual Network</a:t>
            </a:r>
          </a:p>
        </p:txBody>
      </p:sp>
      <p:sp>
        <p:nvSpPr>
          <p:cNvPr id="150" name="Rectangle 149"/>
          <p:cNvSpPr/>
          <p:nvPr/>
        </p:nvSpPr>
        <p:spPr>
          <a:xfrm>
            <a:off x="4255709" y="2574489"/>
            <a:ext cx="1638241" cy="380901"/>
          </a:xfrm>
          <a:prstGeom prst="rect">
            <a:avLst/>
          </a:prstGeom>
          <a:solidFill>
            <a:schemeClr val="accent5"/>
          </a:solidFill>
          <a:ln w="9525" cap="flat" cmpd="sng" algn="ctr">
            <a:noFill/>
            <a:prstDash val="solid"/>
          </a:ln>
          <a:effectLst/>
        </p:spPr>
        <p:txBody>
          <a:bodyPr lIns="91416" tIns="45709" rIns="91416" bIns="45709" rtlCol="0" anchor="ctr" anchorCtr="0"/>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Data</a:t>
            </a:r>
          </a:p>
        </p:txBody>
      </p:sp>
      <p:sp>
        <p:nvSpPr>
          <p:cNvPr id="151" name="Rectangle 150"/>
          <p:cNvSpPr/>
          <p:nvPr/>
        </p:nvSpPr>
        <p:spPr>
          <a:xfrm>
            <a:off x="4255709" y="2119790"/>
            <a:ext cx="1638241" cy="380901"/>
          </a:xfrm>
          <a:prstGeom prst="rect">
            <a:avLst/>
          </a:prstGeom>
          <a:solidFill>
            <a:schemeClr val="accent5"/>
          </a:solidFill>
          <a:ln w="9525" cap="flat" cmpd="sng" algn="ctr">
            <a:noFill/>
            <a:prstDash val="solid"/>
          </a:ln>
          <a:effectLst/>
        </p:spPr>
        <p:txBody>
          <a:bodyPr lIns="91416" tIns="45709" rIns="91416" bIns="45709" rtlCol="0" anchor="ctr" anchorCtr="0"/>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52" name="Rectangle 151"/>
          <p:cNvSpPr/>
          <p:nvPr/>
        </p:nvSpPr>
        <p:spPr>
          <a:xfrm>
            <a:off x="4255709" y="3046169"/>
            <a:ext cx="1638241" cy="380901"/>
          </a:xfrm>
          <a:prstGeom prst="rect">
            <a:avLst/>
          </a:prstGeom>
          <a:solidFill>
            <a:schemeClr val="accent5"/>
          </a:solidFill>
          <a:ln w="9525" cap="flat" cmpd="sng" algn="ctr">
            <a:noFill/>
            <a:prstDash val="solid"/>
          </a:ln>
          <a:effectLst/>
        </p:spPr>
        <p:txBody>
          <a:bodyPr lIns="91416" tIns="45709" rIns="91416" bIns="45709" rtlCol="0" anchor="ctr" anchorCtr="0"/>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Firewall Rules</a:t>
            </a:r>
          </a:p>
        </p:txBody>
      </p:sp>
      <p:sp>
        <p:nvSpPr>
          <p:cNvPr id="71" name="Rectangle 70"/>
          <p:cNvSpPr/>
          <p:nvPr/>
        </p:nvSpPr>
        <p:spPr>
          <a:xfrm>
            <a:off x="4255709" y="3955569"/>
            <a:ext cx="1638241" cy="380901"/>
          </a:xfrm>
          <a:prstGeom prst="rect">
            <a:avLst/>
          </a:prstGeom>
          <a:solidFill>
            <a:schemeClr val="accent5"/>
          </a:solidFill>
          <a:ln w="9525" cap="flat" cmpd="sng" algn="ctr">
            <a:noFill/>
            <a:prstDash val="solid"/>
          </a:ln>
          <a:effectLst/>
        </p:spPr>
        <p:txBody>
          <a:bodyPr lIns="91416" tIns="45709" rIns="91416" bIns="45709" rtlCol="0" anchor="ctr" anchorCtr="0"/>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O/S</a:t>
            </a:r>
          </a:p>
        </p:txBody>
      </p:sp>
      <p:sp>
        <p:nvSpPr>
          <p:cNvPr id="41" name="Pentagon 40"/>
          <p:cNvSpPr/>
          <p:nvPr/>
        </p:nvSpPr>
        <p:spPr bwMode="auto">
          <a:xfrm>
            <a:off x="595589" y="5952814"/>
            <a:ext cx="10858791" cy="675756"/>
          </a:xfrm>
          <a:prstGeom prst="homePlat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9" tIns="45709" rIns="45709" bIns="45709" numCol="1" spcCol="0" rtlCol="0" fromWordArt="0" anchor="ctr" anchorCtr="0" forceAA="0" compatLnSpc="1">
            <a:prstTxWarp prst="textNoShape">
              <a:avLst/>
            </a:prstTxWarp>
            <a:noAutofit/>
          </a:bodyPr>
          <a:lstStyle/>
          <a:p>
            <a:pPr algn="ctr" defTabSz="913878" fontAlgn="base">
              <a:spcBef>
                <a:spcPct val="0"/>
              </a:spcBef>
              <a:spcAft>
                <a:spcPct val="0"/>
              </a:spcAft>
            </a:pPr>
            <a:r>
              <a:rPr lang="en-US" sz="2399" dirty="0">
                <a:gradFill>
                  <a:gsLst>
                    <a:gs pos="0">
                      <a:srgbClr val="FFFFFF"/>
                    </a:gs>
                    <a:gs pos="100000">
                      <a:srgbClr val="FFFFFF"/>
                    </a:gs>
                  </a:gsLst>
                  <a:lin ang="5400000" scaled="0"/>
                </a:gradFill>
                <a:ea typeface="Segoe UI" pitchFamily="34" charset="0"/>
                <a:cs typeface="Segoe UI" pitchFamily="34" charset="0"/>
              </a:rPr>
              <a:t>Focus on the Application</a:t>
            </a:r>
          </a:p>
        </p:txBody>
      </p:sp>
      <p:pic>
        <p:nvPicPr>
          <p:cNvPr id="1026" name="Picture 2" descr="C:\Users\Jonahs\Dropbox\Critical Resources\Helveticons Basic\Png\512x512\Company 512x512.png"/>
          <p:cNvPicPr>
            <a:picLocks noChangeAspect="1" noChangeArrowheads="1"/>
          </p:cNvPicPr>
          <p:nvPr/>
        </p:nvPicPr>
        <p:blipFill>
          <a:blip r:embed="rId7" cstate="print">
            <a:duotone>
              <a:prstClr val="black"/>
              <a:schemeClr val="bg2">
                <a:lumMod val="10000"/>
                <a:tint val="45000"/>
                <a:satMod val="400000"/>
              </a:schemeClr>
            </a:duotone>
            <a:extLst>
              <a:ext uri="{BEBA8EAE-BF5A-486C-A8C5-ECC9F3942E4B}">
                <a14:imgProps xmlns:a14="http://schemas.microsoft.com/office/drawing/2010/main">
                  <a14:imgLayer r:embed="rId8">
                    <a14:imgEffect>
                      <a14:colorTemperature colorTemp="11500"/>
                    </a14:imgEffect>
                    <a14:imgEffect>
                      <a14:saturation sat="400000"/>
                    </a14:imgEffect>
                    <a14:imgEffect>
                      <a14:brightnessContrast bright="100000" contrast="-76000"/>
                    </a14:imgEffect>
                  </a14:imgLayer>
                </a14:imgProps>
              </a:ext>
              <a:ext uri="{28A0092B-C50C-407E-A947-70E740481C1C}">
                <a14:useLocalDpi xmlns:a14="http://schemas.microsoft.com/office/drawing/2010/main" val="0"/>
              </a:ext>
            </a:extLst>
          </a:blip>
          <a:srcRect/>
          <a:stretch>
            <a:fillRect/>
          </a:stretch>
        </p:blipFill>
        <p:spPr bwMode="auto">
          <a:xfrm>
            <a:off x="595584" y="4765895"/>
            <a:ext cx="1025624" cy="1025356"/>
          </a:xfrm>
          <a:prstGeom prst="rect">
            <a:avLst/>
          </a:prstGeom>
          <a:noFill/>
          <a:extLst>
            <a:ext uri="{909E8E84-426E-40dd-AFC4-6F175D3DCCD1}">
              <a14:hiddenFill xmlns="" xmlns:a14="http://schemas.microsoft.com/office/drawing/2010/main">
                <a:solidFill>
                  <a:srgbClr val="FFFFFF"/>
                </a:solidFill>
              </a14:hiddenFill>
            </a:ext>
          </a:extLst>
        </p:spPr>
      </p:pic>
      <p:cxnSp>
        <p:nvCxnSpPr>
          <p:cNvPr id="4" name="Straight Connector 3"/>
          <p:cNvCxnSpPr/>
          <p:nvPr/>
        </p:nvCxnSpPr>
        <p:spPr>
          <a:xfrm>
            <a:off x="3624942" y="921856"/>
            <a:ext cx="0" cy="477144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 name="Left Brace 2"/>
          <p:cNvSpPr/>
          <p:nvPr/>
        </p:nvSpPr>
        <p:spPr>
          <a:xfrm rot="5400000">
            <a:off x="7338850" y="-1469327"/>
            <a:ext cx="444877" cy="5239390"/>
          </a:xfrm>
          <a:prstGeom prst="lef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lIns="91416" tIns="45709" rIns="91416" bIns="45709" rtlCol="0" anchor="ctr"/>
          <a:lstStyle/>
          <a:p>
            <a:pPr algn="ctr"/>
            <a:endParaRPr lang="en-US" sz="2399"/>
          </a:p>
        </p:txBody>
      </p:sp>
      <p:sp>
        <p:nvSpPr>
          <p:cNvPr id="38" name="Rectangle 37"/>
          <p:cNvSpPr/>
          <p:nvPr/>
        </p:nvSpPr>
        <p:spPr>
          <a:xfrm>
            <a:off x="6244400" y="394339"/>
            <a:ext cx="2647297" cy="639913"/>
          </a:xfrm>
          <a:prstGeom prst="rect">
            <a:avLst/>
          </a:prstGeom>
          <a:noFill/>
          <a:ln w="9525" cap="flat" cmpd="sng" algn="ctr">
            <a:noFill/>
            <a:prstDash val="solid"/>
          </a:ln>
          <a:effectLst/>
        </p:spPr>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542" fontAlgn="base">
              <a:spcAft>
                <a:spcPct val="0"/>
              </a:spcAft>
            </a:pPr>
            <a:r>
              <a:rPr lang="en-US" sz="2000" dirty="0">
                <a:gradFill>
                  <a:gsLst>
                    <a:gs pos="0">
                      <a:schemeClr val="tx1"/>
                    </a:gs>
                    <a:gs pos="100000">
                      <a:schemeClr val="tx1"/>
                    </a:gs>
                  </a:gsLst>
                  <a:lin ang="5400000" scaled="0"/>
                </a:gradFill>
                <a:ea typeface="Kozuka Gothic Pro R" pitchFamily="34" charset="-128"/>
              </a:rPr>
              <a:t>Windows Azure</a:t>
            </a:r>
          </a:p>
        </p:txBody>
      </p:sp>
    </p:spTree>
    <p:extLst>
      <p:ext uri="{BB962C8B-B14F-4D97-AF65-F5344CB8AC3E}">
        <p14:creationId xmlns:p14="http://schemas.microsoft.com/office/powerpoint/2010/main" val="1551962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24"/>
                                        </p:tgtEl>
                                        <p:attrNameLst>
                                          <p:attrName>style.visibility</p:attrName>
                                        </p:attrNameLst>
                                      </p:cBhvr>
                                      <p:to>
                                        <p:strVal val="visible"/>
                                      </p:to>
                                    </p:set>
                                    <p:animEffect transition="in" filter="fade">
                                      <p:cBhvr>
                                        <p:cTn id="19" dur="500"/>
                                        <p:tgtEl>
                                          <p:spTgt spid="12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35"/>
                                        </p:tgtEl>
                                        <p:attrNameLst>
                                          <p:attrName>style.visibility</p:attrName>
                                        </p:attrNameLst>
                                      </p:cBhvr>
                                      <p:to>
                                        <p:strVal val="visible"/>
                                      </p:to>
                                    </p:set>
                                    <p:animEffect transition="in" filter="fade">
                                      <p:cBhvr>
                                        <p:cTn id="31" dur="500"/>
                                        <p:tgtEl>
                                          <p:spTgt spid="135"/>
                                        </p:tgtEl>
                                      </p:cBhvr>
                                    </p:animEffect>
                                  </p:childTnLst>
                                </p:cTn>
                              </p:par>
                              <p:par>
                                <p:cTn id="32" presetID="10" presetClass="entr" presetSubtype="0" fill="hold" grpId="0" nodeType="withEffect">
                                  <p:stCondLst>
                                    <p:cond delay="250"/>
                                  </p:stCondLst>
                                  <p:childTnLst>
                                    <p:set>
                                      <p:cBhvr>
                                        <p:cTn id="33" dur="1" fill="hold">
                                          <p:stCondLst>
                                            <p:cond delay="0"/>
                                          </p:stCondLst>
                                        </p:cTn>
                                        <p:tgtEl>
                                          <p:spTgt spid="134"/>
                                        </p:tgtEl>
                                        <p:attrNameLst>
                                          <p:attrName>style.visibility</p:attrName>
                                        </p:attrNameLst>
                                      </p:cBhvr>
                                      <p:to>
                                        <p:strVal val="visible"/>
                                      </p:to>
                                    </p:set>
                                    <p:animEffect transition="in" filter="fade">
                                      <p:cBhvr>
                                        <p:cTn id="34" dur="500"/>
                                        <p:tgtEl>
                                          <p:spTgt spid="134"/>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136"/>
                                        </p:tgtEl>
                                        <p:attrNameLst>
                                          <p:attrName>style.visibility</p:attrName>
                                        </p:attrNameLst>
                                      </p:cBhvr>
                                      <p:to>
                                        <p:strVal val="visible"/>
                                      </p:to>
                                    </p:set>
                                    <p:animEffect transition="in" filter="fade">
                                      <p:cBhvr>
                                        <p:cTn id="37" dur="500"/>
                                        <p:tgtEl>
                                          <p:spTgt spid="136"/>
                                        </p:tgtEl>
                                      </p:cBhvr>
                                    </p:animEffect>
                                  </p:childTnLst>
                                </p:cTn>
                              </p:par>
                              <p:par>
                                <p:cTn id="38" presetID="10" presetClass="entr" presetSubtype="0" fill="hold" grpId="0" nodeType="withEffect">
                                  <p:stCondLst>
                                    <p:cond delay="750"/>
                                  </p:stCondLst>
                                  <p:childTnLst>
                                    <p:set>
                                      <p:cBhvr>
                                        <p:cTn id="39" dur="1" fill="hold">
                                          <p:stCondLst>
                                            <p:cond delay="0"/>
                                          </p:stCondLst>
                                        </p:cTn>
                                        <p:tgtEl>
                                          <p:spTgt spid="133"/>
                                        </p:tgtEl>
                                        <p:attrNameLst>
                                          <p:attrName>style.visibility</p:attrName>
                                        </p:attrNameLst>
                                      </p:cBhvr>
                                      <p:to>
                                        <p:strVal val="visible"/>
                                      </p:to>
                                    </p:set>
                                    <p:animEffect transition="in" filter="fade">
                                      <p:cBhvr>
                                        <p:cTn id="40" dur="500"/>
                                        <p:tgtEl>
                                          <p:spTgt spid="133"/>
                                        </p:tgtEl>
                                      </p:cBhvr>
                                    </p:animEffect>
                                  </p:childTnLst>
                                </p:cTn>
                              </p:par>
                              <p:par>
                                <p:cTn id="41" presetID="10" presetClass="entr" presetSubtype="0" fill="hold" grpId="0" nodeType="withEffect">
                                  <p:stCondLst>
                                    <p:cond delay="1000"/>
                                  </p:stCondLst>
                                  <p:childTnLst>
                                    <p:set>
                                      <p:cBhvr>
                                        <p:cTn id="42" dur="1" fill="hold">
                                          <p:stCondLst>
                                            <p:cond delay="0"/>
                                          </p:stCondLst>
                                        </p:cTn>
                                        <p:tgtEl>
                                          <p:spTgt spid="129"/>
                                        </p:tgtEl>
                                        <p:attrNameLst>
                                          <p:attrName>style.visibility</p:attrName>
                                        </p:attrNameLst>
                                      </p:cBhvr>
                                      <p:to>
                                        <p:strVal val="visible"/>
                                      </p:to>
                                    </p:set>
                                    <p:animEffect transition="in" filter="fade">
                                      <p:cBhvr>
                                        <p:cTn id="43" dur="500"/>
                                        <p:tgtEl>
                                          <p:spTgt spid="129"/>
                                        </p:tgtEl>
                                      </p:cBhvr>
                                    </p:animEffect>
                                  </p:childTnLst>
                                </p:cTn>
                              </p:par>
                              <p:par>
                                <p:cTn id="44" presetID="10" presetClass="entr" presetSubtype="0" fill="hold" grpId="0" nodeType="withEffect">
                                  <p:stCondLst>
                                    <p:cond delay="1250"/>
                                  </p:stCondLst>
                                  <p:childTnLst>
                                    <p:set>
                                      <p:cBhvr>
                                        <p:cTn id="45" dur="1" fill="hold">
                                          <p:stCondLst>
                                            <p:cond delay="0"/>
                                          </p:stCondLst>
                                        </p:cTn>
                                        <p:tgtEl>
                                          <p:spTgt spid="128"/>
                                        </p:tgtEl>
                                        <p:attrNameLst>
                                          <p:attrName>style.visibility</p:attrName>
                                        </p:attrNameLst>
                                      </p:cBhvr>
                                      <p:to>
                                        <p:strVal val="visible"/>
                                      </p:to>
                                    </p:set>
                                    <p:animEffect transition="in" filter="fade">
                                      <p:cBhvr>
                                        <p:cTn id="46" dur="500"/>
                                        <p:tgtEl>
                                          <p:spTgt spid="128"/>
                                        </p:tgtEl>
                                      </p:cBhvr>
                                    </p:animEffect>
                                  </p:childTnLst>
                                </p:cTn>
                              </p:par>
                              <p:par>
                                <p:cTn id="47" presetID="10" presetClass="entr" presetSubtype="0" fill="hold" grpId="0" nodeType="withEffect">
                                  <p:stCondLst>
                                    <p:cond delay="1500"/>
                                  </p:stCondLst>
                                  <p:childTnLst>
                                    <p:set>
                                      <p:cBhvr>
                                        <p:cTn id="48" dur="1" fill="hold">
                                          <p:stCondLst>
                                            <p:cond delay="0"/>
                                          </p:stCondLst>
                                        </p:cTn>
                                        <p:tgtEl>
                                          <p:spTgt spid="130"/>
                                        </p:tgtEl>
                                        <p:attrNameLst>
                                          <p:attrName>style.visibility</p:attrName>
                                        </p:attrNameLst>
                                      </p:cBhvr>
                                      <p:to>
                                        <p:strVal val="visible"/>
                                      </p:to>
                                    </p:set>
                                    <p:animEffect transition="in" filter="fade">
                                      <p:cBhvr>
                                        <p:cTn id="49" dur="500"/>
                                        <p:tgtEl>
                                          <p:spTgt spid="130"/>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38"/>
                                        </p:tgtEl>
                                        <p:attrNameLst>
                                          <p:attrName>style.visibility</p:attrName>
                                        </p:attrNameLst>
                                      </p:cBhvr>
                                      <p:to>
                                        <p:strVal val="visible"/>
                                      </p:to>
                                    </p:set>
                                    <p:animEffect transition="in" filter="fade">
                                      <p:cBhvr>
                                        <p:cTn id="54" dur="500"/>
                                        <p:tgtEl>
                                          <p:spTgt spid="138"/>
                                        </p:tgtEl>
                                      </p:cBhvr>
                                    </p:animEffect>
                                  </p:childTnLst>
                                </p:cTn>
                              </p:par>
                              <p:par>
                                <p:cTn id="55" presetID="10" presetClass="entr" presetSubtype="0" fill="hold" grpId="0" nodeType="withEffect">
                                  <p:stCondLst>
                                    <p:cond delay="250"/>
                                  </p:stCondLst>
                                  <p:childTnLst>
                                    <p:set>
                                      <p:cBhvr>
                                        <p:cTn id="56" dur="1" fill="hold">
                                          <p:stCondLst>
                                            <p:cond delay="0"/>
                                          </p:stCondLst>
                                        </p:cTn>
                                        <p:tgtEl>
                                          <p:spTgt spid="151"/>
                                        </p:tgtEl>
                                        <p:attrNameLst>
                                          <p:attrName>style.visibility</p:attrName>
                                        </p:attrNameLst>
                                      </p:cBhvr>
                                      <p:to>
                                        <p:strVal val="visible"/>
                                      </p:to>
                                    </p:set>
                                    <p:animEffect transition="in" filter="fade">
                                      <p:cBhvr>
                                        <p:cTn id="57" dur="500"/>
                                        <p:tgtEl>
                                          <p:spTgt spid="151"/>
                                        </p:tgtEl>
                                      </p:cBhvr>
                                    </p:animEffect>
                                  </p:childTnLst>
                                </p:cTn>
                              </p:par>
                              <p:par>
                                <p:cTn id="58" presetID="10" presetClass="entr" presetSubtype="0" fill="hold" grpId="0" nodeType="withEffect">
                                  <p:stCondLst>
                                    <p:cond delay="500"/>
                                  </p:stCondLst>
                                  <p:childTnLst>
                                    <p:set>
                                      <p:cBhvr>
                                        <p:cTn id="59" dur="1" fill="hold">
                                          <p:stCondLst>
                                            <p:cond delay="0"/>
                                          </p:stCondLst>
                                        </p:cTn>
                                        <p:tgtEl>
                                          <p:spTgt spid="150"/>
                                        </p:tgtEl>
                                        <p:attrNameLst>
                                          <p:attrName>style.visibility</p:attrName>
                                        </p:attrNameLst>
                                      </p:cBhvr>
                                      <p:to>
                                        <p:strVal val="visible"/>
                                      </p:to>
                                    </p:set>
                                    <p:animEffect transition="in" filter="fade">
                                      <p:cBhvr>
                                        <p:cTn id="60" dur="500"/>
                                        <p:tgtEl>
                                          <p:spTgt spid="150"/>
                                        </p:tgtEl>
                                      </p:cBhvr>
                                    </p:animEffect>
                                  </p:childTnLst>
                                </p:cTn>
                              </p:par>
                              <p:par>
                                <p:cTn id="61" presetID="10" presetClass="entr" presetSubtype="0" fill="hold" grpId="0" nodeType="withEffect">
                                  <p:stCondLst>
                                    <p:cond delay="750"/>
                                  </p:stCondLst>
                                  <p:childTnLst>
                                    <p:set>
                                      <p:cBhvr>
                                        <p:cTn id="62" dur="1" fill="hold">
                                          <p:stCondLst>
                                            <p:cond delay="0"/>
                                          </p:stCondLst>
                                        </p:cTn>
                                        <p:tgtEl>
                                          <p:spTgt spid="152"/>
                                        </p:tgtEl>
                                        <p:attrNameLst>
                                          <p:attrName>style.visibility</p:attrName>
                                        </p:attrNameLst>
                                      </p:cBhvr>
                                      <p:to>
                                        <p:strVal val="visible"/>
                                      </p:to>
                                    </p:set>
                                    <p:animEffect transition="in" filter="fade">
                                      <p:cBhvr>
                                        <p:cTn id="63" dur="500"/>
                                        <p:tgtEl>
                                          <p:spTgt spid="152"/>
                                        </p:tgtEl>
                                      </p:cBhvr>
                                    </p:animEffect>
                                  </p:childTnLst>
                                </p:cTn>
                              </p:par>
                              <p:par>
                                <p:cTn id="64" presetID="10" presetClass="entr" presetSubtype="0" fill="hold" grpId="0" nodeType="withEffect">
                                  <p:stCondLst>
                                    <p:cond delay="1000"/>
                                  </p:stCondLst>
                                  <p:childTnLst>
                                    <p:set>
                                      <p:cBhvr>
                                        <p:cTn id="65" dur="1" fill="hold">
                                          <p:stCondLst>
                                            <p:cond delay="0"/>
                                          </p:stCondLst>
                                        </p:cTn>
                                        <p:tgtEl>
                                          <p:spTgt spid="149"/>
                                        </p:tgtEl>
                                        <p:attrNameLst>
                                          <p:attrName>style.visibility</p:attrName>
                                        </p:attrNameLst>
                                      </p:cBhvr>
                                      <p:to>
                                        <p:strVal val="visible"/>
                                      </p:to>
                                    </p:set>
                                    <p:animEffect transition="in" filter="fade">
                                      <p:cBhvr>
                                        <p:cTn id="66" dur="500"/>
                                        <p:tgtEl>
                                          <p:spTgt spid="149"/>
                                        </p:tgtEl>
                                      </p:cBhvr>
                                    </p:animEffect>
                                  </p:childTnLst>
                                </p:cTn>
                              </p:par>
                              <p:par>
                                <p:cTn id="67" presetID="10" presetClass="entr" presetSubtype="0" fill="hold" grpId="0" nodeType="withEffect">
                                  <p:stCondLst>
                                    <p:cond delay="1250"/>
                                  </p:stCondLst>
                                  <p:childTnLst>
                                    <p:set>
                                      <p:cBhvr>
                                        <p:cTn id="68" dur="1" fill="hold">
                                          <p:stCondLst>
                                            <p:cond delay="0"/>
                                          </p:stCondLst>
                                        </p:cTn>
                                        <p:tgtEl>
                                          <p:spTgt spid="71"/>
                                        </p:tgtEl>
                                        <p:attrNameLst>
                                          <p:attrName>style.visibility</p:attrName>
                                        </p:attrNameLst>
                                      </p:cBhvr>
                                      <p:to>
                                        <p:strVal val="visible"/>
                                      </p:to>
                                    </p:set>
                                    <p:animEffect transition="in" filter="fade">
                                      <p:cBhvr>
                                        <p:cTn id="69" dur="500"/>
                                        <p:tgtEl>
                                          <p:spTgt spid="71"/>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154"/>
                                        </p:tgtEl>
                                        <p:attrNameLst>
                                          <p:attrName>style.visibility</p:attrName>
                                        </p:attrNameLst>
                                      </p:cBhvr>
                                      <p:to>
                                        <p:strVal val="visible"/>
                                      </p:to>
                                    </p:set>
                                    <p:animEffect transition="in" filter="fade">
                                      <p:cBhvr>
                                        <p:cTn id="74" dur="500"/>
                                        <p:tgtEl>
                                          <p:spTgt spid="154"/>
                                        </p:tgtEl>
                                      </p:cBhvr>
                                    </p:animEffect>
                                  </p:childTnLst>
                                </p:cTn>
                              </p:par>
                              <p:par>
                                <p:cTn id="75" presetID="10" presetClass="entr" presetSubtype="0" fill="hold" grpId="0" nodeType="withEffect">
                                  <p:stCondLst>
                                    <p:cond delay="250"/>
                                  </p:stCondLst>
                                  <p:childTnLst>
                                    <p:set>
                                      <p:cBhvr>
                                        <p:cTn id="76" dur="1" fill="hold">
                                          <p:stCondLst>
                                            <p:cond delay="0"/>
                                          </p:stCondLst>
                                        </p:cTn>
                                        <p:tgtEl>
                                          <p:spTgt spid="166"/>
                                        </p:tgtEl>
                                        <p:attrNameLst>
                                          <p:attrName>style.visibility</p:attrName>
                                        </p:attrNameLst>
                                      </p:cBhvr>
                                      <p:to>
                                        <p:strVal val="visible"/>
                                      </p:to>
                                    </p:set>
                                    <p:animEffect transition="in" filter="fade">
                                      <p:cBhvr>
                                        <p:cTn id="77" dur="500"/>
                                        <p:tgtEl>
                                          <p:spTgt spid="166"/>
                                        </p:tgtEl>
                                      </p:cBhvr>
                                    </p:animEffect>
                                  </p:childTnLst>
                                </p:cTn>
                              </p:par>
                              <p:par>
                                <p:cTn id="78" presetID="10" presetClass="entr" presetSubtype="0" fill="hold" grpId="0" nodeType="withEffect">
                                  <p:stCondLst>
                                    <p:cond delay="500"/>
                                  </p:stCondLst>
                                  <p:childTnLst>
                                    <p:set>
                                      <p:cBhvr>
                                        <p:cTn id="79" dur="1" fill="hold">
                                          <p:stCondLst>
                                            <p:cond delay="0"/>
                                          </p:stCondLst>
                                        </p:cTn>
                                        <p:tgtEl>
                                          <p:spTgt spid="168"/>
                                        </p:tgtEl>
                                        <p:attrNameLst>
                                          <p:attrName>style.visibility</p:attrName>
                                        </p:attrNameLst>
                                      </p:cBhvr>
                                      <p:to>
                                        <p:strVal val="visible"/>
                                      </p:to>
                                    </p:set>
                                    <p:animEffect transition="in" filter="fade">
                                      <p:cBhvr>
                                        <p:cTn id="80" dur="500"/>
                                        <p:tgtEl>
                                          <p:spTgt spid="168"/>
                                        </p:tgtEl>
                                      </p:cBhvr>
                                    </p:animEffect>
                                  </p:childTnLst>
                                </p:cTn>
                              </p:par>
                              <p:par>
                                <p:cTn id="81" presetID="10" presetClass="entr" presetSubtype="0" fill="hold" grpId="0" nodeType="withEffect">
                                  <p:stCondLst>
                                    <p:cond delay="750"/>
                                  </p:stCondLst>
                                  <p:childTnLst>
                                    <p:set>
                                      <p:cBhvr>
                                        <p:cTn id="82" dur="1" fill="hold">
                                          <p:stCondLst>
                                            <p:cond delay="0"/>
                                          </p:stCondLst>
                                        </p:cTn>
                                        <p:tgtEl>
                                          <p:spTgt spid="167"/>
                                        </p:tgtEl>
                                        <p:attrNameLst>
                                          <p:attrName>style.visibility</p:attrName>
                                        </p:attrNameLst>
                                      </p:cBhvr>
                                      <p:to>
                                        <p:strVal val="visible"/>
                                      </p:to>
                                    </p:set>
                                    <p:animEffect transition="in" filter="fade">
                                      <p:cBhvr>
                                        <p:cTn id="83" dur="500"/>
                                        <p:tgtEl>
                                          <p:spTgt spid="167"/>
                                        </p:tgtEl>
                                      </p:cBhvr>
                                    </p:animEffect>
                                  </p:childTnLst>
                                </p:cTn>
                              </p:par>
                              <p:par>
                                <p:cTn id="84" presetID="10" presetClass="entr" presetSubtype="0" fill="hold" grpId="0" nodeType="withEffect">
                                  <p:stCondLst>
                                    <p:cond delay="1000"/>
                                  </p:stCondLst>
                                  <p:childTnLst>
                                    <p:set>
                                      <p:cBhvr>
                                        <p:cTn id="85" dur="1" fill="hold">
                                          <p:stCondLst>
                                            <p:cond delay="0"/>
                                          </p:stCondLst>
                                        </p:cTn>
                                        <p:tgtEl>
                                          <p:spTgt spid="77"/>
                                        </p:tgtEl>
                                        <p:attrNameLst>
                                          <p:attrName>style.visibility</p:attrName>
                                        </p:attrNameLst>
                                      </p:cBhvr>
                                      <p:to>
                                        <p:strVal val="visible"/>
                                      </p:to>
                                    </p:set>
                                    <p:animEffect transition="in" filter="fade">
                                      <p:cBhvr>
                                        <p:cTn id="86" dur="500"/>
                                        <p:tgtEl>
                                          <p:spTgt spid="77"/>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170"/>
                                        </p:tgtEl>
                                        <p:attrNameLst>
                                          <p:attrName>style.visibility</p:attrName>
                                        </p:attrNameLst>
                                      </p:cBhvr>
                                      <p:to>
                                        <p:strVal val="visible"/>
                                      </p:to>
                                    </p:set>
                                    <p:animEffect transition="in" filter="fade">
                                      <p:cBhvr>
                                        <p:cTn id="91" dur="500"/>
                                        <p:tgtEl>
                                          <p:spTgt spid="170"/>
                                        </p:tgtEl>
                                      </p:cBhvr>
                                    </p:animEffect>
                                  </p:childTnLst>
                                </p:cTn>
                              </p:par>
                              <p:par>
                                <p:cTn id="92" presetID="10" presetClass="entr" presetSubtype="0" fill="hold" grpId="0" nodeType="withEffect">
                                  <p:stCondLst>
                                    <p:cond delay="250"/>
                                  </p:stCondLst>
                                  <p:childTnLst>
                                    <p:set>
                                      <p:cBhvr>
                                        <p:cTn id="93" dur="1" fill="hold">
                                          <p:stCondLst>
                                            <p:cond delay="0"/>
                                          </p:stCondLst>
                                        </p:cTn>
                                        <p:tgtEl>
                                          <p:spTgt spid="180"/>
                                        </p:tgtEl>
                                        <p:attrNameLst>
                                          <p:attrName>style.visibility</p:attrName>
                                        </p:attrNameLst>
                                      </p:cBhvr>
                                      <p:to>
                                        <p:strVal val="visible"/>
                                      </p:to>
                                    </p:set>
                                    <p:animEffect transition="in" filter="fade">
                                      <p:cBhvr>
                                        <p:cTn id="94" dur="500"/>
                                        <p:tgtEl>
                                          <p:spTgt spid="180"/>
                                        </p:tgtEl>
                                      </p:cBhvr>
                                    </p:animEffect>
                                  </p:childTnLst>
                                </p:cTn>
                              </p:par>
                              <p:par>
                                <p:cTn id="95" presetID="10" presetClass="entr" presetSubtype="0" fill="hold" grpId="0" nodeType="withEffect">
                                  <p:stCondLst>
                                    <p:cond delay="500"/>
                                  </p:stCondLst>
                                  <p:childTnLst>
                                    <p:set>
                                      <p:cBhvr>
                                        <p:cTn id="96" dur="1" fill="hold">
                                          <p:stCondLst>
                                            <p:cond delay="0"/>
                                          </p:stCondLst>
                                        </p:cTn>
                                        <p:tgtEl>
                                          <p:spTgt spid="182"/>
                                        </p:tgtEl>
                                        <p:attrNameLst>
                                          <p:attrName>style.visibility</p:attrName>
                                        </p:attrNameLst>
                                      </p:cBhvr>
                                      <p:to>
                                        <p:strVal val="visible"/>
                                      </p:to>
                                    </p:set>
                                    <p:animEffect transition="in" filter="fade">
                                      <p:cBhvr>
                                        <p:cTn id="97" dur="500"/>
                                        <p:tgtEl>
                                          <p:spTgt spid="182"/>
                                        </p:tgtEl>
                                      </p:cBhvr>
                                    </p:animEffect>
                                  </p:childTnLst>
                                </p:cTn>
                              </p:par>
                              <p:par>
                                <p:cTn id="98" presetID="22" presetClass="entr" presetSubtype="8" fill="hold" grpId="0" nodeType="withEffect">
                                  <p:stCondLst>
                                    <p:cond delay="50"/>
                                  </p:stCondLst>
                                  <p:childTnLst>
                                    <p:set>
                                      <p:cBhvr>
                                        <p:cTn id="99" dur="1" fill="hold">
                                          <p:stCondLst>
                                            <p:cond delay="0"/>
                                          </p:stCondLst>
                                        </p:cTn>
                                        <p:tgtEl>
                                          <p:spTgt spid="41"/>
                                        </p:tgtEl>
                                        <p:attrNameLst>
                                          <p:attrName>style.visibility</p:attrName>
                                        </p:attrNameLst>
                                      </p:cBhvr>
                                      <p:to>
                                        <p:strVal val="visible"/>
                                      </p:to>
                                    </p:set>
                                    <p:animEffect transition="in" filter="wipe(left)">
                                      <p:cBhvr>
                                        <p:cTn id="100" dur="22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p:bldP spid="128" grpId="0" animBg="1"/>
      <p:bldP spid="129" grpId="0" animBg="1"/>
      <p:bldP spid="130" grpId="0" animBg="1"/>
      <p:bldP spid="133" grpId="0" animBg="1"/>
      <p:bldP spid="134" grpId="0" animBg="1"/>
      <p:bldP spid="135" grpId="0" animBg="1"/>
      <p:bldP spid="136" grpId="0" animBg="1"/>
      <p:bldP spid="170" grpId="0"/>
      <p:bldP spid="180" grpId="0" animBg="1"/>
      <p:bldP spid="182" grpId="0" animBg="1"/>
      <p:bldP spid="154" grpId="0"/>
      <p:bldP spid="166" grpId="0" animBg="1"/>
      <p:bldP spid="167" grpId="0" animBg="1"/>
      <p:bldP spid="168" grpId="0" animBg="1"/>
      <p:bldP spid="77" grpId="0" animBg="1"/>
      <p:bldP spid="138" grpId="0"/>
      <p:bldP spid="149" grpId="0" animBg="1"/>
      <p:bldP spid="150" grpId="0" animBg="1"/>
      <p:bldP spid="151" grpId="0" animBg="1"/>
      <p:bldP spid="152" grpId="0" animBg="1"/>
      <p:bldP spid="71" grpId="0" animBg="1"/>
      <p:bldP spid="41" grpId="0" animBg="1"/>
      <p:bldP spid="3" grpId="0" animBg="1"/>
      <p:bldP spid="3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397746"/>
            <a:ext cx="10693401" cy="1378644"/>
          </a:xfrm>
        </p:spPr>
        <p:txBody>
          <a:bodyPr/>
          <a:lstStyle/>
          <a:p>
            <a:r>
              <a:rPr lang="en-US" dirty="0" smtClean="0"/>
              <a:t>Things to watch out for</a:t>
            </a:r>
            <a:endParaRPr lang="en-US" dirty="0"/>
          </a:p>
        </p:txBody>
      </p:sp>
    </p:spTree>
    <p:extLst>
      <p:ext uri="{BB962C8B-B14F-4D97-AF65-F5344CB8AC3E}">
        <p14:creationId xmlns:p14="http://schemas.microsoft.com/office/powerpoint/2010/main" val="1604097720"/>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Application development considerations</a:t>
            </a:r>
            <a:endParaRPr lang="en-AU" dirty="0"/>
          </a:p>
        </p:txBody>
      </p:sp>
      <p:sp>
        <p:nvSpPr>
          <p:cNvPr id="3" name="Subtitle 2"/>
          <p:cNvSpPr>
            <a:spLocks noGrp="1"/>
          </p:cNvSpPr>
          <p:nvPr>
            <p:ph type="subTitle" idx="1"/>
          </p:nvPr>
        </p:nvSpPr>
        <p:spPr/>
        <p:txBody>
          <a:bodyPr/>
          <a:lstStyle/>
          <a:p>
            <a:r>
              <a:rPr lang="en-AU" dirty="0" smtClean="0"/>
              <a:t>Also important areas to look at for migrating legacy applications</a:t>
            </a:r>
            <a:endParaRPr lang="en-AU" dirty="0"/>
          </a:p>
        </p:txBody>
      </p:sp>
      <p:sp>
        <p:nvSpPr>
          <p:cNvPr id="4" name="Text Placeholder 3"/>
          <p:cNvSpPr>
            <a:spLocks noGrp="1"/>
          </p:cNvSpPr>
          <p:nvPr>
            <p:ph type="body" sz="quarter" idx="10"/>
          </p:nvPr>
        </p:nvSpPr>
        <p:spPr/>
        <p:txBody>
          <a:bodyPr/>
          <a:lstStyle/>
          <a:p>
            <a:endParaRPr lang="en-AU"/>
          </a:p>
        </p:txBody>
      </p:sp>
    </p:spTree>
    <p:extLst>
      <p:ext uri="{BB962C8B-B14F-4D97-AF65-F5344CB8AC3E}">
        <p14:creationId xmlns:p14="http://schemas.microsoft.com/office/powerpoint/2010/main" val="301516470"/>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Data</a:t>
            </a:r>
            <a:endParaRPr lang="en-AU" dirty="0"/>
          </a:p>
        </p:txBody>
      </p:sp>
      <p:sp>
        <p:nvSpPr>
          <p:cNvPr id="3" name="Content Placeholder 2"/>
          <p:cNvSpPr>
            <a:spLocks noGrp="1"/>
          </p:cNvSpPr>
          <p:nvPr>
            <p:ph sz="half" idx="1"/>
          </p:nvPr>
        </p:nvSpPr>
        <p:spPr>
          <a:xfrm>
            <a:off x="519113" y="1447800"/>
            <a:ext cx="5486400" cy="4745915"/>
          </a:xfrm>
        </p:spPr>
        <p:txBody>
          <a:bodyPr/>
          <a:lstStyle/>
          <a:p>
            <a:r>
              <a:rPr lang="en-AU" dirty="0"/>
              <a:t>Multi-tenant or single-tenant</a:t>
            </a:r>
          </a:p>
          <a:p>
            <a:r>
              <a:rPr lang="en-AU" dirty="0"/>
              <a:t>Data </a:t>
            </a:r>
            <a:r>
              <a:rPr lang="en-AU" dirty="0" smtClean="0"/>
              <a:t>storage:</a:t>
            </a:r>
          </a:p>
          <a:p>
            <a:pPr lvl="1"/>
            <a:r>
              <a:rPr lang="en-AU" dirty="0" smtClean="0"/>
              <a:t>Table storage</a:t>
            </a:r>
          </a:p>
          <a:p>
            <a:pPr lvl="1"/>
            <a:r>
              <a:rPr lang="en-AU" dirty="0" smtClean="0"/>
              <a:t>Blob storage</a:t>
            </a:r>
          </a:p>
          <a:p>
            <a:pPr lvl="1"/>
            <a:r>
              <a:rPr lang="en-AU" dirty="0"/>
              <a:t>Azure drive</a:t>
            </a:r>
          </a:p>
          <a:p>
            <a:pPr lvl="1"/>
            <a:r>
              <a:rPr lang="en-AU" dirty="0" smtClean="0"/>
              <a:t>SQL </a:t>
            </a:r>
            <a:r>
              <a:rPr lang="en-AU" dirty="0"/>
              <a:t>server on </a:t>
            </a:r>
            <a:r>
              <a:rPr lang="en-AU" dirty="0" smtClean="0"/>
              <a:t>VMs</a:t>
            </a:r>
          </a:p>
          <a:p>
            <a:pPr lvl="1"/>
            <a:r>
              <a:rPr lang="en-AU" dirty="0" smtClean="0"/>
              <a:t>Azure </a:t>
            </a:r>
            <a:r>
              <a:rPr lang="en-AU" dirty="0"/>
              <a:t>SQL </a:t>
            </a:r>
            <a:r>
              <a:rPr lang="en-AU" dirty="0" smtClean="0"/>
              <a:t>Database</a:t>
            </a:r>
          </a:p>
          <a:p>
            <a:pPr lvl="1"/>
            <a:r>
              <a:rPr lang="en-AU" dirty="0" err="1" smtClean="0"/>
              <a:t>Hadoop</a:t>
            </a:r>
            <a:endParaRPr lang="en-AU" dirty="0" smtClean="0"/>
          </a:p>
          <a:p>
            <a:pPr lvl="1"/>
            <a:r>
              <a:rPr lang="en-AU" dirty="0" smtClean="0"/>
              <a:t>Other on VMs</a:t>
            </a:r>
            <a:endParaRPr lang="en-AU" dirty="0"/>
          </a:p>
        </p:txBody>
      </p:sp>
      <p:sp>
        <p:nvSpPr>
          <p:cNvPr id="4" name="Content Placeholder 3"/>
          <p:cNvSpPr>
            <a:spLocks noGrp="1"/>
          </p:cNvSpPr>
          <p:nvPr>
            <p:ph sz="half" idx="2"/>
          </p:nvPr>
        </p:nvSpPr>
        <p:spPr>
          <a:xfrm>
            <a:off x="6181725" y="1447800"/>
            <a:ext cx="5486400" cy="2068259"/>
          </a:xfrm>
        </p:spPr>
        <p:txBody>
          <a:bodyPr/>
          <a:lstStyle/>
          <a:p>
            <a:r>
              <a:rPr lang="en-AU" dirty="0"/>
              <a:t>Azure SQL != SQL Server</a:t>
            </a:r>
          </a:p>
          <a:p>
            <a:r>
              <a:rPr lang="en-AU" dirty="0"/>
              <a:t>CDN</a:t>
            </a:r>
          </a:p>
          <a:p>
            <a:r>
              <a:rPr lang="en-AU" dirty="0" smtClean="0"/>
              <a:t>Transient errors</a:t>
            </a:r>
            <a:endParaRPr lang="en-AU" dirty="0"/>
          </a:p>
          <a:p>
            <a:endParaRPr lang="en-AU" dirty="0"/>
          </a:p>
        </p:txBody>
      </p:sp>
    </p:spTree>
    <p:extLst>
      <p:ext uri="{BB962C8B-B14F-4D97-AF65-F5344CB8AC3E}">
        <p14:creationId xmlns:p14="http://schemas.microsoft.com/office/powerpoint/2010/main" val="3968512055"/>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Other</a:t>
            </a:r>
            <a:endParaRPr lang="en-AU" dirty="0"/>
          </a:p>
        </p:txBody>
      </p:sp>
      <p:sp>
        <p:nvSpPr>
          <p:cNvPr id="3" name="Content Placeholder 2"/>
          <p:cNvSpPr>
            <a:spLocks noGrp="1"/>
          </p:cNvSpPr>
          <p:nvPr>
            <p:ph sz="half" idx="1"/>
          </p:nvPr>
        </p:nvSpPr>
        <p:spPr>
          <a:xfrm>
            <a:off x="519113" y="1447800"/>
            <a:ext cx="5486400" cy="3693319"/>
          </a:xfrm>
        </p:spPr>
        <p:txBody>
          <a:bodyPr/>
          <a:lstStyle/>
          <a:p>
            <a:r>
              <a:rPr lang="en-AU" dirty="0" smtClean="0"/>
              <a:t>Avoid file system access</a:t>
            </a:r>
          </a:p>
          <a:p>
            <a:r>
              <a:rPr lang="en-AU" dirty="0" smtClean="0"/>
              <a:t>Avoid registry access</a:t>
            </a:r>
          </a:p>
          <a:p>
            <a:r>
              <a:rPr lang="en-AU" dirty="0" smtClean="0"/>
              <a:t>ASP.NET providers</a:t>
            </a:r>
          </a:p>
          <a:p>
            <a:r>
              <a:rPr lang="en-AU" dirty="0"/>
              <a:t>Network </a:t>
            </a:r>
            <a:r>
              <a:rPr lang="en-AU" dirty="0" smtClean="0"/>
              <a:t>latency</a:t>
            </a:r>
          </a:p>
          <a:p>
            <a:r>
              <a:rPr lang="en-AU" dirty="0" smtClean="0"/>
              <a:t>Aim for statelessness</a:t>
            </a:r>
            <a:endParaRPr lang="en-AU" dirty="0"/>
          </a:p>
          <a:p>
            <a:r>
              <a:rPr lang="en-AU" dirty="0" smtClean="0"/>
              <a:t>Automate deployments</a:t>
            </a:r>
            <a:endParaRPr lang="en-AU" dirty="0"/>
          </a:p>
          <a:p>
            <a:endParaRPr lang="en-AU" dirty="0"/>
          </a:p>
        </p:txBody>
      </p:sp>
      <p:sp>
        <p:nvSpPr>
          <p:cNvPr id="4" name="Content Placeholder 3"/>
          <p:cNvSpPr>
            <a:spLocks noGrp="1"/>
          </p:cNvSpPr>
          <p:nvPr>
            <p:ph sz="half" idx="2"/>
          </p:nvPr>
        </p:nvSpPr>
        <p:spPr>
          <a:xfrm>
            <a:off x="6181725" y="1447800"/>
            <a:ext cx="5486400" cy="2609945"/>
          </a:xfrm>
        </p:spPr>
        <p:txBody>
          <a:bodyPr/>
          <a:lstStyle/>
          <a:p>
            <a:r>
              <a:rPr lang="en-AU" dirty="0" smtClean="0"/>
              <a:t>On-premise connections</a:t>
            </a:r>
          </a:p>
          <a:p>
            <a:r>
              <a:rPr lang="en-AU" dirty="0" smtClean="0"/>
              <a:t>Consider security</a:t>
            </a:r>
          </a:p>
          <a:p>
            <a:r>
              <a:rPr lang="en-AU" dirty="0" smtClean="0"/>
              <a:t>Avoid COM / 32-bit DLLs</a:t>
            </a:r>
          </a:p>
          <a:p>
            <a:r>
              <a:rPr lang="en-AU" dirty="0" smtClean="0"/>
              <a:t>Time zone (UTC on server)</a:t>
            </a:r>
          </a:p>
          <a:p>
            <a:endParaRPr lang="en-AU" dirty="0"/>
          </a:p>
        </p:txBody>
      </p:sp>
    </p:spTree>
    <p:extLst>
      <p:ext uri="{BB962C8B-B14F-4D97-AF65-F5344CB8AC3E}">
        <p14:creationId xmlns:p14="http://schemas.microsoft.com/office/powerpoint/2010/main" val="2143477037"/>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Farm configuration</a:t>
            </a:r>
            <a:endParaRPr lang="en-AU" dirty="0"/>
          </a:p>
        </p:txBody>
      </p:sp>
      <p:sp>
        <p:nvSpPr>
          <p:cNvPr id="3" name="Subtitle 2"/>
          <p:cNvSpPr>
            <a:spLocks noGrp="1"/>
          </p:cNvSpPr>
          <p:nvPr>
            <p:ph type="subTitle" idx="1"/>
          </p:nvPr>
        </p:nvSpPr>
        <p:spPr/>
        <p:txBody>
          <a:bodyPr/>
          <a:lstStyle/>
          <a:p>
            <a:endParaRPr lang="en-AU"/>
          </a:p>
        </p:txBody>
      </p:sp>
      <p:sp>
        <p:nvSpPr>
          <p:cNvPr id="4" name="Text Placeholder 3"/>
          <p:cNvSpPr>
            <a:spLocks noGrp="1"/>
          </p:cNvSpPr>
          <p:nvPr>
            <p:ph type="body" sz="quarter" idx="10"/>
          </p:nvPr>
        </p:nvSpPr>
        <p:spPr/>
        <p:txBody>
          <a:bodyPr/>
          <a:lstStyle/>
          <a:p>
            <a:endParaRPr lang="en-AU"/>
          </a:p>
        </p:txBody>
      </p:sp>
    </p:spTree>
    <p:extLst>
      <p:ext uri="{BB962C8B-B14F-4D97-AF65-F5344CB8AC3E}">
        <p14:creationId xmlns:p14="http://schemas.microsoft.com/office/powerpoint/2010/main" val="424068612"/>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VM Size</a:t>
            </a:r>
            <a:endParaRPr lang="en-AU" dirty="0"/>
          </a:p>
        </p:txBody>
      </p:sp>
      <p:sp>
        <p:nvSpPr>
          <p:cNvPr id="3" name="Text Placeholder 2"/>
          <p:cNvSpPr>
            <a:spLocks noGrp="1"/>
          </p:cNvSpPr>
          <p:nvPr>
            <p:ph type="body" sz="quarter" idx="10"/>
          </p:nvPr>
        </p:nvSpPr>
        <p:spPr>
          <a:xfrm>
            <a:off x="519112" y="1447799"/>
            <a:ext cx="11149013" cy="4450449"/>
          </a:xfrm>
        </p:spPr>
        <p:txBody>
          <a:bodyPr/>
          <a:lstStyle/>
          <a:p>
            <a:pPr marL="574675" indent="-571500">
              <a:buFont typeface="Arial" panose="020B0604020202020204" pitchFamily="34" charset="0"/>
              <a:buChar char="•"/>
            </a:pPr>
            <a:r>
              <a:rPr lang="en-AU" dirty="0" smtClean="0"/>
              <a:t>Only use XS for test environments – shared CPU</a:t>
            </a:r>
          </a:p>
          <a:p>
            <a:pPr marL="574675" indent="-571500">
              <a:buFont typeface="Arial" panose="020B0604020202020204" pitchFamily="34" charset="0"/>
              <a:buChar char="•"/>
            </a:pPr>
            <a:r>
              <a:rPr lang="en-AU" dirty="0" smtClean="0"/>
              <a:t>S’s are quite performant</a:t>
            </a:r>
          </a:p>
          <a:p>
            <a:pPr marL="574675" indent="-571500">
              <a:buFont typeface="Arial" panose="020B0604020202020204" pitchFamily="34" charset="0"/>
              <a:buChar char="•"/>
            </a:pPr>
            <a:r>
              <a:rPr lang="en-AU" dirty="0" smtClean="0"/>
              <a:t>Use M’s for reasonably loaded websites</a:t>
            </a:r>
          </a:p>
          <a:p>
            <a:pPr lvl="2" indent="0">
              <a:buNone/>
            </a:pPr>
            <a:r>
              <a:rPr lang="en-AU" dirty="0" smtClean="0"/>
              <a:t>Dual core has superior performs because .NET does GC on second core</a:t>
            </a:r>
          </a:p>
          <a:p>
            <a:pPr lvl="2" indent="0">
              <a:buNone/>
            </a:pPr>
            <a:r>
              <a:rPr lang="en-AU" dirty="0" smtClean="0"/>
              <a:t>We’ve seen 600 </a:t>
            </a:r>
            <a:r>
              <a:rPr lang="en-AU" b="1" dirty="0" smtClean="0"/>
              <a:t>concurrent</a:t>
            </a:r>
            <a:r>
              <a:rPr lang="en-AU" dirty="0" smtClean="0"/>
              <a:t> users on 4 M’s with 30% CPU </a:t>
            </a:r>
            <a:r>
              <a:rPr lang="en-AU" dirty="0" err="1" smtClean="0"/>
              <a:t>util</a:t>
            </a:r>
            <a:endParaRPr lang="en-AU" dirty="0" smtClean="0"/>
          </a:p>
          <a:p>
            <a:pPr lvl="2" indent="0">
              <a:buNone/>
            </a:pPr>
            <a:endParaRPr lang="en-AU" dirty="0" smtClean="0"/>
          </a:p>
          <a:p>
            <a:pPr marL="574675" indent="-571500">
              <a:buFont typeface="Arial" panose="020B0604020202020204" pitchFamily="34" charset="0"/>
              <a:buChar char="•"/>
            </a:pPr>
            <a:r>
              <a:rPr lang="en-AU" dirty="0" smtClean="0"/>
              <a:t>Use L+ if your website uses a lot of memory</a:t>
            </a:r>
          </a:p>
          <a:p>
            <a:pPr marL="574675" indent="-571500">
              <a:buFont typeface="Arial" panose="020B0604020202020204" pitchFamily="34" charset="0"/>
              <a:buChar char="•"/>
            </a:pPr>
            <a:r>
              <a:rPr lang="en-AU" dirty="0" smtClean="0"/>
              <a:t>Use L+ if you want to join to a distributed cache</a:t>
            </a:r>
            <a:endParaRPr lang="en-AU" dirty="0"/>
          </a:p>
        </p:txBody>
      </p:sp>
    </p:spTree>
    <p:extLst>
      <p:ext uri="{BB962C8B-B14F-4D97-AF65-F5344CB8AC3E}">
        <p14:creationId xmlns:p14="http://schemas.microsoft.com/office/powerpoint/2010/main" val="1594219397"/>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Instance Count</a:t>
            </a:r>
            <a:endParaRPr lang="en-AU" dirty="0"/>
          </a:p>
        </p:txBody>
      </p:sp>
      <p:sp>
        <p:nvSpPr>
          <p:cNvPr id="3" name="Text Placeholder 2"/>
          <p:cNvSpPr>
            <a:spLocks noGrp="1"/>
          </p:cNvSpPr>
          <p:nvPr>
            <p:ph type="body" sz="quarter" idx="10"/>
          </p:nvPr>
        </p:nvSpPr>
        <p:spPr>
          <a:xfrm>
            <a:off x="519112" y="1447799"/>
            <a:ext cx="11149013" cy="2446824"/>
          </a:xfrm>
        </p:spPr>
        <p:txBody>
          <a:bodyPr/>
          <a:lstStyle/>
          <a:p>
            <a:pPr marL="574675" indent="-571500">
              <a:buFont typeface="Arial" panose="020B0604020202020204" pitchFamily="34" charset="0"/>
              <a:buChar char="•"/>
            </a:pPr>
            <a:r>
              <a:rPr lang="en-AU" dirty="0" smtClean="0"/>
              <a:t>&gt;= 2 instances to ensure your site works on a cluster</a:t>
            </a:r>
          </a:p>
          <a:p>
            <a:pPr marL="574675" indent="-571500">
              <a:buFont typeface="Arial" panose="020B0604020202020204" pitchFamily="34" charset="0"/>
              <a:buChar char="•"/>
            </a:pPr>
            <a:r>
              <a:rPr lang="en-AU" dirty="0" smtClean="0"/>
              <a:t>&gt;= 2 instances to get 99.95% SLA with Web Roles</a:t>
            </a:r>
          </a:p>
          <a:p>
            <a:pPr marL="574675" indent="-571500">
              <a:buFont typeface="Arial" panose="020B0604020202020204" pitchFamily="34" charset="0"/>
              <a:buChar char="•"/>
            </a:pPr>
            <a:r>
              <a:rPr lang="en-AU" dirty="0"/>
              <a:t>&gt;= 2 </a:t>
            </a:r>
            <a:r>
              <a:rPr lang="en-AU" dirty="0" smtClean="0"/>
              <a:t>instances in same availability set </a:t>
            </a:r>
            <a:r>
              <a:rPr lang="en-AU" dirty="0"/>
              <a:t>to get 99.95% </a:t>
            </a:r>
            <a:r>
              <a:rPr lang="en-AU" dirty="0" smtClean="0"/>
              <a:t>SLA with Virtual Machines</a:t>
            </a:r>
            <a:endParaRPr lang="en-AU" dirty="0"/>
          </a:p>
        </p:txBody>
      </p:sp>
    </p:spTree>
    <p:extLst>
      <p:ext uri="{BB962C8B-B14F-4D97-AF65-F5344CB8AC3E}">
        <p14:creationId xmlns:p14="http://schemas.microsoft.com/office/powerpoint/2010/main" val="1830751012"/>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Testing</a:t>
            </a:r>
            <a:endParaRPr lang="en-AU" dirty="0"/>
          </a:p>
        </p:txBody>
      </p:sp>
      <p:sp>
        <p:nvSpPr>
          <p:cNvPr id="3" name="Subtitle 2"/>
          <p:cNvSpPr>
            <a:spLocks noGrp="1"/>
          </p:cNvSpPr>
          <p:nvPr>
            <p:ph type="subTitle" idx="1"/>
          </p:nvPr>
        </p:nvSpPr>
        <p:spPr/>
        <p:txBody>
          <a:bodyPr/>
          <a:lstStyle/>
          <a:p>
            <a:endParaRPr lang="en-AU"/>
          </a:p>
        </p:txBody>
      </p:sp>
      <p:sp>
        <p:nvSpPr>
          <p:cNvPr id="4" name="Text Placeholder 3"/>
          <p:cNvSpPr>
            <a:spLocks noGrp="1"/>
          </p:cNvSpPr>
          <p:nvPr>
            <p:ph type="body" sz="quarter" idx="10"/>
          </p:nvPr>
        </p:nvSpPr>
        <p:spPr/>
        <p:txBody>
          <a:bodyPr/>
          <a:lstStyle/>
          <a:p>
            <a:endParaRPr lang="en-AU"/>
          </a:p>
        </p:txBody>
      </p:sp>
    </p:spTree>
    <p:extLst>
      <p:ext uri="{BB962C8B-B14F-4D97-AF65-F5344CB8AC3E}">
        <p14:creationId xmlns:p14="http://schemas.microsoft.com/office/powerpoint/2010/main" val="1589558048"/>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Local Development and Testing</a:t>
            </a:r>
            <a:endParaRPr lang="en-AU" dirty="0"/>
          </a:p>
        </p:txBody>
      </p:sp>
      <p:sp>
        <p:nvSpPr>
          <p:cNvPr id="3" name="Text Placeholder 2"/>
          <p:cNvSpPr>
            <a:spLocks noGrp="1"/>
          </p:cNvSpPr>
          <p:nvPr>
            <p:ph type="body" sz="quarter" idx="10"/>
          </p:nvPr>
        </p:nvSpPr>
        <p:spPr>
          <a:xfrm>
            <a:off x="519112" y="1447799"/>
            <a:ext cx="11149013" cy="3508653"/>
          </a:xfrm>
        </p:spPr>
        <p:txBody>
          <a:bodyPr/>
          <a:lstStyle/>
          <a:p>
            <a:pPr marL="574675" indent="-571500">
              <a:buFont typeface="Arial" panose="020B0604020202020204" pitchFamily="34" charset="0"/>
              <a:buChar char="•"/>
            </a:pPr>
            <a:r>
              <a:rPr lang="en-AU" dirty="0" smtClean="0"/>
              <a:t>Don’t use Azure </a:t>
            </a:r>
            <a:r>
              <a:rPr lang="en-AU" b="1" dirty="0" smtClean="0"/>
              <a:t>Compute</a:t>
            </a:r>
            <a:r>
              <a:rPr lang="en-AU" dirty="0" smtClean="0"/>
              <a:t> Emulator</a:t>
            </a:r>
          </a:p>
          <a:p>
            <a:pPr marL="574675" lvl="1" indent="-571500">
              <a:buFont typeface="Arial" panose="020B0604020202020204" pitchFamily="34" charset="0"/>
              <a:buChar char="•"/>
            </a:pPr>
            <a:r>
              <a:rPr lang="en-AU" dirty="0" smtClean="0"/>
              <a:t>(Except for testing Worker Roles)</a:t>
            </a:r>
          </a:p>
          <a:p>
            <a:pPr marL="574675" indent="-571500">
              <a:buFont typeface="Arial" panose="020B0604020202020204" pitchFamily="34" charset="0"/>
              <a:buChar char="•"/>
            </a:pPr>
            <a:r>
              <a:rPr lang="en-AU" dirty="0" smtClean="0"/>
              <a:t>Use IIS for web applications</a:t>
            </a:r>
          </a:p>
          <a:p>
            <a:pPr marL="574675" indent="-571500">
              <a:buFont typeface="Arial" panose="020B0604020202020204" pitchFamily="34" charset="0"/>
              <a:buChar char="•"/>
            </a:pPr>
            <a:r>
              <a:rPr lang="en-AU" dirty="0" smtClean="0"/>
              <a:t>Use SQL Express for Azure SQL</a:t>
            </a:r>
          </a:p>
          <a:p>
            <a:pPr marL="574675" indent="-571500">
              <a:buFont typeface="Arial" panose="020B0604020202020204" pitchFamily="34" charset="0"/>
              <a:buChar char="•"/>
            </a:pPr>
            <a:r>
              <a:rPr lang="en-AU" dirty="0" smtClean="0"/>
              <a:t>Use Azure Storage Emulator for Azure Storage</a:t>
            </a:r>
          </a:p>
          <a:p>
            <a:pPr marL="574675" lvl="1" indent="-571500">
              <a:buFont typeface="Arial" panose="020B0604020202020204" pitchFamily="34" charset="0"/>
              <a:buChar char="•"/>
            </a:pPr>
            <a:r>
              <a:rPr lang="en-AU" dirty="0" smtClean="0"/>
              <a:t>Use </a:t>
            </a:r>
            <a:r>
              <a:rPr lang="en-AU" dirty="0" err="1" smtClean="0"/>
              <a:t>nssm</a:t>
            </a:r>
            <a:r>
              <a:rPr lang="en-AU" dirty="0" smtClean="0"/>
              <a:t> </a:t>
            </a:r>
            <a:r>
              <a:rPr lang="en-AU" dirty="0"/>
              <a:t>on C:\Program Files\Microsoft SDKs\Windows </a:t>
            </a:r>
            <a:r>
              <a:rPr lang="en-AU" dirty="0" smtClean="0"/>
              <a:t>Azure\Emulator\</a:t>
            </a:r>
            <a:r>
              <a:rPr lang="en-AU" dirty="0" err="1" smtClean="0"/>
              <a:t>devstore</a:t>
            </a:r>
            <a:r>
              <a:rPr lang="en-AU" dirty="0" smtClean="0"/>
              <a:t>\DSServiceSQL.exe to get it running constantly on CI server</a:t>
            </a:r>
          </a:p>
        </p:txBody>
      </p:sp>
    </p:spTree>
    <p:extLst>
      <p:ext uri="{BB962C8B-B14F-4D97-AF65-F5344CB8AC3E}">
        <p14:creationId xmlns:p14="http://schemas.microsoft.com/office/powerpoint/2010/main" val="3664221038"/>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Test environment</a:t>
            </a:r>
            <a:endParaRPr lang="en-AU" dirty="0"/>
          </a:p>
        </p:txBody>
      </p:sp>
      <p:sp>
        <p:nvSpPr>
          <p:cNvPr id="3" name="Text Placeholder 2"/>
          <p:cNvSpPr>
            <a:spLocks noGrp="1"/>
          </p:cNvSpPr>
          <p:nvPr>
            <p:ph type="body" sz="quarter" idx="10"/>
          </p:nvPr>
        </p:nvSpPr>
        <p:spPr>
          <a:xfrm>
            <a:off x="519112" y="1447799"/>
            <a:ext cx="11149013" cy="4570482"/>
          </a:xfrm>
        </p:spPr>
        <p:txBody>
          <a:bodyPr/>
          <a:lstStyle/>
          <a:p>
            <a:r>
              <a:rPr lang="en-AU" dirty="0" smtClean="0"/>
              <a:t>Have a test environment in Azure so you can check:</a:t>
            </a:r>
          </a:p>
          <a:p>
            <a:pPr marL="574675" indent="-571500">
              <a:buFont typeface="Arial" panose="020B0604020202020204" pitchFamily="34" charset="0"/>
              <a:buChar char="•"/>
            </a:pPr>
            <a:r>
              <a:rPr lang="en-AU" dirty="0" smtClean="0"/>
              <a:t>Latency</a:t>
            </a:r>
          </a:p>
          <a:p>
            <a:pPr marL="574675" indent="-571500">
              <a:buFont typeface="Arial" panose="020B0604020202020204" pitchFamily="34" charset="0"/>
              <a:buChar char="•"/>
            </a:pPr>
            <a:r>
              <a:rPr lang="en-AU" dirty="0" smtClean="0"/>
              <a:t>Azure SQL</a:t>
            </a:r>
          </a:p>
          <a:p>
            <a:pPr marL="574675" indent="-571500">
              <a:buFont typeface="Arial" panose="020B0604020202020204" pitchFamily="34" charset="0"/>
              <a:buChar char="•"/>
            </a:pPr>
            <a:r>
              <a:rPr lang="en-AU" dirty="0" smtClean="0"/>
              <a:t>Database Migrations</a:t>
            </a:r>
          </a:p>
          <a:p>
            <a:pPr marL="574675" indent="-571500">
              <a:buFont typeface="Arial" panose="020B0604020202020204" pitchFamily="34" charset="0"/>
              <a:buChar char="•"/>
            </a:pPr>
            <a:r>
              <a:rPr lang="en-AU" dirty="0" smtClean="0"/>
              <a:t>Deployment</a:t>
            </a:r>
          </a:p>
          <a:p>
            <a:pPr marL="574675" indent="-571500">
              <a:buFont typeface="Arial" panose="020B0604020202020204" pitchFamily="34" charset="0"/>
              <a:buChar char="•"/>
            </a:pPr>
            <a:r>
              <a:rPr lang="en-AU" dirty="0" smtClean="0"/>
              <a:t>Clustering</a:t>
            </a:r>
          </a:p>
          <a:p>
            <a:pPr marL="574675" indent="-571500">
              <a:buFont typeface="Arial" panose="020B0604020202020204" pitchFamily="34" charset="0"/>
              <a:buChar char="•"/>
            </a:pPr>
            <a:r>
              <a:rPr lang="en-AU" dirty="0" smtClean="0"/>
              <a:t>Load Balancer</a:t>
            </a:r>
          </a:p>
        </p:txBody>
      </p:sp>
    </p:spTree>
    <p:extLst>
      <p:ext uri="{BB962C8B-B14F-4D97-AF65-F5344CB8AC3E}">
        <p14:creationId xmlns:p14="http://schemas.microsoft.com/office/powerpoint/2010/main" val="351404090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1208" y="2396469"/>
            <a:ext cx="10693401" cy="1378644"/>
          </a:xfrm>
        </p:spPr>
        <p:txBody>
          <a:bodyPr/>
          <a:lstStyle/>
          <a:p>
            <a:r>
              <a:rPr lang="en-US" dirty="0" smtClean="0"/>
              <a:t>Web Sites</a:t>
            </a:r>
            <a:endParaRPr lang="en-US" dirty="0"/>
          </a:p>
        </p:txBody>
      </p:sp>
    </p:spTree>
    <p:extLst>
      <p:ext uri="{BB962C8B-B14F-4D97-AF65-F5344CB8AC3E}">
        <p14:creationId xmlns:p14="http://schemas.microsoft.com/office/powerpoint/2010/main" val="1150072444"/>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Test environment (cont.)</a:t>
            </a:r>
            <a:endParaRPr lang="en-AU" dirty="0"/>
          </a:p>
        </p:txBody>
      </p:sp>
      <p:sp>
        <p:nvSpPr>
          <p:cNvPr id="3" name="Text Placeholder 2"/>
          <p:cNvSpPr>
            <a:spLocks noGrp="1"/>
          </p:cNvSpPr>
          <p:nvPr>
            <p:ph type="body" sz="quarter" idx="10"/>
          </p:nvPr>
        </p:nvSpPr>
        <p:spPr>
          <a:xfrm>
            <a:off x="519112" y="1447799"/>
            <a:ext cx="11149013" cy="1777410"/>
          </a:xfrm>
        </p:spPr>
        <p:txBody>
          <a:bodyPr/>
          <a:lstStyle/>
          <a:p>
            <a:r>
              <a:rPr lang="en-AU" dirty="0"/>
              <a:t>Mimic production setup (but feel free to use XS Web Roles / VMs or shared tier Web Sites)</a:t>
            </a:r>
          </a:p>
          <a:p>
            <a:endParaRPr lang="en-AU" dirty="0"/>
          </a:p>
        </p:txBody>
      </p:sp>
    </p:spTree>
    <p:extLst>
      <p:ext uri="{BB962C8B-B14F-4D97-AF65-F5344CB8AC3E}">
        <p14:creationId xmlns:p14="http://schemas.microsoft.com/office/powerpoint/2010/main" val="2213990710"/>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Diagnostics and Monitoring</a:t>
            </a:r>
            <a:endParaRPr lang="en-AU" dirty="0"/>
          </a:p>
        </p:txBody>
      </p:sp>
      <p:sp>
        <p:nvSpPr>
          <p:cNvPr id="3" name="Subtitle 2"/>
          <p:cNvSpPr>
            <a:spLocks noGrp="1"/>
          </p:cNvSpPr>
          <p:nvPr>
            <p:ph type="subTitle" idx="1"/>
          </p:nvPr>
        </p:nvSpPr>
        <p:spPr/>
        <p:txBody>
          <a:bodyPr/>
          <a:lstStyle/>
          <a:p>
            <a:endParaRPr lang="en-AU"/>
          </a:p>
        </p:txBody>
      </p:sp>
      <p:sp>
        <p:nvSpPr>
          <p:cNvPr id="4" name="Text Placeholder 3"/>
          <p:cNvSpPr>
            <a:spLocks noGrp="1"/>
          </p:cNvSpPr>
          <p:nvPr>
            <p:ph type="body" sz="quarter" idx="10"/>
          </p:nvPr>
        </p:nvSpPr>
        <p:spPr/>
        <p:txBody>
          <a:bodyPr/>
          <a:lstStyle/>
          <a:p>
            <a:endParaRPr lang="en-AU"/>
          </a:p>
        </p:txBody>
      </p:sp>
    </p:spTree>
    <p:extLst>
      <p:ext uri="{BB962C8B-B14F-4D97-AF65-F5344CB8AC3E}">
        <p14:creationId xmlns:p14="http://schemas.microsoft.com/office/powerpoint/2010/main" val="170343994"/>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9435"/>
            <a:ext cx="11149013" cy="770950"/>
          </a:xfrm>
        </p:spPr>
        <p:txBody>
          <a:bodyPr/>
          <a:lstStyle/>
          <a:p>
            <a:r>
              <a:rPr lang="en-US" dirty="0" smtClean="0"/>
              <a:t>Web Sites</a:t>
            </a:r>
            <a:endParaRPr lang="en-US" dirty="0"/>
          </a:p>
        </p:txBody>
      </p:sp>
      <p:sp>
        <p:nvSpPr>
          <p:cNvPr id="10" name="Rectangle 9"/>
          <p:cNvSpPr/>
          <p:nvPr/>
        </p:nvSpPr>
        <p:spPr bwMode="auto">
          <a:xfrm>
            <a:off x="1973559" y="1540001"/>
            <a:ext cx="2219746" cy="15033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ctr" anchorCtr="0" compatLnSpc="1">
            <a:prstTxWarp prst="textNoShape">
              <a:avLst/>
            </a:prstTxWarp>
          </a:bodyPr>
          <a:lstStyle/>
          <a:p>
            <a:pPr algn="ctr" defTabSz="913993" fontAlgn="base">
              <a:spcBef>
                <a:spcPct val="0"/>
              </a:spcBef>
              <a:spcAft>
                <a:spcPct val="0"/>
              </a:spcAft>
            </a:pPr>
            <a:r>
              <a:rPr lang="en-US" sz="2399" b="1" dirty="0">
                <a:gradFill>
                  <a:gsLst>
                    <a:gs pos="0">
                      <a:srgbClr val="FFFFFF"/>
                    </a:gs>
                    <a:gs pos="100000">
                      <a:srgbClr val="FFFFFF"/>
                    </a:gs>
                  </a:gsLst>
                  <a:lin ang="5400000" scaled="0"/>
                </a:gradFill>
              </a:rPr>
              <a:t>HTTP Logs</a:t>
            </a:r>
          </a:p>
        </p:txBody>
      </p:sp>
      <p:sp>
        <p:nvSpPr>
          <p:cNvPr id="11" name="Freeform 88"/>
          <p:cNvSpPr>
            <a:spLocks noEditPoints="1"/>
          </p:cNvSpPr>
          <p:nvPr/>
        </p:nvSpPr>
        <p:spPr bwMode="black">
          <a:xfrm>
            <a:off x="1901485" y="1434556"/>
            <a:ext cx="2363891" cy="2004042"/>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algn="r" defTabSz="740653"/>
            <a:endParaRPr lang="en-US" sz="2399" spc="-123" dirty="0">
              <a:solidFill>
                <a:srgbClr val="FFFFFF">
                  <a:lumMod val="50000"/>
                </a:srgbClr>
              </a:solidFill>
              <a:latin typeface="Segoe Light" pitchFamily="34" charset="0"/>
            </a:endParaRPr>
          </a:p>
        </p:txBody>
      </p:sp>
      <p:sp>
        <p:nvSpPr>
          <p:cNvPr id="13" name="Rectangle 12"/>
          <p:cNvSpPr/>
          <p:nvPr/>
        </p:nvSpPr>
        <p:spPr bwMode="auto">
          <a:xfrm>
            <a:off x="4806813" y="1540001"/>
            <a:ext cx="2219746" cy="15033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ctr" anchorCtr="0" compatLnSpc="1">
            <a:prstTxWarp prst="textNoShape">
              <a:avLst/>
            </a:prstTxWarp>
          </a:bodyPr>
          <a:lstStyle/>
          <a:p>
            <a:pPr algn="ctr" defTabSz="913993" fontAlgn="base">
              <a:spcBef>
                <a:spcPct val="0"/>
              </a:spcBef>
              <a:spcAft>
                <a:spcPct val="0"/>
              </a:spcAft>
            </a:pPr>
            <a:r>
              <a:rPr lang="en-US" sz="2399" b="1" dirty="0">
                <a:gradFill>
                  <a:gsLst>
                    <a:gs pos="0">
                      <a:srgbClr val="FFFFFF"/>
                    </a:gs>
                    <a:gs pos="100000">
                      <a:srgbClr val="FFFFFF"/>
                    </a:gs>
                  </a:gsLst>
                  <a:lin ang="5400000" scaled="0"/>
                </a:gradFill>
              </a:rPr>
              <a:t>Error Logs</a:t>
            </a:r>
          </a:p>
        </p:txBody>
      </p:sp>
      <p:sp>
        <p:nvSpPr>
          <p:cNvPr id="14" name="Freeform 88"/>
          <p:cNvSpPr>
            <a:spLocks noEditPoints="1"/>
          </p:cNvSpPr>
          <p:nvPr/>
        </p:nvSpPr>
        <p:spPr bwMode="black">
          <a:xfrm>
            <a:off x="4734739" y="1434556"/>
            <a:ext cx="2363891" cy="2004042"/>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algn="r" defTabSz="740653"/>
            <a:endParaRPr lang="en-US" sz="2399" spc="-123" dirty="0">
              <a:solidFill>
                <a:srgbClr val="FFFFFF">
                  <a:lumMod val="50000"/>
                </a:srgbClr>
              </a:solidFill>
              <a:latin typeface="Segoe Light" pitchFamily="34" charset="0"/>
            </a:endParaRPr>
          </a:p>
        </p:txBody>
      </p:sp>
      <p:sp>
        <p:nvSpPr>
          <p:cNvPr id="16" name="Rectangle 15"/>
          <p:cNvSpPr/>
          <p:nvPr/>
        </p:nvSpPr>
        <p:spPr bwMode="auto">
          <a:xfrm>
            <a:off x="7640067" y="1540001"/>
            <a:ext cx="2219746" cy="15033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ctr" anchorCtr="0" compatLnSpc="1">
            <a:prstTxWarp prst="textNoShape">
              <a:avLst/>
            </a:prstTxWarp>
          </a:bodyPr>
          <a:lstStyle/>
          <a:p>
            <a:pPr algn="ctr" defTabSz="913993" fontAlgn="base">
              <a:spcBef>
                <a:spcPct val="0"/>
              </a:spcBef>
              <a:spcAft>
                <a:spcPct val="0"/>
              </a:spcAft>
            </a:pPr>
            <a:r>
              <a:rPr lang="en-US" sz="2399" b="1" cap="small" dirty="0">
                <a:gradFill>
                  <a:gsLst>
                    <a:gs pos="0">
                      <a:srgbClr val="FFFFFF"/>
                    </a:gs>
                    <a:gs pos="100000">
                      <a:srgbClr val="FFFFFF"/>
                    </a:gs>
                  </a:gsLst>
                  <a:lin ang="5400000" scaled="0"/>
                </a:gradFill>
              </a:rPr>
              <a:t>Portal Monitoring</a:t>
            </a:r>
          </a:p>
        </p:txBody>
      </p:sp>
      <p:sp>
        <p:nvSpPr>
          <p:cNvPr id="17" name="Freeform 88"/>
          <p:cNvSpPr>
            <a:spLocks noEditPoints="1"/>
          </p:cNvSpPr>
          <p:nvPr/>
        </p:nvSpPr>
        <p:spPr bwMode="black">
          <a:xfrm>
            <a:off x="7567993" y="1434556"/>
            <a:ext cx="2363891" cy="2004042"/>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algn="r" defTabSz="740653"/>
            <a:endParaRPr lang="en-US" sz="2399" spc="-123" dirty="0">
              <a:solidFill>
                <a:srgbClr val="FFFFFF">
                  <a:lumMod val="50000"/>
                </a:srgbClr>
              </a:solidFill>
              <a:latin typeface="Segoe Light"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89756" y="4323158"/>
            <a:ext cx="1553485" cy="648538"/>
          </a:xfrm>
          <a:prstGeom prst="rect">
            <a:avLst/>
          </a:prstGeom>
        </p:spPr>
      </p:pic>
      <p:sp>
        <p:nvSpPr>
          <p:cNvPr id="36" name="Rectangle 35"/>
          <p:cNvSpPr/>
          <p:nvPr/>
        </p:nvSpPr>
        <p:spPr bwMode="auto">
          <a:xfrm>
            <a:off x="6259478" y="3862594"/>
            <a:ext cx="2219746" cy="15033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ctr" anchorCtr="0" compatLnSpc="1">
            <a:prstTxWarp prst="textNoShape">
              <a:avLst/>
            </a:prstTxWarp>
          </a:bodyPr>
          <a:lstStyle/>
          <a:p>
            <a:pPr algn="ctr" defTabSz="913993" fontAlgn="base">
              <a:spcBef>
                <a:spcPct val="0"/>
              </a:spcBef>
              <a:spcAft>
                <a:spcPct val="0"/>
              </a:spcAft>
            </a:pPr>
            <a:r>
              <a:rPr lang="en-US" sz="2399" b="1" cap="small" dirty="0">
                <a:gradFill>
                  <a:gsLst>
                    <a:gs pos="0">
                      <a:srgbClr val="FFFFFF"/>
                    </a:gs>
                    <a:gs pos="100000">
                      <a:srgbClr val="FFFFFF"/>
                    </a:gs>
                  </a:gsLst>
                  <a:lin ang="5400000" scaled="0"/>
                </a:gradFill>
              </a:rPr>
              <a:t>New Relic</a:t>
            </a:r>
          </a:p>
        </p:txBody>
      </p:sp>
      <p:sp>
        <p:nvSpPr>
          <p:cNvPr id="37" name="Freeform 88"/>
          <p:cNvSpPr>
            <a:spLocks noEditPoints="1"/>
          </p:cNvSpPr>
          <p:nvPr/>
        </p:nvSpPr>
        <p:spPr bwMode="black">
          <a:xfrm>
            <a:off x="6187404" y="3757149"/>
            <a:ext cx="2363891" cy="2004042"/>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algn="r" defTabSz="740653"/>
            <a:endParaRPr lang="en-US" sz="2399" spc="-123" dirty="0">
              <a:solidFill>
                <a:srgbClr val="FFFFFF">
                  <a:lumMod val="50000"/>
                </a:srgbClr>
              </a:solidFill>
              <a:latin typeface="Segoe Light" pitchFamily="34" charset="0"/>
            </a:endParaRPr>
          </a:p>
        </p:txBody>
      </p:sp>
      <p:sp>
        <p:nvSpPr>
          <p:cNvPr id="21" name="Rectangle 20"/>
          <p:cNvSpPr/>
          <p:nvPr/>
        </p:nvSpPr>
        <p:spPr bwMode="auto">
          <a:xfrm>
            <a:off x="3423504" y="3862594"/>
            <a:ext cx="2219746" cy="15033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ctr" anchorCtr="0" compatLnSpc="1">
            <a:prstTxWarp prst="textNoShape">
              <a:avLst/>
            </a:prstTxWarp>
          </a:bodyPr>
          <a:lstStyle/>
          <a:p>
            <a:pPr algn="ctr" defTabSz="913993" fontAlgn="base">
              <a:spcBef>
                <a:spcPct val="0"/>
              </a:spcBef>
              <a:spcAft>
                <a:spcPct val="0"/>
              </a:spcAft>
            </a:pPr>
            <a:r>
              <a:rPr lang="en-US" sz="2399" b="1" cap="small" dirty="0">
                <a:gradFill>
                  <a:gsLst>
                    <a:gs pos="0">
                      <a:srgbClr val="FFFFFF"/>
                    </a:gs>
                    <a:gs pos="100000">
                      <a:srgbClr val="FFFFFF"/>
                    </a:gs>
                  </a:gsLst>
                  <a:lin ang="5400000" scaled="0"/>
                </a:gradFill>
              </a:rPr>
              <a:t>Log Streaming</a:t>
            </a:r>
          </a:p>
        </p:txBody>
      </p:sp>
      <p:sp>
        <p:nvSpPr>
          <p:cNvPr id="22" name="Freeform 88"/>
          <p:cNvSpPr>
            <a:spLocks noEditPoints="1"/>
          </p:cNvSpPr>
          <p:nvPr/>
        </p:nvSpPr>
        <p:spPr bwMode="black">
          <a:xfrm>
            <a:off x="3351430" y="3757149"/>
            <a:ext cx="2363891" cy="2004042"/>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algn="r" defTabSz="740653"/>
            <a:endParaRPr lang="en-US" sz="2399" spc="-123" dirty="0">
              <a:solidFill>
                <a:srgbClr val="FFFFFF">
                  <a:lumMod val="50000"/>
                </a:srgbClr>
              </a:solidFill>
              <a:latin typeface="Segoe Light" pitchFamily="34" charset="0"/>
            </a:endParaRPr>
          </a:p>
        </p:txBody>
      </p:sp>
    </p:spTree>
    <p:extLst>
      <p:ext uri="{BB962C8B-B14F-4D97-AF65-F5344CB8AC3E}">
        <p14:creationId xmlns:p14="http://schemas.microsoft.com/office/powerpoint/2010/main" val="3154337039"/>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Web Roles: Azure Diagnostics</a:t>
            </a:r>
            <a:endParaRPr lang="en-AU" dirty="0"/>
          </a:p>
        </p:txBody>
      </p:sp>
      <p:sp>
        <p:nvSpPr>
          <p:cNvPr id="3" name="Text Placeholder 2"/>
          <p:cNvSpPr>
            <a:spLocks noGrp="1"/>
          </p:cNvSpPr>
          <p:nvPr>
            <p:ph type="body" sz="quarter" idx="10"/>
          </p:nvPr>
        </p:nvSpPr>
        <p:spPr>
          <a:xfrm>
            <a:off x="519112" y="1447799"/>
            <a:ext cx="11149013" cy="553998"/>
          </a:xfrm>
        </p:spPr>
        <p:txBody>
          <a:bodyPr/>
          <a:lstStyle/>
          <a:p>
            <a:r>
              <a:rPr lang="en-AU" dirty="0" err="1" smtClean="0">
                <a:solidFill>
                  <a:srgbClr val="FF0000"/>
                </a:solidFill>
              </a:rPr>
              <a:t>todo</a:t>
            </a:r>
            <a:endParaRPr lang="en-AU" dirty="0">
              <a:solidFill>
                <a:srgbClr val="FF0000"/>
              </a:solidFill>
            </a:endParaRPr>
          </a:p>
        </p:txBody>
      </p:sp>
    </p:spTree>
    <p:extLst>
      <p:ext uri="{BB962C8B-B14F-4D97-AF65-F5344CB8AC3E}">
        <p14:creationId xmlns:p14="http://schemas.microsoft.com/office/powerpoint/2010/main" val="2014923739"/>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Virtual Machines</a:t>
            </a:r>
            <a:endParaRPr lang="en-AU" dirty="0"/>
          </a:p>
        </p:txBody>
      </p:sp>
      <p:sp>
        <p:nvSpPr>
          <p:cNvPr id="3" name="Text Placeholder 2"/>
          <p:cNvSpPr>
            <a:spLocks noGrp="1"/>
          </p:cNvSpPr>
          <p:nvPr>
            <p:ph type="body" sz="quarter" idx="10"/>
          </p:nvPr>
        </p:nvSpPr>
        <p:spPr>
          <a:xfrm>
            <a:off x="519112" y="1447799"/>
            <a:ext cx="11149013" cy="553998"/>
          </a:xfrm>
        </p:spPr>
        <p:txBody>
          <a:bodyPr/>
          <a:lstStyle/>
          <a:p>
            <a:r>
              <a:rPr lang="en-AU" dirty="0" err="1" smtClean="0">
                <a:solidFill>
                  <a:srgbClr val="FF0000"/>
                </a:solidFill>
              </a:rPr>
              <a:t>todo</a:t>
            </a:r>
            <a:endParaRPr lang="en-AU" dirty="0">
              <a:solidFill>
                <a:srgbClr val="FF0000"/>
              </a:solidFill>
            </a:endParaRPr>
          </a:p>
        </p:txBody>
      </p:sp>
    </p:spTree>
    <p:extLst>
      <p:ext uri="{BB962C8B-B14F-4D97-AF65-F5344CB8AC3E}">
        <p14:creationId xmlns:p14="http://schemas.microsoft.com/office/powerpoint/2010/main" val="340975388"/>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Scaling up / out</a:t>
            </a:r>
            <a:endParaRPr lang="en-AU" dirty="0"/>
          </a:p>
        </p:txBody>
      </p:sp>
      <p:sp>
        <p:nvSpPr>
          <p:cNvPr id="3" name="Subtitle 2"/>
          <p:cNvSpPr>
            <a:spLocks noGrp="1"/>
          </p:cNvSpPr>
          <p:nvPr>
            <p:ph type="subTitle" idx="1"/>
          </p:nvPr>
        </p:nvSpPr>
        <p:spPr/>
        <p:txBody>
          <a:bodyPr/>
          <a:lstStyle/>
          <a:p>
            <a:endParaRPr lang="en-AU"/>
          </a:p>
        </p:txBody>
      </p:sp>
      <p:sp>
        <p:nvSpPr>
          <p:cNvPr id="4" name="Text Placeholder 3"/>
          <p:cNvSpPr>
            <a:spLocks noGrp="1"/>
          </p:cNvSpPr>
          <p:nvPr>
            <p:ph type="body" sz="quarter" idx="10"/>
          </p:nvPr>
        </p:nvSpPr>
        <p:spPr/>
        <p:txBody>
          <a:bodyPr/>
          <a:lstStyle/>
          <a:p>
            <a:endParaRPr lang="en-AU"/>
          </a:p>
        </p:txBody>
      </p:sp>
    </p:spTree>
    <p:extLst>
      <p:ext uri="{BB962C8B-B14F-4D97-AF65-F5344CB8AC3E}">
        <p14:creationId xmlns:p14="http://schemas.microsoft.com/office/powerpoint/2010/main" val="2176345044"/>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292418" y="1590427"/>
            <a:ext cx="6576424" cy="4690016"/>
            <a:chOff x="-292420" y="1589948"/>
            <a:chExt cx="6576424" cy="4691237"/>
          </a:xfrm>
        </p:grpSpPr>
        <p:grpSp>
          <p:nvGrpSpPr>
            <p:cNvPr id="226" name="Group 225"/>
            <p:cNvGrpSpPr/>
            <p:nvPr/>
          </p:nvGrpSpPr>
          <p:grpSpPr>
            <a:xfrm>
              <a:off x="-292420" y="1589948"/>
              <a:ext cx="6576424" cy="4691237"/>
              <a:chOff x="-292420" y="1589948"/>
              <a:chExt cx="6576424" cy="4691237"/>
            </a:xfrm>
          </p:grpSpPr>
          <p:sp>
            <p:nvSpPr>
              <p:cNvPr id="227" name="Isosceles Triangle 107"/>
              <p:cNvSpPr/>
              <p:nvPr/>
            </p:nvSpPr>
            <p:spPr bwMode="auto">
              <a:xfrm rot="9464752">
                <a:off x="-292420" y="1589948"/>
                <a:ext cx="6576424" cy="4691237"/>
              </a:xfrm>
              <a:custGeom>
                <a:avLst/>
                <a:gdLst/>
                <a:ahLst/>
                <a:cxnLst/>
                <a:rect l="l" t="t" r="r" b="b"/>
                <a:pathLst>
                  <a:path w="6576424" h="4691237">
                    <a:moveTo>
                      <a:pt x="5581454" y="4691237"/>
                    </a:moveTo>
                    <a:lnTo>
                      <a:pt x="83737" y="2441599"/>
                    </a:lnTo>
                    <a:cubicBezTo>
                      <a:pt x="14874" y="2413420"/>
                      <a:pt x="-18108" y="2334752"/>
                      <a:pt x="10070" y="2265888"/>
                    </a:cubicBezTo>
                    <a:lnTo>
                      <a:pt x="902996" y="83737"/>
                    </a:lnTo>
                    <a:cubicBezTo>
                      <a:pt x="931175" y="14873"/>
                      <a:pt x="1009843" y="-18109"/>
                      <a:pt x="1078707" y="10070"/>
                    </a:cubicBezTo>
                    <a:lnTo>
                      <a:pt x="2496672" y="590294"/>
                    </a:lnTo>
                    <a:lnTo>
                      <a:pt x="2618177" y="296621"/>
                    </a:lnTo>
                    <a:lnTo>
                      <a:pt x="2789208" y="709998"/>
                    </a:lnTo>
                    <a:lnTo>
                      <a:pt x="4875474" y="1563688"/>
                    </a:lnTo>
                    <a:lnTo>
                      <a:pt x="4996979" y="1270015"/>
                    </a:lnTo>
                    <a:lnTo>
                      <a:pt x="5168010" y="1683393"/>
                    </a:lnTo>
                    <a:lnTo>
                      <a:pt x="6576424" y="2259708"/>
                    </a:ln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nvGrpSpPr>
              <p:cNvPr id="228" name="Group 227"/>
              <p:cNvGrpSpPr/>
              <p:nvPr/>
            </p:nvGrpSpPr>
            <p:grpSpPr>
              <a:xfrm>
                <a:off x="-1" y="2752725"/>
                <a:ext cx="6059952" cy="2330247"/>
                <a:chOff x="-1" y="2752725"/>
                <a:chExt cx="6059952" cy="2330247"/>
              </a:xfrm>
            </p:grpSpPr>
            <p:grpSp>
              <p:nvGrpSpPr>
                <p:cNvPr id="229" name="Group 228"/>
                <p:cNvGrpSpPr/>
                <p:nvPr/>
              </p:nvGrpSpPr>
              <p:grpSpPr>
                <a:xfrm>
                  <a:off x="5683855" y="3073496"/>
                  <a:ext cx="376096" cy="631077"/>
                  <a:chOff x="2146300" y="552450"/>
                  <a:chExt cx="3428608" cy="5753100"/>
                </a:xfrm>
              </p:grpSpPr>
              <p:pic>
                <p:nvPicPr>
                  <p:cNvPr id="294" name="Picture 293"/>
                  <p:cNvPicPr>
                    <a:picLocks noChangeAspect="1"/>
                  </p:cNvPicPr>
                  <p:nvPr/>
                </p:nvPicPr>
                <p:blipFill rotWithShape="1">
                  <a:blip r:embed="rId3"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295" name="Rectangle 294"/>
                  <p:cNvSpPr/>
                  <p:nvPr/>
                </p:nvSpPr>
                <p:spPr bwMode="auto">
                  <a:xfrm>
                    <a:off x="2271253" y="1651094"/>
                    <a:ext cx="3303655" cy="44842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30" name="Group 229"/>
                <p:cNvGrpSpPr/>
                <p:nvPr/>
              </p:nvGrpSpPr>
              <p:grpSpPr>
                <a:xfrm>
                  <a:off x="5683855" y="3762695"/>
                  <a:ext cx="376096" cy="631077"/>
                  <a:chOff x="2146300" y="552450"/>
                  <a:chExt cx="3428608" cy="5753100"/>
                </a:xfrm>
              </p:grpSpPr>
              <p:pic>
                <p:nvPicPr>
                  <p:cNvPr id="292" name="Picture 291"/>
                  <p:cNvPicPr>
                    <a:picLocks noChangeAspect="1"/>
                  </p:cNvPicPr>
                  <p:nvPr/>
                </p:nvPicPr>
                <p:blipFill rotWithShape="1">
                  <a:blip r:embed="rId3"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293" name="Rectangle 292"/>
                  <p:cNvSpPr/>
                  <p:nvPr/>
                </p:nvSpPr>
                <p:spPr bwMode="auto">
                  <a:xfrm>
                    <a:off x="2271253" y="1651094"/>
                    <a:ext cx="3303655" cy="448423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31" name="Group 230"/>
                <p:cNvGrpSpPr/>
                <p:nvPr/>
              </p:nvGrpSpPr>
              <p:grpSpPr>
                <a:xfrm>
                  <a:off x="5683855" y="4451895"/>
                  <a:ext cx="376096" cy="631077"/>
                  <a:chOff x="2146300" y="552450"/>
                  <a:chExt cx="3428608" cy="5753100"/>
                </a:xfrm>
              </p:grpSpPr>
              <p:pic>
                <p:nvPicPr>
                  <p:cNvPr id="290" name="Picture 289"/>
                  <p:cNvPicPr>
                    <a:picLocks noChangeAspect="1"/>
                  </p:cNvPicPr>
                  <p:nvPr/>
                </p:nvPicPr>
                <p:blipFill rotWithShape="1">
                  <a:blip r:embed="rId3"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291" name="Rectangle 290"/>
                  <p:cNvSpPr/>
                  <p:nvPr/>
                </p:nvSpPr>
                <p:spPr bwMode="auto">
                  <a:xfrm>
                    <a:off x="2271253" y="1651094"/>
                    <a:ext cx="3303655" cy="448423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sp>
              <p:nvSpPr>
                <p:cNvPr id="232" name="TextBox 231"/>
                <p:cNvSpPr txBox="1"/>
                <p:nvPr/>
              </p:nvSpPr>
              <p:spPr>
                <a:xfrm>
                  <a:off x="227012" y="2752725"/>
                  <a:ext cx="2757144" cy="221657"/>
                </a:xfrm>
                <a:prstGeom prst="rect">
                  <a:avLst/>
                </a:prstGeom>
                <a:noFill/>
              </p:spPr>
              <p:txBody>
                <a:bodyPr wrap="square" lIns="0" tIns="0" rIns="0" bIns="0" rtlCol="0">
                  <a:spAutoFit/>
                </a:bodyPr>
                <a:lstStyle/>
                <a:p>
                  <a:pPr defTabSz="1218693">
                    <a:lnSpc>
                      <a:spcPct val="90000"/>
                    </a:lnSpc>
                    <a:spcBef>
                      <a:spcPct val="20000"/>
                    </a:spcBef>
                    <a:buSzPct val="80000"/>
                  </a:pPr>
                  <a:r>
                    <a:rPr lang="en-US" sz="1600" b="1" cap="all" dirty="0">
                      <a:solidFill>
                        <a:srgbClr val="FFFFFF"/>
                      </a:solidFill>
                    </a:rPr>
                    <a:t>Shared instances</a:t>
                  </a:r>
                </a:p>
              </p:txBody>
            </p:sp>
            <p:grpSp>
              <p:nvGrpSpPr>
                <p:cNvPr id="233" name="Group 232"/>
                <p:cNvGrpSpPr/>
                <p:nvPr/>
              </p:nvGrpSpPr>
              <p:grpSpPr>
                <a:xfrm>
                  <a:off x="4721992" y="3073496"/>
                  <a:ext cx="866164" cy="631077"/>
                  <a:chOff x="2146300" y="552450"/>
                  <a:chExt cx="7896225" cy="5753100"/>
                </a:xfrm>
              </p:grpSpPr>
              <p:pic>
                <p:nvPicPr>
                  <p:cNvPr id="288" name="Picture 28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9" name="Rectangle 288"/>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34" name="Group 233"/>
                <p:cNvGrpSpPr/>
                <p:nvPr/>
              </p:nvGrpSpPr>
              <p:grpSpPr>
                <a:xfrm>
                  <a:off x="4721992" y="3762695"/>
                  <a:ext cx="866164" cy="631077"/>
                  <a:chOff x="2146300" y="552450"/>
                  <a:chExt cx="7896225" cy="5753100"/>
                </a:xfrm>
              </p:grpSpPr>
              <p:pic>
                <p:nvPicPr>
                  <p:cNvPr id="286" name="Picture 28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7" name="Rectangle 286"/>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35" name="Group 234"/>
                <p:cNvGrpSpPr/>
                <p:nvPr/>
              </p:nvGrpSpPr>
              <p:grpSpPr>
                <a:xfrm>
                  <a:off x="4721992" y="4451895"/>
                  <a:ext cx="866164" cy="631077"/>
                  <a:chOff x="2146300" y="552450"/>
                  <a:chExt cx="7896225" cy="5753100"/>
                </a:xfrm>
              </p:grpSpPr>
              <p:pic>
                <p:nvPicPr>
                  <p:cNvPr id="284" name="Picture 28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5" name="Rectangle 284"/>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36" name="Group 235"/>
                <p:cNvGrpSpPr/>
                <p:nvPr/>
              </p:nvGrpSpPr>
              <p:grpSpPr>
                <a:xfrm>
                  <a:off x="3760131" y="3073496"/>
                  <a:ext cx="866164" cy="631077"/>
                  <a:chOff x="2146300" y="552450"/>
                  <a:chExt cx="7896225" cy="5753100"/>
                </a:xfrm>
              </p:grpSpPr>
              <p:pic>
                <p:nvPicPr>
                  <p:cNvPr id="282" name="Picture 28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3" name="Rectangle 28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37" name="Group 236"/>
                <p:cNvGrpSpPr/>
                <p:nvPr/>
              </p:nvGrpSpPr>
              <p:grpSpPr>
                <a:xfrm>
                  <a:off x="3760131" y="3762695"/>
                  <a:ext cx="866164" cy="631077"/>
                  <a:chOff x="2146300" y="552450"/>
                  <a:chExt cx="7896225" cy="5753100"/>
                </a:xfrm>
              </p:grpSpPr>
              <p:pic>
                <p:nvPicPr>
                  <p:cNvPr id="280" name="Picture 27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1" name="Rectangle 280"/>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38" name="Group 237"/>
                <p:cNvGrpSpPr/>
                <p:nvPr/>
              </p:nvGrpSpPr>
              <p:grpSpPr>
                <a:xfrm>
                  <a:off x="3760131" y="4451895"/>
                  <a:ext cx="866164" cy="631077"/>
                  <a:chOff x="2146300" y="552450"/>
                  <a:chExt cx="7896225" cy="5753100"/>
                </a:xfrm>
              </p:grpSpPr>
              <p:pic>
                <p:nvPicPr>
                  <p:cNvPr id="278" name="Picture 27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9" name="Rectangle 278"/>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39" name="Group 238"/>
                <p:cNvGrpSpPr/>
                <p:nvPr/>
              </p:nvGrpSpPr>
              <p:grpSpPr>
                <a:xfrm>
                  <a:off x="2798270" y="3073496"/>
                  <a:ext cx="866164" cy="631077"/>
                  <a:chOff x="2146300" y="552450"/>
                  <a:chExt cx="7896225" cy="5753100"/>
                </a:xfrm>
              </p:grpSpPr>
              <p:pic>
                <p:nvPicPr>
                  <p:cNvPr id="276" name="Picture 27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7" name="Rectangle 276"/>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40" name="Group 239"/>
                <p:cNvGrpSpPr/>
                <p:nvPr/>
              </p:nvGrpSpPr>
              <p:grpSpPr>
                <a:xfrm>
                  <a:off x="2798270" y="3762695"/>
                  <a:ext cx="866164" cy="631077"/>
                  <a:chOff x="2146300" y="552450"/>
                  <a:chExt cx="7896225" cy="5753100"/>
                </a:xfrm>
              </p:grpSpPr>
              <p:pic>
                <p:nvPicPr>
                  <p:cNvPr id="274" name="Picture 27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5" name="Rectangle 274"/>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41" name="Group 240"/>
                <p:cNvGrpSpPr/>
                <p:nvPr/>
              </p:nvGrpSpPr>
              <p:grpSpPr>
                <a:xfrm>
                  <a:off x="2798270" y="4451895"/>
                  <a:ext cx="866164" cy="631077"/>
                  <a:chOff x="2146300" y="552450"/>
                  <a:chExt cx="7896225" cy="5753100"/>
                </a:xfrm>
              </p:grpSpPr>
              <p:pic>
                <p:nvPicPr>
                  <p:cNvPr id="272" name="Picture 27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3" name="Rectangle 27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42" name="Group 241"/>
                <p:cNvGrpSpPr/>
                <p:nvPr/>
              </p:nvGrpSpPr>
              <p:grpSpPr>
                <a:xfrm>
                  <a:off x="1836409" y="3073496"/>
                  <a:ext cx="866164" cy="631077"/>
                  <a:chOff x="2146300" y="552450"/>
                  <a:chExt cx="7896225" cy="5753100"/>
                </a:xfrm>
              </p:grpSpPr>
              <p:pic>
                <p:nvPicPr>
                  <p:cNvPr id="270" name="Picture 26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271" name="Rectangle 270"/>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43" name="Group 242"/>
                <p:cNvGrpSpPr/>
                <p:nvPr/>
              </p:nvGrpSpPr>
              <p:grpSpPr>
                <a:xfrm>
                  <a:off x="1836409" y="3762695"/>
                  <a:ext cx="866164" cy="631077"/>
                  <a:chOff x="2146300" y="552450"/>
                  <a:chExt cx="7896225" cy="5753100"/>
                </a:xfrm>
              </p:grpSpPr>
              <p:pic>
                <p:nvPicPr>
                  <p:cNvPr id="268" name="Picture 26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269" name="Rectangle 268"/>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44" name="Group 243"/>
                <p:cNvGrpSpPr/>
                <p:nvPr/>
              </p:nvGrpSpPr>
              <p:grpSpPr>
                <a:xfrm>
                  <a:off x="1836409" y="4451895"/>
                  <a:ext cx="866164" cy="631077"/>
                  <a:chOff x="2146300" y="552450"/>
                  <a:chExt cx="7896225" cy="5753100"/>
                </a:xfrm>
              </p:grpSpPr>
              <p:pic>
                <p:nvPicPr>
                  <p:cNvPr id="266" name="Picture 26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267" name="Rectangle 266"/>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45" name="Group 244"/>
                <p:cNvGrpSpPr/>
                <p:nvPr/>
              </p:nvGrpSpPr>
              <p:grpSpPr>
                <a:xfrm>
                  <a:off x="874548" y="3073496"/>
                  <a:ext cx="866164" cy="631077"/>
                  <a:chOff x="2146300" y="552450"/>
                  <a:chExt cx="7896225" cy="5753100"/>
                </a:xfrm>
              </p:grpSpPr>
              <p:pic>
                <p:nvPicPr>
                  <p:cNvPr id="264" name="Picture 2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65" name="Rectangle 264"/>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46" name="Group 245"/>
                <p:cNvGrpSpPr/>
                <p:nvPr/>
              </p:nvGrpSpPr>
              <p:grpSpPr>
                <a:xfrm>
                  <a:off x="874548" y="3762695"/>
                  <a:ext cx="866164" cy="631077"/>
                  <a:chOff x="2146300" y="552450"/>
                  <a:chExt cx="7896225" cy="5753100"/>
                </a:xfrm>
              </p:grpSpPr>
              <p:pic>
                <p:nvPicPr>
                  <p:cNvPr id="262" name="Picture 26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63" name="Rectangle 26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47" name="Group 246"/>
                <p:cNvGrpSpPr/>
                <p:nvPr/>
              </p:nvGrpSpPr>
              <p:grpSpPr>
                <a:xfrm>
                  <a:off x="874548" y="4451895"/>
                  <a:ext cx="866164" cy="631077"/>
                  <a:chOff x="2146300" y="552450"/>
                  <a:chExt cx="7896225" cy="5753100"/>
                </a:xfrm>
              </p:grpSpPr>
              <p:pic>
                <p:nvPicPr>
                  <p:cNvPr id="260" name="Picture 25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61" name="Rectangle 260"/>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48" name="Group 247"/>
                <p:cNvGrpSpPr/>
                <p:nvPr/>
              </p:nvGrpSpPr>
              <p:grpSpPr>
                <a:xfrm>
                  <a:off x="-1" y="3073496"/>
                  <a:ext cx="778852" cy="631077"/>
                  <a:chOff x="2942264" y="552450"/>
                  <a:chExt cx="7100261" cy="5753100"/>
                </a:xfrm>
              </p:grpSpPr>
              <p:pic>
                <p:nvPicPr>
                  <p:cNvPr id="258" name="Picture 257"/>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59" name="Rectangle 258"/>
                  <p:cNvSpPr/>
                  <p:nvPr/>
                </p:nvSpPr>
                <p:spPr bwMode="auto">
                  <a:xfrm>
                    <a:off x="2942266" y="1651094"/>
                    <a:ext cx="6988310" cy="448423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49" name="Group 248"/>
                <p:cNvGrpSpPr/>
                <p:nvPr/>
              </p:nvGrpSpPr>
              <p:grpSpPr>
                <a:xfrm>
                  <a:off x="-1" y="3762695"/>
                  <a:ext cx="778852" cy="631077"/>
                  <a:chOff x="2942264" y="552450"/>
                  <a:chExt cx="7100261" cy="5753100"/>
                </a:xfrm>
              </p:grpSpPr>
              <p:pic>
                <p:nvPicPr>
                  <p:cNvPr id="256" name="Picture 255"/>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57" name="Rectangle 256"/>
                  <p:cNvSpPr/>
                  <p:nvPr/>
                </p:nvSpPr>
                <p:spPr bwMode="auto">
                  <a:xfrm>
                    <a:off x="2942266" y="1651094"/>
                    <a:ext cx="6988301"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50" name="Group 249"/>
                <p:cNvGrpSpPr/>
                <p:nvPr/>
              </p:nvGrpSpPr>
              <p:grpSpPr>
                <a:xfrm>
                  <a:off x="-1" y="4451895"/>
                  <a:ext cx="778852" cy="631077"/>
                  <a:chOff x="2942264" y="552450"/>
                  <a:chExt cx="7100261" cy="5753100"/>
                </a:xfrm>
              </p:grpSpPr>
              <p:pic>
                <p:nvPicPr>
                  <p:cNvPr id="254" name="Picture 253"/>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55" name="Rectangle 254"/>
                  <p:cNvSpPr/>
                  <p:nvPr/>
                </p:nvSpPr>
                <p:spPr bwMode="auto">
                  <a:xfrm>
                    <a:off x="2942266" y="1651094"/>
                    <a:ext cx="6988310"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grpSp>
        <p:grpSp>
          <p:nvGrpSpPr>
            <p:cNvPr id="299" name="Group 298"/>
            <p:cNvGrpSpPr/>
            <p:nvPr/>
          </p:nvGrpSpPr>
          <p:grpSpPr>
            <a:xfrm>
              <a:off x="1850962" y="4536375"/>
              <a:ext cx="852458" cy="527785"/>
              <a:chOff x="3780607" y="3155943"/>
              <a:chExt cx="852458" cy="527785"/>
            </a:xfrm>
          </p:grpSpPr>
          <p:sp>
            <p:nvSpPr>
              <p:cNvPr id="300" name="Rectangle 299"/>
              <p:cNvSpPr/>
              <p:nvPr/>
            </p:nvSpPr>
            <p:spPr bwMode="auto">
              <a:xfrm>
                <a:off x="3780607" y="3191837"/>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301" name="Rectangle 300"/>
              <p:cNvSpPr/>
              <p:nvPr/>
            </p:nvSpPr>
            <p:spPr bwMode="auto">
              <a:xfrm>
                <a:off x="3792887" y="315594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3199" dirty="0">
                    <a:gradFill>
                      <a:gsLst>
                        <a:gs pos="0">
                          <a:srgbClr val="FFFFFF"/>
                        </a:gs>
                        <a:gs pos="100000">
                          <a:srgbClr val="FFFFFF"/>
                        </a:gs>
                      </a:gsLst>
                      <a:lin ang="5400000" scaled="0"/>
                    </a:gradFill>
                    <a:sym typeface="Wingdings" pitchFamily="2" charset="2"/>
                  </a:rPr>
                  <a:t>:-)</a:t>
                </a:r>
                <a:endParaRPr lang="en-US" sz="2799" dirty="0">
                  <a:gradFill>
                    <a:gsLst>
                      <a:gs pos="0">
                        <a:srgbClr val="FFFFFF"/>
                      </a:gs>
                      <a:gs pos="100000">
                        <a:srgbClr val="FFFFFF"/>
                      </a:gs>
                    </a:gsLst>
                    <a:lin ang="5400000" scaled="0"/>
                  </a:gradFill>
                </a:endParaRPr>
              </a:p>
            </p:txBody>
          </p:sp>
        </p:grpSp>
      </p:grpSp>
      <p:grpSp>
        <p:nvGrpSpPr>
          <p:cNvPr id="10" name="Group 9"/>
          <p:cNvGrpSpPr/>
          <p:nvPr/>
        </p:nvGrpSpPr>
        <p:grpSpPr>
          <a:xfrm>
            <a:off x="-1" y="894"/>
            <a:ext cx="12180802" cy="982979"/>
            <a:chOff x="-1" y="0"/>
            <a:chExt cx="12180802" cy="983234"/>
          </a:xfrm>
        </p:grpSpPr>
        <p:sp>
          <p:nvSpPr>
            <p:cNvPr id="191" name="Rectangle 190"/>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201" name="Rectangle 200"/>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211" name="Rectangle 210"/>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88" name="Group 87"/>
          <p:cNvGrpSpPr/>
          <p:nvPr/>
        </p:nvGrpSpPr>
        <p:grpSpPr>
          <a:xfrm>
            <a:off x="3031843" y="1293759"/>
            <a:ext cx="7645400" cy="923073"/>
            <a:chOff x="3031844" y="1170370"/>
            <a:chExt cx="7645400" cy="923315"/>
          </a:xfrm>
        </p:grpSpPr>
        <p:grpSp>
          <p:nvGrpSpPr>
            <p:cNvPr id="20" name="Group 19"/>
            <p:cNvGrpSpPr/>
            <p:nvPr/>
          </p:nvGrpSpPr>
          <p:grpSpPr>
            <a:xfrm>
              <a:off x="3031844" y="1170370"/>
              <a:ext cx="7645400" cy="923315"/>
              <a:chOff x="2540230" y="5754872"/>
              <a:chExt cx="7645400" cy="923315"/>
            </a:xfrm>
          </p:grpSpPr>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sp>
            <p:nvSpPr>
              <p:cNvPr id="22" name="TextBox 21"/>
              <p:cNvSpPr txBox="1"/>
              <p:nvPr/>
            </p:nvSpPr>
            <p:spPr>
              <a:xfrm>
                <a:off x="9195029" y="5754872"/>
                <a:ext cx="990601" cy="923315"/>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6665" dirty="0">
                    <a:gradFill>
                      <a:gsLst>
                        <a:gs pos="0">
                          <a:srgbClr val="5F5F5F"/>
                        </a:gs>
                        <a:gs pos="100000">
                          <a:srgbClr val="5F5F5F"/>
                        </a:gs>
                      </a:gsLst>
                      <a:lin ang="5400000" scaled="0"/>
                    </a:gradFill>
                  </a:rPr>
                  <a:t>1</a:t>
                </a:r>
              </a:p>
            </p:txBody>
          </p:sp>
          <p:sp>
            <p:nvSpPr>
              <p:cNvPr id="23" name="Rectangle 22"/>
              <p:cNvSpPr/>
              <p:nvPr/>
            </p:nvSpPr>
            <p:spPr bwMode="auto">
              <a:xfrm>
                <a:off x="2543998" y="6093146"/>
                <a:ext cx="750100"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grpSp>
        <p:sp>
          <p:nvSpPr>
            <p:cNvPr id="24" name="Rectangle 23"/>
            <p:cNvSpPr/>
            <p:nvPr/>
          </p:nvSpPr>
          <p:spPr bwMode="auto">
            <a:xfrm>
              <a:off x="3760131"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grpSp>
      <p:grpSp>
        <p:nvGrpSpPr>
          <p:cNvPr id="67" name="Group 66"/>
          <p:cNvGrpSpPr/>
          <p:nvPr/>
        </p:nvGrpSpPr>
        <p:grpSpPr>
          <a:xfrm>
            <a:off x="-1" y="5727181"/>
            <a:ext cx="12180802" cy="1046025"/>
            <a:chOff x="-5012461" y="5194194"/>
            <a:chExt cx="16023382" cy="1376363"/>
          </a:xfrm>
        </p:grpSpPr>
        <p:pic>
          <p:nvPicPr>
            <p:cNvPr id="68"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69"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0"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1"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r="54805"/>
            <a:stretch/>
          </p:blipFill>
          <p:spPr bwMode="auto">
            <a:xfrm>
              <a:off x="9571520" y="5194195"/>
              <a:ext cx="1439401" cy="1376362"/>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29" name="Title 1"/>
          <p:cNvSpPr txBox="1">
            <a:spLocks/>
          </p:cNvSpPr>
          <p:nvPr/>
        </p:nvSpPr>
        <p:spPr>
          <a:xfrm>
            <a:off x="6866207" y="473849"/>
            <a:ext cx="1589530" cy="443070"/>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8762" algn="l"/>
              </a:tabLst>
            </a:pPr>
            <a:r>
              <a:rPr sz="3199" dirty="0">
                <a:gradFill>
                  <a:gsLst>
                    <a:gs pos="0">
                      <a:srgbClr val="FFFFFF"/>
                    </a:gs>
                    <a:gs pos="100000">
                      <a:srgbClr val="FFFFFF"/>
                    </a:gs>
                  </a:gsLst>
                  <a:lin ang="5400000" scaled="0"/>
                </a:gradFill>
              </a:rPr>
              <a:t>shared</a:t>
            </a:r>
          </a:p>
        </p:txBody>
      </p:sp>
      <p:sp>
        <p:nvSpPr>
          <p:cNvPr id="130" name="Title 1"/>
          <p:cNvSpPr txBox="1">
            <a:spLocks/>
          </p:cNvSpPr>
          <p:nvPr/>
        </p:nvSpPr>
        <p:spPr>
          <a:xfrm>
            <a:off x="8681891" y="454190"/>
            <a:ext cx="1838633" cy="443070"/>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8762" algn="l"/>
              </a:tabLst>
            </a:pPr>
            <a:r>
              <a:rPr sz="3199" dirty="0">
                <a:gradFill>
                  <a:gsLst>
                    <a:gs pos="0">
                      <a:srgbClr val="0071BC"/>
                    </a:gs>
                    <a:gs pos="100000">
                      <a:srgbClr val="0071BC"/>
                    </a:gs>
                  </a:gsLst>
                  <a:lin ang="5400000" scaled="0"/>
                </a:gradFill>
              </a:rPr>
              <a:t>standard</a:t>
            </a:r>
          </a:p>
        </p:txBody>
      </p:sp>
      <p:cxnSp>
        <p:nvCxnSpPr>
          <p:cNvPr id="131" name="Straight Connector 130"/>
          <p:cNvCxnSpPr/>
          <p:nvPr/>
        </p:nvCxnSpPr>
        <p:spPr>
          <a:xfrm flipV="1">
            <a:off x="8587619" y="300823"/>
            <a:ext cx="0" cy="683049"/>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8587623" y="300823"/>
            <a:ext cx="2089625"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0677244" y="300828"/>
            <a:ext cx="0" cy="683047"/>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0677248" y="983870"/>
            <a:ext cx="1511581"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983870"/>
            <a:ext cx="8587619"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6128930" y="2633359"/>
            <a:ext cx="2372248" cy="2928001"/>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138" name="TextBox 137"/>
            <p:cNvSpPr txBox="1"/>
            <p:nvPr/>
          </p:nvSpPr>
          <p:spPr>
            <a:xfrm>
              <a:off x="5014374" y="2791511"/>
              <a:ext cx="2153217" cy="221657"/>
            </a:xfrm>
            <a:prstGeom prst="rect">
              <a:avLst/>
            </a:prstGeom>
            <a:noFill/>
          </p:spPr>
          <p:txBody>
            <a:bodyPr wrap="none" lIns="0" tIns="0" rIns="0" bIns="0" rtlCol="0">
              <a:spAutoFit/>
            </a:bodyPr>
            <a:lstStyle/>
            <a:p>
              <a:pPr defTabSz="1218693">
                <a:lnSpc>
                  <a:spcPct val="90000"/>
                </a:lnSpc>
                <a:spcBef>
                  <a:spcPct val="20000"/>
                </a:spcBef>
                <a:buSzPct val="80000"/>
              </a:pPr>
              <a:r>
                <a:rPr lang="en-US" sz="1600" b="1" cap="all" dirty="0">
                  <a:gradFill>
                    <a:gsLst>
                      <a:gs pos="0">
                        <a:srgbClr val="FFFFFF"/>
                      </a:gs>
                      <a:gs pos="100000">
                        <a:srgbClr val="FFFFFF"/>
                      </a:gs>
                    </a:gsLst>
                    <a:lin ang="5400000" scaled="0"/>
                  </a:gradFill>
                </a:rPr>
                <a:t>Standard instance</a:t>
              </a:r>
            </a:p>
          </p:txBody>
        </p:sp>
      </p:grpSp>
      <p:sp>
        <p:nvSpPr>
          <p:cNvPr id="4" name="Rectangle 3"/>
          <p:cNvSpPr/>
          <p:nvPr/>
        </p:nvSpPr>
        <p:spPr bwMode="auto">
          <a:xfrm>
            <a:off x="8587623" y="300823"/>
            <a:ext cx="2089625" cy="7668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nvGrpSpPr>
          <p:cNvPr id="144" name="Group 143"/>
          <p:cNvGrpSpPr/>
          <p:nvPr/>
        </p:nvGrpSpPr>
        <p:grpSpPr>
          <a:xfrm>
            <a:off x="6234825" y="3291474"/>
            <a:ext cx="2160455" cy="1572549"/>
            <a:chOff x="5633504" y="3707933"/>
            <a:chExt cx="866164" cy="631077"/>
          </a:xfrm>
        </p:grpSpPr>
        <p:grpSp>
          <p:nvGrpSpPr>
            <p:cNvPr id="145" name="Group 144"/>
            <p:cNvGrpSpPr/>
            <p:nvPr/>
          </p:nvGrpSpPr>
          <p:grpSpPr>
            <a:xfrm>
              <a:off x="5633504" y="3707933"/>
              <a:ext cx="866164" cy="631077"/>
              <a:chOff x="2146305" y="552450"/>
              <a:chExt cx="7896221" cy="5753100"/>
            </a:xfrm>
          </p:grpSpPr>
          <p:pic>
            <p:nvPicPr>
              <p:cNvPr id="147" name="Picture 14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5465" dirty="0">
                  <a:gradFill>
                    <a:gsLst>
                      <a:gs pos="0">
                        <a:srgbClr val="FFFFFF"/>
                      </a:gs>
                      <a:gs pos="100000">
                        <a:srgbClr val="FFFFFF"/>
                      </a:gs>
                    </a:gsLst>
                    <a:lin ang="5400000" scaled="0"/>
                  </a:gradFill>
                  <a:sym typeface="Wingdings" pitchFamily="2" charset="2"/>
                </a:rPr>
                <a:t>:-)</a:t>
              </a:r>
              <a:endParaRPr lang="en-US" sz="4799" dirty="0">
                <a:gradFill>
                  <a:gsLst>
                    <a:gs pos="0">
                      <a:srgbClr val="FFFFFF"/>
                    </a:gs>
                    <a:gs pos="100000">
                      <a:srgbClr val="FFFFFF"/>
                    </a:gs>
                  </a:gsLst>
                  <a:lin ang="5400000" scaled="0"/>
                </a:gradFill>
              </a:endParaRPr>
            </a:p>
          </p:txBody>
        </p:sp>
      </p:grpSp>
      <p:grpSp>
        <p:nvGrpSpPr>
          <p:cNvPr id="305" name="Group 304"/>
          <p:cNvGrpSpPr/>
          <p:nvPr/>
        </p:nvGrpSpPr>
        <p:grpSpPr>
          <a:xfrm>
            <a:off x="3759725" y="3762541"/>
            <a:ext cx="866164" cy="630914"/>
            <a:chOff x="5633504" y="3707933"/>
            <a:chExt cx="866164" cy="631078"/>
          </a:xfrm>
        </p:grpSpPr>
        <p:grpSp>
          <p:nvGrpSpPr>
            <p:cNvPr id="306" name="Group 305"/>
            <p:cNvGrpSpPr/>
            <p:nvPr/>
          </p:nvGrpSpPr>
          <p:grpSpPr>
            <a:xfrm>
              <a:off x="5633504" y="3707933"/>
              <a:ext cx="866164" cy="631078"/>
              <a:chOff x="2146300" y="552450"/>
              <a:chExt cx="7896225" cy="5753100"/>
            </a:xfrm>
          </p:grpSpPr>
          <p:pic>
            <p:nvPicPr>
              <p:cNvPr id="308" name="Picture 30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309" name="Rectangle 308"/>
              <p:cNvSpPr/>
              <p:nvPr/>
            </p:nvSpPr>
            <p:spPr bwMode="auto">
              <a:xfrm>
                <a:off x="2271251" y="1651097"/>
                <a:ext cx="7659329" cy="44842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sp>
          <p:nvSpPr>
            <p:cNvPr id="307" name="Rectangle 306"/>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3199" dirty="0">
                  <a:gradFill>
                    <a:gsLst>
                      <a:gs pos="0">
                        <a:srgbClr val="FFFFFF"/>
                      </a:gs>
                      <a:gs pos="100000">
                        <a:srgbClr val="FFFFFF"/>
                      </a:gs>
                    </a:gsLst>
                    <a:lin ang="5400000" scaled="0"/>
                  </a:gradFill>
                  <a:sym typeface="Wingdings" pitchFamily="2" charset="2"/>
                </a:rPr>
                <a:t>:-)</a:t>
              </a:r>
              <a:endParaRPr lang="en-US" sz="2799" dirty="0">
                <a:gradFill>
                  <a:gsLst>
                    <a:gs pos="0">
                      <a:srgbClr val="FFFFFF"/>
                    </a:gs>
                    <a:gs pos="100000">
                      <a:srgbClr val="FFFFFF"/>
                    </a:gs>
                  </a:gsLst>
                  <a:lin ang="5400000" scaled="0"/>
                </a:gradFill>
              </a:endParaRPr>
            </a:p>
          </p:txBody>
        </p:sp>
      </p:grpSp>
      <p:grpSp>
        <p:nvGrpSpPr>
          <p:cNvPr id="310" name="Group 309"/>
          <p:cNvGrpSpPr/>
          <p:nvPr/>
        </p:nvGrpSpPr>
        <p:grpSpPr>
          <a:xfrm>
            <a:off x="3031843" y="1301598"/>
            <a:ext cx="7610028" cy="923073"/>
            <a:chOff x="3031844" y="1178212"/>
            <a:chExt cx="7610028" cy="923315"/>
          </a:xfrm>
        </p:grpSpPr>
        <p:grpSp>
          <p:nvGrpSpPr>
            <p:cNvPr id="314" name="Group 313"/>
            <p:cNvGrpSpPr/>
            <p:nvPr/>
          </p:nvGrpSpPr>
          <p:grpSpPr>
            <a:xfrm>
              <a:off x="3031844" y="1178212"/>
              <a:ext cx="7610028" cy="923315"/>
              <a:chOff x="2540230" y="5762714"/>
              <a:chExt cx="7610028" cy="923315"/>
            </a:xfrm>
          </p:grpSpPr>
          <p:sp>
            <p:nvSpPr>
              <p:cNvPr id="316" name="TextBox 315"/>
              <p:cNvSpPr txBox="1"/>
              <p:nvPr/>
            </p:nvSpPr>
            <p:spPr>
              <a:xfrm>
                <a:off x="9159657" y="5762714"/>
                <a:ext cx="990601" cy="923315"/>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6665" dirty="0">
                    <a:gradFill>
                      <a:gsLst>
                        <a:gs pos="0">
                          <a:srgbClr val="5F5F5F"/>
                        </a:gs>
                        <a:gs pos="100000">
                          <a:srgbClr val="5F5F5F"/>
                        </a:gs>
                      </a:gsLst>
                      <a:lin ang="5400000" scaled="0"/>
                    </a:gradFill>
                  </a:rPr>
                  <a:t>0</a:t>
                </a:r>
              </a:p>
            </p:txBody>
          </p:sp>
          <p:sp>
            <p:nvSpPr>
              <p:cNvPr id="315" name="Rectangle 314"/>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sp>
            <p:nvSpPr>
              <p:cNvPr id="317" name="Rectangle 316"/>
              <p:cNvSpPr/>
              <p:nvPr/>
            </p:nvSpPr>
            <p:spPr bwMode="auto">
              <a:xfrm>
                <a:off x="2543998" y="6093146"/>
                <a:ext cx="264591"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grpSp>
        <p:sp>
          <p:nvSpPr>
            <p:cNvPr id="312" name="Rectangle 311"/>
            <p:cNvSpPr/>
            <p:nvPr/>
          </p:nvSpPr>
          <p:spPr bwMode="auto">
            <a:xfrm>
              <a:off x="316491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grpSp>
      <p:sp>
        <p:nvSpPr>
          <p:cNvPr id="125" name="Title 1"/>
          <p:cNvSpPr txBox="1">
            <a:spLocks/>
          </p:cNvSpPr>
          <p:nvPr/>
        </p:nvSpPr>
        <p:spPr>
          <a:xfrm>
            <a:off x="1222077" y="1534083"/>
            <a:ext cx="1589530" cy="443070"/>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914142"/>
            <a:r>
              <a:rPr lang="en-US" sz="3199" dirty="0">
                <a:gradFill>
                  <a:gsLst>
                    <a:gs pos="0">
                      <a:srgbClr val="5F5F5F"/>
                    </a:gs>
                    <a:gs pos="100000">
                      <a:srgbClr val="5F5F5F"/>
                    </a:gs>
                  </a:gsLst>
                  <a:lin ang="5400000" scaled="0"/>
                </a:gradFill>
              </a:rPr>
              <a:t>standard</a:t>
            </a:r>
            <a:endParaRPr sz="4266" dirty="0">
              <a:gradFill>
                <a:gsLst>
                  <a:gs pos="0">
                    <a:srgbClr val="5F5F5F"/>
                  </a:gs>
                  <a:gs pos="100000">
                    <a:srgbClr val="5F5F5F"/>
                  </a:gs>
                </a:gsLst>
                <a:lin ang="5400000" scaled="0"/>
              </a:gradFill>
            </a:endParaRPr>
          </a:p>
        </p:txBody>
      </p:sp>
      <p:sp>
        <p:nvSpPr>
          <p:cNvPr id="3" name="Title 2"/>
          <p:cNvSpPr>
            <a:spLocks noGrp="1"/>
          </p:cNvSpPr>
          <p:nvPr>
            <p:ph type="title"/>
          </p:nvPr>
        </p:nvSpPr>
        <p:spPr/>
        <p:txBody>
          <a:bodyPr/>
          <a:lstStyle/>
          <a:p>
            <a:r>
              <a:rPr lang="en-US" dirty="0">
                <a:gradFill>
                  <a:gsLst>
                    <a:gs pos="0">
                      <a:srgbClr val="FFFFFF"/>
                    </a:gs>
                    <a:gs pos="100000">
                      <a:srgbClr val="FFFFFF"/>
                    </a:gs>
                  </a:gsLst>
                  <a:lin ang="5400000" scaled="0"/>
                </a:gradFill>
              </a:rPr>
              <a:t>Web </a:t>
            </a:r>
            <a:r>
              <a:rPr lang="en-US" dirty="0" smtClean="0">
                <a:gradFill>
                  <a:gsLst>
                    <a:gs pos="0">
                      <a:srgbClr val="FFFFFF"/>
                    </a:gs>
                    <a:gs pos="100000">
                      <a:srgbClr val="FFFFFF"/>
                    </a:gs>
                  </a:gsLst>
                  <a:lin ang="5400000" scaled="0"/>
                </a:gradFill>
              </a:rPr>
              <a:t>Sites - tiers</a:t>
            </a:r>
            <a:endParaRPr lang="en-US"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108145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750"/>
                                  </p:stCondLst>
                                  <p:childTnLst>
                                    <p:set>
                                      <p:cBhvr>
                                        <p:cTn id="10" dur="1" fill="hold">
                                          <p:stCondLst>
                                            <p:cond delay="0"/>
                                          </p:stCondLst>
                                        </p:cTn>
                                        <p:tgtEl>
                                          <p:spTgt spid="88"/>
                                        </p:tgtEl>
                                        <p:attrNameLst>
                                          <p:attrName>style.visibility</p:attrName>
                                        </p:attrNameLst>
                                      </p:cBhvr>
                                      <p:to>
                                        <p:strVal val="visible"/>
                                      </p:to>
                                    </p:set>
                                    <p:animEffect transition="in" filter="fade">
                                      <p:cBhvr>
                                        <p:cTn id="11" dur="500"/>
                                        <p:tgtEl>
                                          <p:spTgt spid="88"/>
                                        </p:tgtEl>
                                      </p:cBhvr>
                                    </p:animEffect>
                                  </p:childTnLst>
                                </p:cTn>
                              </p:par>
                              <p:par>
                                <p:cTn id="12" presetID="10" presetClass="exit" presetSubtype="0" fill="hold" nodeType="withEffect">
                                  <p:stCondLst>
                                    <p:cond delay="750"/>
                                  </p:stCondLst>
                                  <p:childTnLst>
                                    <p:animEffect transition="out" filter="fade">
                                      <p:cBhvr>
                                        <p:cTn id="13" dur="500"/>
                                        <p:tgtEl>
                                          <p:spTgt spid="310"/>
                                        </p:tgtEl>
                                      </p:cBhvr>
                                    </p:animEffect>
                                    <p:set>
                                      <p:cBhvr>
                                        <p:cTn id="14" dur="1" fill="hold">
                                          <p:stCondLst>
                                            <p:cond delay="499"/>
                                          </p:stCondLst>
                                        </p:cTn>
                                        <p:tgtEl>
                                          <p:spTgt spid="310"/>
                                        </p:tgtEl>
                                        <p:attrNameLst>
                                          <p:attrName>style.visibility</p:attrName>
                                        </p:attrNameLst>
                                      </p:cBhvr>
                                      <p:to>
                                        <p:strVal val="hidden"/>
                                      </p:to>
                                    </p:set>
                                  </p:childTnLst>
                                </p:cTn>
                              </p:par>
                            </p:childTnLst>
                          </p:cTn>
                        </p:par>
                        <p:par>
                          <p:cTn id="15" fill="hold">
                            <p:stCondLst>
                              <p:cond delay="1750"/>
                            </p:stCondLst>
                            <p:childTnLst>
                              <p:par>
                                <p:cTn id="16" presetID="10" presetClass="entr" presetSubtype="0" fill="hold" nodeType="afterEffect">
                                  <p:stCondLst>
                                    <p:cond delay="0"/>
                                  </p:stCondLst>
                                  <p:childTnLst>
                                    <p:set>
                                      <p:cBhvr>
                                        <p:cTn id="17" dur="1" fill="hold">
                                          <p:stCondLst>
                                            <p:cond delay="0"/>
                                          </p:stCondLst>
                                        </p:cTn>
                                        <p:tgtEl>
                                          <p:spTgt spid="136"/>
                                        </p:tgtEl>
                                        <p:attrNameLst>
                                          <p:attrName>style.visibility</p:attrName>
                                        </p:attrNameLst>
                                      </p:cBhvr>
                                      <p:to>
                                        <p:strVal val="visible"/>
                                      </p:to>
                                    </p:set>
                                    <p:animEffect transition="in" filter="fade">
                                      <p:cBhvr>
                                        <p:cTn id="18" dur="500"/>
                                        <p:tgtEl>
                                          <p:spTgt spid="136"/>
                                        </p:tgtEl>
                                      </p:cBhvr>
                                    </p:animEffect>
                                  </p:childTnLst>
                                </p:cTn>
                              </p:par>
                            </p:childTnLst>
                          </p:cTn>
                        </p:par>
                        <p:par>
                          <p:cTn id="19" fill="hold">
                            <p:stCondLst>
                              <p:cond delay="2250"/>
                            </p:stCondLst>
                            <p:childTnLst>
                              <p:par>
                                <p:cTn id="20" presetID="63" presetClass="path" presetSubtype="0" accel="50000" decel="50000" fill="hold" nodeType="afterEffect">
                                  <p:stCondLst>
                                    <p:cond delay="0"/>
                                  </p:stCondLst>
                                  <p:childTnLst>
                                    <p:animMotion origin="layout" path="M -4.23453E-6 4.19056E-6 L 0.25772 4.19056E-6 " pathEditMode="relative" rAng="0" ptsTypes="AA">
                                      <p:cBhvr>
                                        <p:cTn id="21" dur="2000" fill="hold"/>
                                        <p:tgtEl>
                                          <p:spTgt spid="305"/>
                                        </p:tgtEl>
                                        <p:attrNameLst>
                                          <p:attrName>ppt_x</p:attrName>
                                          <p:attrName>ppt_y</p:attrName>
                                        </p:attrNameLst>
                                      </p:cBhvr>
                                      <p:rCtr x="12886" y="0"/>
                                    </p:animMotion>
                                  </p:childTnLst>
                                </p:cTn>
                              </p:par>
                            </p:childTnLst>
                          </p:cTn>
                        </p:par>
                        <p:par>
                          <p:cTn id="22" fill="hold">
                            <p:stCondLst>
                              <p:cond delay="4250"/>
                            </p:stCondLst>
                            <p:childTnLst>
                              <p:par>
                                <p:cTn id="23" presetID="10" presetClass="exit" presetSubtype="0" fill="hold" nodeType="afterEffect">
                                  <p:stCondLst>
                                    <p:cond delay="0"/>
                                  </p:stCondLst>
                                  <p:childTnLst>
                                    <p:animEffect transition="out" filter="fade">
                                      <p:cBhvr>
                                        <p:cTn id="24" dur="500"/>
                                        <p:tgtEl>
                                          <p:spTgt spid="8"/>
                                        </p:tgtEl>
                                      </p:cBhvr>
                                    </p:animEffect>
                                    <p:set>
                                      <p:cBhvr>
                                        <p:cTn id="25" dur="1" fill="hold">
                                          <p:stCondLst>
                                            <p:cond delay="499"/>
                                          </p:stCondLst>
                                        </p:cTn>
                                        <p:tgtEl>
                                          <p:spTgt spid="8"/>
                                        </p:tgtEl>
                                        <p:attrNameLst>
                                          <p:attrName>style.visibility</p:attrName>
                                        </p:attrNameLst>
                                      </p:cBhvr>
                                      <p:to>
                                        <p:strVal val="hidden"/>
                                      </p:to>
                                    </p:set>
                                  </p:childTnLst>
                                </p:cTn>
                              </p:par>
                              <p:par>
                                <p:cTn id="26" presetID="53" presetClass="entr" presetSubtype="16" fill="hold" nodeType="withEffect">
                                  <p:stCondLst>
                                    <p:cond delay="0"/>
                                  </p:stCondLst>
                                  <p:childTnLst>
                                    <p:set>
                                      <p:cBhvr>
                                        <p:cTn id="27" dur="1" fill="hold">
                                          <p:stCondLst>
                                            <p:cond delay="0"/>
                                          </p:stCondLst>
                                        </p:cTn>
                                        <p:tgtEl>
                                          <p:spTgt spid="144"/>
                                        </p:tgtEl>
                                        <p:attrNameLst>
                                          <p:attrName>style.visibility</p:attrName>
                                        </p:attrNameLst>
                                      </p:cBhvr>
                                      <p:to>
                                        <p:strVal val="visible"/>
                                      </p:to>
                                    </p:set>
                                    <p:anim calcmode="lin" valueType="num">
                                      <p:cBhvr>
                                        <p:cTn id="28" dur="1250" fill="hold"/>
                                        <p:tgtEl>
                                          <p:spTgt spid="144"/>
                                        </p:tgtEl>
                                        <p:attrNameLst>
                                          <p:attrName>ppt_w</p:attrName>
                                        </p:attrNameLst>
                                      </p:cBhvr>
                                      <p:tavLst>
                                        <p:tav tm="0">
                                          <p:val>
                                            <p:fltVal val="0"/>
                                          </p:val>
                                        </p:tav>
                                        <p:tav tm="100000">
                                          <p:val>
                                            <p:strVal val="#ppt_w"/>
                                          </p:val>
                                        </p:tav>
                                      </p:tavLst>
                                    </p:anim>
                                    <p:anim calcmode="lin" valueType="num">
                                      <p:cBhvr>
                                        <p:cTn id="29" dur="1250" fill="hold"/>
                                        <p:tgtEl>
                                          <p:spTgt spid="144"/>
                                        </p:tgtEl>
                                        <p:attrNameLst>
                                          <p:attrName>ppt_h</p:attrName>
                                        </p:attrNameLst>
                                      </p:cBhvr>
                                      <p:tavLst>
                                        <p:tav tm="0">
                                          <p:val>
                                            <p:fltVal val="0"/>
                                          </p:val>
                                        </p:tav>
                                        <p:tav tm="100000">
                                          <p:val>
                                            <p:strVal val="#ppt_h"/>
                                          </p:val>
                                        </p:tav>
                                      </p:tavLst>
                                    </p:anim>
                                    <p:animEffect transition="in" filter="fade">
                                      <p:cBhvr>
                                        <p:cTn id="30" dur="1250"/>
                                        <p:tgtEl>
                                          <p:spTgt spid="144"/>
                                        </p:tgtEl>
                                      </p:cBhvr>
                                    </p:animEffect>
                                  </p:childTnLst>
                                </p:cTn>
                              </p:par>
                              <p:par>
                                <p:cTn id="31" presetID="10" presetClass="exit" presetSubtype="0" fill="hold" nodeType="withEffect">
                                  <p:stCondLst>
                                    <p:cond delay="0"/>
                                  </p:stCondLst>
                                  <p:childTnLst>
                                    <p:animEffect transition="out" filter="fade">
                                      <p:cBhvr>
                                        <p:cTn id="32" dur="1250"/>
                                        <p:tgtEl>
                                          <p:spTgt spid="305"/>
                                        </p:tgtEl>
                                      </p:cBhvr>
                                    </p:animEffect>
                                    <p:set>
                                      <p:cBhvr>
                                        <p:cTn id="33" dur="1" fill="hold">
                                          <p:stCondLst>
                                            <p:cond delay="1249"/>
                                          </p:stCondLst>
                                        </p:cTn>
                                        <p:tgtEl>
                                          <p:spTgt spid="30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p:cNvGrpSpPr/>
          <p:nvPr/>
        </p:nvGrpSpPr>
        <p:grpSpPr>
          <a:xfrm>
            <a:off x="3031843" y="1289677"/>
            <a:ext cx="7645400" cy="923073"/>
            <a:chOff x="3031844" y="1170371"/>
            <a:chExt cx="7645400" cy="923315"/>
          </a:xfrm>
        </p:grpSpPr>
        <p:grpSp>
          <p:nvGrpSpPr>
            <p:cNvPr id="20" name="Group 19"/>
            <p:cNvGrpSpPr/>
            <p:nvPr/>
          </p:nvGrpSpPr>
          <p:grpSpPr>
            <a:xfrm>
              <a:off x="3031844" y="1170371"/>
              <a:ext cx="7645400" cy="923315"/>
              <a:chOff x="2540230" y="5754873"/>
              <a:chExt cx="7645400" cy="923315"/>
            </a:xfrm>
          </p:grpSpPr>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sp>
            <p:nvSpPr>
              <p:cNvPr id="22" name="TextBox 21"/>
              <p:cNvSpPr txBox="1"/>
              <p:nvPr/>
            </p:nvSpPr>
            <p:spPr>
              <a:xfrm>
                <a:off x="9195029" y="5754873"/>
                <a:ext cx="990601" cy="923315"/>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6665" dirty="0">
                    <a:gradFill>
                      <a:gsLst>
                        <a:gs pos="0">
                          <a:srgbClr val="5F5F5F"/>
                        </a:gs>
                        <a:gs pos="100000">
                          <a:srgbClr val="5F5F5F"/>
                        </a:gs>
                      </a:gsLst>
                      <a:lin ang="5400000" scaled="0"/>
                    </a:gradFill>
                  </a:rPr>
                  <a:t>2</a:t>
                </a:r>
              </a:p>
            </p:txBody>
          </p:sp>
          <p:sp>
            <p:nvSpPr>
              <p:cNvPr id="23" name="Rectangle 22"/>
              <p:cNvSpPr/>
              <p:nvPr/>
            </p:nvSpPr>
            <p:spPr bwMode="auto">
              <a:xfrm>
                <a:off x="2543998" y="6093146"/>
                <a:ext cx="2404971"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grpSp>
        <p:sp>
          <p:nvSpPr>
            <p:cNvPr id="24" name="Rectangle 23"/>
            <p:cNvSpPr/>
            <p:nvPr/>
          </p:nvSpPr>
          <p:spPr bwMode="auto">
            <a:xfrm>
              <a:off x="5440583"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grpSp>
      <p:grpSp>
        <p:nvGrpSpPr>
          <p:cNvPr id="67" name="Group 66"/>
          <p:cNvGrpSpPr/>
          <p:nvPr/>
        </p:nvGrpSpPr>
        <p:grpSpPr>
          <a:xfrm>
            <a:off x="-2" y="5727174"/>
            <a:ext cx="12188828" cy="1046024"/>
            <a:chOff x="-5012461" y="5194194"/>
            <a:chExt cx="16033938"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1" y="5194194"/>
              <a:ext cx="1447407" cy="1376361"/>
            </a:xfrm>
            <a:prstGeom prst="rect">
              <a:avLst/>
            </a:prstGeom>
            <a:noFill/>
            <a:extLst>
              <a:ext uri="{909E8E84-426E-40dd-AFC4-6F175D3DCCD1}">
                <a14:hiddenFill xmlns=""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7" name="Group 6"/>
          <p:cNvGrpSpPr/>
          <p:nvPr/>
        </p:nvGrpSpPr>
        <p:grpSpPr>
          <a:xfrm>
            <a:off x="-292418" y="1590427"/>
            <a:ext cx="6576424" cy="4690016"/>
            <a:chOff x="-292420" y="1589948"/>
            <a:chExt cx="6576424" cy="4691237"/>
          </a:xfrm>
        </p:grpSpPr>
        <p:sp>
          <p:nvSpPr>
            <p:cNvPr id="108" name="Isosceles Triangle 107"/>
            <p:cNvSpPr/>
            <p:nvPr/>
          </p:nvSpPr>
          <p:spPr bwMode="auto">
            <a:xfrm rot="9464752">
              <a:off x="-292420" y="1589948"/>
              <a:ext cx="6576424" cy="4691237"/>
            </a:xfrm>
            <a:custGeom>
              <a:avLst/>
              <a:gdLst/>
              <a:ahLst/>
              <a:cxnLst/>
              <a:rect l="l" t="t" r="r" b="b"/>
              <a:pathLst>
                <a:path w="6576424" h="4691237">
                  <a:moveTo>
                    <a:pt x="5581454" y="4691237"/>
                  </a:moveTo>
                  <a:lnTo>
                    <a:pt x="83737" y="2441599"/>
                  </a:lnTo>
                  <a:cubicBezTo>
                    <a:pt x="14874" y="2413420"/>
                    <a:pt x="-18108" y="2334752"/>
                    <a:pt x="10070" y="2265888"/>
                  </a:cubicBezTo>
                  <a:lnTo>
                    <a:pt x="902996" y="83737"/>
                  </a:lnTo>
                  <a:cubicBezTo>
                    <a:pt x="931175" y="14873"/>
                    <a:pt x="1009843" y="-18109"/>
                    <a:pt x="1078707" y="10070"/>
                  </a:cubicBezTo>
                  <a:lnTo>
                    <a:pt x="2496672" y="590294"/>
                  </a:lnTo>
                  <a:lnTo>
                    <a:pt x="2618177" y="296621"/>
                  </a:lnTo>
                  <a:lnTo>
                    <a:pt x="2789208" y="709998"/>
                  </a:lnTo>
                  <a:lnTo>
                    <a:pt x="4875474" y="1563688"/>
                  </a:lnTo>
                  <a:lnTo>
                    <a:pt x="4996979" y="1270015"/>
                  </a:lnTo>
                  <a:lnTo>
                    <a:pt x="5168010" y="1683393"/>
                  </a:lnTo>
                  <a:lnTo>
                    <a:pt x="6576424" y="2259708"/>
                  </a:ln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nvGrpSpPr>
            <p:cNvPr id="10" name="Group 9"/>
            <p:cNvGrpSpPr/>
            <p:nvPr/>
          </p:nvGrpSpPr>
          <p:grpSpPr>
            <a:xfrm>
              <a:off x="-1" y="2752725"/>
              <a:ext cx="6059952" cy="2330247"/>
              <a:chOff x="-1" y="2752725"/>
              <a:chExt cx="6059952" cy="2330247"/>
            </a:xfrm>
          </p:grpSpPr>
          <p:grpSp>
            <p:nvGrpSpPr>
              <p:cNvPr id="96" name="Group 95"/>
              <p:cNvGrpSpPr/>
              <p:nvPr/>
            </p:nvGrpSpPr>
            <p:grpSpPr>
              <a:xfrm>
                <a:off x="5683855" y="3073496"/>
                <a:ext cx="376096" cy="631077"/>
                <a:chOff x="2146300" y="552450"/>
                <a:chExt cx="3428608" cy="5753100"/>
              </a:xfrm>
            </p:grpSpPr>
            <p:pic>
              <p:nvPicPr>
                <p:cNvPr id="103" name="Picture 102"/>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4" name="Rectangle 103"/>
                <p:cNvSpPr/>
                <p:nvPr/>
              </p:nvSpPr>
              <p:spPr bwMode="auto">
                <a:xfrm>
                  <a:off x="2271253" y="1651094"/>
                  <a:ext cx="3303655" cy="44842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97" name="Group 96"/>
              <p:cNvGrpSpPr/>
              <p:nvPr/>
            </p:nvGrpSpPr>
            <p:grpSpPr>
              <a:xfrm>
                <a:off x="5683855" y="3762695"/>
                <a:ext cx="376096" cy="631077"/>
                <a:chOff x="2146300" y="552450"/>
                <a:chExt cx="3428608" cy="5753100"/>
              </a:xfrm>
            </p:grpSpPr>
            <p:pic>
              <p:nvPicPr>
                <p:cNvPr id="101" name="Picture 100"/>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2" name="Rectangle 101"/>
                <p:cNvSpPr/>
                <p:nvPr/>
              </p:nvSpPr>
              <p:spPr bwMode="auto">
                <a:xfrm>
                  <a:off x="2271253" y="1651094"/>
                  <a:ext cx="3303655" cy="448423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98" name="Group 97"/>
              <p:cNvGrpSpPr/>
              <p:nvPr/>
            </p:nvGrpSpPr>
            <p:grpSpPr>
              <a:xfrm>
                <a:off x="5683855" y="4451895"/>
                <a:ext cx="376096" cy="631077"/>
                <a:chOff x="2146300" y="552450"/>
                <a:chExt cx="3428608" cy="5753100"/>
              </a:xfrm>
            </p:grpSpPr>
            <p:pic>
              <p:nvPicPr>
                <p:cNvPr id="99" name="Picture 98"/>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0" name="Rectangle 99"/>
                <p:cNvSpPr/>
                <p:nvPr/>
              </p:nvSpPr>
              <p:spPr bwMode="auto">
                <a:xfrm>
                  <a:off x="2271253" y="1651094"/>
                  <a:ext cx="3303655" cy="448423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sp>
            <p:nvSpPr>
              <p:cNvPr id="120" name="TextBox 119"/>
              <p:cNvSpPr txBox="1"/>
              <p:nvPr/>
            </p:nvSpPr>
            <p:spPr>
              <a:xfrm>
                <a:off x="227012" y="2752725"/>
                <a:ext cx="2757144" cy="221657"/>
              </a:xfrm>
              <a:prstGeom prst="rect">
                <a:avLst/>
              </a:prstGeom>
              <a:noFill/>
            </p:spPr>
            <p:txBody>
              <a:bodyPr wrap="square" lIns="0" tIns="0" rIns="0" bIns="0" rtlCol="0">
                <a:spAutoFit/>
              </a:bodyPr>
              <a:lstStyle/>
              <a:p>
                <a:pPr defTabSz="1218693">
                  <a:lnSpc>
                    <a:spcPct val="90000"/>
                  </a:lnSpc>
                  <a:spcBef>
                    <a:spcPct val="20000"/>
                  </a:spcBef>
                  <a:buSzPct val="80000"/>
                </a:pPr>
                <a:r>
                  <a:rPr lang="en-US" sz="1600" b="1" cap="all" dirty="0">
                    <a:gradFill>
                      <a:gsLst>
                        <a:gs pos="0">
                          <a:srgbClr val="FFFFFF"/>
                        </a:gs>
                        <a:gs pos="100000">
                          <a:srgbClr val="FFFFFF"/>
                        </a:gs>
                      </a:gsLst>
                      <a:lin ang="5400000" scaled="0"/>
                    </a:gradFill>
                  </a:rPr>
                  <a:t>Shared instances</a:t>
                </a:r>
              </a:p>
            </p:txBody>
          </p:sp>
          <p:grpSp>
            <p:nvGrpSpPr>
              <p:cNvPr id="151" name="Group 150"/>
              <p:cNvGrpSpPr/>
              <p:nvPr/>
            </p:nvGrpSpPr>
            <p:grpSpPr>
              <a:xfrm>
                <a:off x="4721992" y="3073496"/>
                <a:ext cx="866164" cy="631077"/>
                <a:chOff x="2146300" y="552450"/>
                <a:chExt cx="7896225" cy="5753100"/>
              </a:xfrm>
            </p:grpSpPr>
            <p:pic>
              <p:nvPicPr>
                <p:cNvPr id="152" name="Picture 1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3" name="Rectangle 15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54" name="Group 153"/>
              <p:cNvGrpSpPr/>
              <p:nvPr/>
            </p:nvGrpSpPr>
            <p:grpSpPr>
              <a:xfrm>
                <a:off x="4721992" y="3762695"/>
                <a:ext cx="866164" cy="631077"/>
                <a:chOff x="2146300" y="552450"/>
                <a:chExt cx="7896225" cy="5753100"/>
              </a:xfrm>
            </p:grpSpPr>
            <p:pic>
              <p:nvPicPr>
                <p:cNvPr id="155" name="Picture 15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6" name="Rectangle 15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57" name="Group 156"/>
              <p:cNvGrpSpPr/>
              <p:nvPr/>
            </p:nvGrpSpPr>
            <p:grpSpPr>
              <a:xfrm>
                <a:off x="4721992" y="4451895"/>
                <a:ext cx="866164" cy="631077"/>
                <a:chOff x="2146300" y="552450"/>
                <a:chExt cx="7896225" cy="5753100"/>
              </a:xfrm>
            </p:grpSpPr>
            <p:pic>
              <p:nvPicPr>
                <p:cNvPr id="158" name="Picture 15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9" name="Rectangle 158"/>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62" name="Group 161"/>
              <p:cNvGrpSpPr/>
              <p:nvPr/>
            </p:nvGrpSpPr>
            <p:grpSpPr>
              <a:xfrm>
                <a:off x="3760131" y="3073496"/>
                <a:ext cx="866164" cy="631077"/>
                <a:chOff x="2146300" y="552450"/>
                <a:chExt cx="7896225" cy="5753100"/>
              </a:xfrm>
            </p:grpSpPr>
            <p:pic>
              <p:nvPicPr>
                <p:cNvPr id="169" name="Picture 16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0" name="Rectangle 16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63" name="Group 162"/>
              <p:cNvGrpSpPr/>
              <p:nvPr/>
            </p:nvGrpSpPr>
            <p:grpSpPr>
              <a:xfrm>
                <a:off x="3760131" y="3762695"/>
                <a:ext cx="866164" cy="631077"/>
                <a:chOff x="2146300" y="552450"/>
                <a:chExt cx="7896225" cy="5753100"/>
              </a:xfrm>
            </p:grpSpPr>
            <p:pic>
              <p:nvPicPr>
                <p:cNvPr id="167" name="Picture 16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8" name="Rectangle 16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64" name="Group 163"/>
              <p:cNvGrpSpPr/>
              <p:nvPr/>
            </p:nvGrpSpPr>
            <p:grpSpPr>
              <a:xfrm>
                <a:off x="3760131" y="4451895"/>
                <a:ext cx="866164" cy="631077"/>
                <a:chOff x="2146300" y="552450"/>
                <a:chExt cx="7896225" cy="5753100"/>
              </a:xfrm>
            </p:grpSpPr>
            <p:pic>
              <p:nvPicPr>
                <p:cNvPr id="165" name="Picture 16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6" name="Rectangle 16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72" name="Group 171"/>
              <p:cNvGrpSpPr/>
              <p:nvPr/>
            </p:nvGrpSpPr>
            <p:grpSpPr>
              <a:xfrm>
                <a:off x="2798270" y="3073496"/>
                <a:ext cx="866164" cy="631077"/>
                <a:chOff x="2146300" y="552450"/>
                <a:chExt cx="7896225" cy="5753100"/>
              </a:xfrm>
            </p:grpSpPr>
            <p:pic>
              <p:nvPicPr>
                <p:cNvPr id="179" name="Picture 17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80" name="Rectangle 17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73" name="Group 172"/>
              <p:cNvGrpSpPr/>
              <p:nvPr/>
            </p:nvGrpSpPr>
            <p:grpSpPr>
              <a:xfrm>
                <a:off x="2798270" y="3762695"/>
                <a:ext cx="866164" cy="631077"/>
                <a:chOff x="2146300" y="552450"/>
                <a:chExt cx="7896225" cy="5753100"/>
              </a:xfrm>
            </p:grpSpPr>
            <p:pic>
              <p:nvPicPr>
                <p:cNvPr id="177" name="Picture 17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8" name="Rectangle 17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74" name="Group 173"/>
              <p:cNvGrpSpPr/>
              <p:nvPr/>
            </p:nvGrpSpPr>
            <p:grpSpPr>
              <a:xfrm>
                <a:off x="2798270" y="4451895"/>
                <a:ext cx="866164" cy="631077"/>
                <a:chOff x="2146300" y="552450"/>
                <a:chExt cx="7896225" cy="5753100"/>
              </a:xfrm>
            </p:grpSpPr>
            <p:pic>
              <p:nvPicPr>
                <p:cNvPr id="175" name="Picture 17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6" name="Rectangle 17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82" name="Group 181"/>
              <p:cNvGrpSpPr/>
              <p:nvPr/>
            </p:nvGrpSpPr>
            <p:grpSpPr>
              <a:xfrm>
                <a:off x="1836409" y="3073496"/>
                <a:ext cx="866164" cy="631077"/>
                <a:chOff x="2146300" y="552450"/>
                <a:chExt cx="7896225" cy="5753100"/>
              </a:xfrm>
            </p:grpSpPr>
            <p:pic>
              <p:nvPicPr>
                <p:cNvPr id="189" name="Picture 18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90" name="Rectangle 18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83" name="Group 182"/>
              <p:cNvGrpSpPr/>
              <p:nvPr/>
            </p:nvGrpSpPr>
            <p:grpSpPr>
              <a:xfrm>
                <a:off x="1836409" y="3762695"/>
                <a:ext cx="866164" cy="631077"/>
                <a:chOff x="2146300" y="552450"/>
                <a:chExt cx="7896225" cy="5753100"/>
              </a:xfrm>
            </p:grpSpPr>
            <p:pic>
              <p:nvPicPr>
                <p:cNvPr id="187" name="Picture 18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8" name="Rectangle 18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84" name="Group 183"/>
              <p:cNvGrpSpPr/>
              <p:nvPr/>
            </p:nvGrpSpPr>
            <p:grpSpPr>
              <a:xfrm>
                <a:off x="1836409" y="4451895"/>
                <a:ext cx="866164" cy="631077"/>
                <a:chOff x="2146300" y="552450"/>
                <a:chExt cx="7896225" cy="5753100"/>
              </a:xfrm>
            </p:grpSpPr>
            <p:pic>
              <p:nvPicPr>
                <p:cNvPr id="185" name="Picture 18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6" name="Rectangle 185"/>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92" name="Group 191"/>
              <p:cNvGrpSpPr/>
              <p:nvPr/>
            </p:nvGrpSpPr>
            <p:grpSpPr>
              <a:xfrm>
                <a:off x="874548" y="3073496"/>
                <a:ext cx="866164" cy="631077"/>
                <a:chOff x="2146300" y="552450"/>
                <a:chExt cx="7896225" cy="5753100"/>
              </a:xfrm>
            </p:grpSpPr>
            <p:pic>
              <p:nvPicPr>
                <p:cNvPr id="199" name="Picture 19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00" name="Rectangle 199"/>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93" name="Group 192"/>
              <p:cNvGrpSpPr/>
              <p:nvPr/>
            </p:nvGrpSpPr>
            <p:grpSpPr>
              <a:xfrm>
                <a:off x="874548" y="3762695"/>
                <a:ext cx="866164" cy="631077"/>
                <a:chOff x="2146300" y="552450"/>
                <a:chExt cx="7896225" cy="5753100"/>
              </a:xfrm>
            </p:grpSpPr>
            <p:pic>
              <p:nvPicPr>
                <p:cNvPr id="197" name="Picture 19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8" name="Rectangle 19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94" name="Group 193"/>
              <p:cNvGrpSpPr/>
              <p:nvPr/>
            </p:nvGrpSpPr>
            <p:grpSpPr>
              <a:xfrm>
                <a:off x="874548" y="4451895"/>
                <a:ext cx="866164" cy="631077"/>
                <a:chOff x="2146300" y="552450"/>
                <a:chExt cx="7896225" cy="5753100"/>
              </a:xfrm>
            </p:grpSpPr>
            <p:pic>
              <p:nvPicPr>
                <p:cNvPr id="195" name="Picture 19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6" name="Rectangle 19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02" name="Group 201"/>
              <p:cNvGrpSpPr/>
              <p:nvPr/>
            </p:nvGrpSpPr>
            <p:grpSpPr>
              <a:xfrm>
                <a:off x="-1" y="3073496"/>
                <a:ext cx="778852" cy="631077"/>
                <a:chOff x="2942264" y="552450"/>
                <a:chExt cx="7100261" cy="5753100"/>
              </a:xfrm>
            </p:grpSpPr>
            <p:pic>
              <p:nvPicPr>
                <p:cNvPr id="209" name="Picture 208"/>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10" name="Rectangle 209"/>
                <p:cNvSpPr/>
                <p:nvPr/>
              </p:nvSpPr>
              <p:spPr bwMode="auto">
                <a:xfrm>
                  <a:off x="2942266" y="1651094"/>
                  <a:ext cx="6988310" cy="448423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03" name="Group 202"/>
              <p:cNvGrpSpPr/>
              <p:nvPr/>
            </p:nvGrpSpPr>
            <p:grpSpPr>
              <a:xfrm>
                <a:off x="-1" y="3762695"/>
                <a:ext cx="778852" cy="631077"/>
                <a:chOff x="2942264" y="552450"/>
                <a:chExt cx="7100261" cy="5753100"/>
              </a:xfrm>
            </p:grpSpPr>
            <p:pic>
              <p:nvPicPr>
                <p:cNvPr id="207" name="Picture 206"/>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8" name="Rectangle 207"/>
                <p:cNvSpPr/>
                <p:nvPr/>
              </p:nvSpPr>
              <p:spPr bwMode="auto">
                <a:xfrm>
                  <a:off x="2942266" y="1651094"/>
                  <a:ext cx="6988301"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04" name="Group 203"/>
              <p:cNvGrpSpPr/>
              <p:nvPr/>
            </p:nvGrpSpPr>
            <p:grpSpPr>
              <a:xfrm>
                <a:off x="-1" y="4451895"/>
                <a:ext cx="778852" cy="631077"/>
                <a:chOff x="2942264" y="552450"/>
                <a:chExt cx="7100261" cy="5753100"/>
              </a:xfrm>
            </p:grpSpPr>
            <p:pic>
              <p:nvPicPr>
                <p:cNvPr id="205" name="Picture 204"/>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6" name="Rectangle 205"/>
                <p:cNvSpPr/>
                <p:nvPr/>
              </p:nvSpPr>
              <p:spPr bwMode="auto">
                <a:xfrm>
                  <a:off x="2942266" y="1651094"/>
                  <a:ext cx="6988310"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12" name="Group 211"/>
              <p:cNvGrpSpPr/>
              <p:nvPr/>
            </p:nvGrpSpPr>
            <p:grpSpPr>
              <a:xfrm>
                <a:off x="3766901" y="3074226"/>
                <a:ext cx="866164" cy="631077"/>
                <a:chOff x="2146303" y="552449"/>
                <a:chExt cx="7896222" cy="5753100"/>
              </a:xfrm>
            </p:grpSpPr>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3" y="552449"/>
                  <a:ext cx="7896222" cy="5753100"/>
                </a:xfrm>
                <a:prstGeom prst="rect">
                  <a:avLst/>
                </a:prstGeom>
              </p:spPr>
            </p:pic>
            <p:sp>
              <p:nvSpPr>
                <p:cNvPr id="214" name="Rectangle 213"/>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grpSp>
      <p:grpSp>
        <p:nvGrpSpPr>
          <p:cNvPr id="8" name="Group 7"/>
          <p:cNvGrpSpPr/>
          <p:nvPr/>
        </p:nvGrpSpPr>
        <p:grpSpPr>
          <a:xfrm>
            <a:off x="3774800" y="3844585"/>
            <a:ext cx="852458" cy="530550"/>
            <a:chOff x="3780607" y="3155943"/>
            <a:chExt cx="852458" cy="530688"/>
          </a:xfrm>
        </p:grpSpPr>
        <p:sp>
          <p:nvSpPr>
            <p:cNvPr id="109" name="Rectangle 108"/>
            <p:cNvSpPr/>
            <p:nvPr/>
          </p:nvSpPr>
          <p:spPr bwMode="auto">
            <a:xfrm>
              <a:off x="3780607" y="3194740"/>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110" name="Rectangle 109"/>
            <p:cNvSpPr/>
            <p:nvPr/>
          </p:nvSpPr>
          <p:spPr bwMode="auto">
            <a:xfrm>
              <a:off x="3792887" y="315594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3199" dirty="0">
                  <a:gradFill>
                    <a:gsLst>
                      <a:gs pos="0">
                        <a:srgbClr val="FFFFFF"/>
                      </a:gs>
                      <a:gs pos="100000">
                        <a:srgbClr val="FFFFFF"/>
                      </a:gs>
                    </a:gsLst>
                    <a:lin ang="5400000" scaled="0"/>
                  </a:gradFill>
                  <a:sym typeface="Wingdings" pitchFamily="2" charset="2"/>
                </a:rPr>
                <a:t>:-)</a:t>
              </a:r>
              <a:endParaRPr lang="en-US" sz="2799" dirty="0">
                <a:gradFill>
                  <a:gsLst>
                    <a:gs pos="0">
                      <a:srgbClr val="FFFFFF"/>
                    </a:gs>
                    <a:gs pos="100000">
                      <a:srgbClr val="FFFFFF"/>
                    </a:gs>
                  </a:gsLst>
                  <a:lin ang="5400000" scaled="0"/>
                </a:gradFill>
              </a:endParaRPr>
            </a:p>
          </p:txBody>
        </p:sp>
      </p:grpSp>
      <p:grpSp>
        <p:nvGrpSpPr>
          <p:cNvPr id="114" name="Group 113"/>
          <p:cNvGrpSpPr/>
          <p:nvPr/>
        </p:nvGrpSpPr>
        <p:grpSpPr>
          <a:xfrm>
            <a:off x="1850961" y="4536086"/>
            <a:ext cx="852458" cy="530550"/>
            <a:chOff x="3780607" y="3155943"/>
            <a:chExt cx="852458" cy="530688"/>
          </a:xfrm>
        </p:grpSpPr>
        <p:sp>
          <p:nvSpPr>
            <p:cNvPr id="115" name="Rectangle 114"/>
            <p:cNvSpPr/>
            <p:nvPr/>
          </p:nvSpPr>
          <p:spPr bwMode="auto">
            <a:xfrm>
              <a:off x="3780607" y="3194740"/>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116" name="Rectangle 115"/>
            <p:cNvSpPr/>
            <p:nvPr/>
          </p:nvSpPr>
          <p:spPr bwMode="auto">
            <a:xfrm>
              <a:off x="3792887" y="315594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3199" dirty="0">
                  <a:gradFill>
                    <a:gsLst>
                      <a:gs pos="0">
                        <a:srgbClr val="FFFFFF"/>
                      </a:gs>
                      <a:gs pos="100000">
                        <a:srgbClr val="FFFFFF"/>
                      </a:gs>
                    </a:gsLst>
                    <a:lin ang="5400000" scaled="0"/>
                  </a:gradFill>
                  <a:sym typeface="Wingdings" pitchFamily="2" charset="2"/>
                </a:rPr>
                <a:t>:-)</a:t>
              </a:r>
              <a:endParaRPr lang="en-US" sz="2799" dirty="0">
                <a:gradFill>
                  <a:gsLst>
                    <a:gs pos="0">
                      <a:srgbClr val="FFFFFF"/>
                    </a:gs>
                    <a:gs pos="100000">
                      <a:srgbClr val="FFFFFF"/>
                    </a:gs>
                  </a:gsLst>
                  <a:lin ang="5400000" scaled="0"/>
                </a:gradFill>
              </a:endParaRPr>
            </a:p>
          </p:txBody>
        </p:sp>
      </p:grpSp>
      <p:grpSp>
        <p:nvGrpSpPr>
          <p:cNvPr id="119" name="Group 118"/>
          <p:cNvGrpSpPr/>
          <p:nvPr/>
        </p:nvGrpSpPr>
        <p:grpSpPr>
          <a:xfrm>
            <a:off x="-1" y="895"/>
            <a:ext cx="12188826" cy="982978"/>
            <a:chOff x="-1" y="0"/>
            <a:chExt cx="12188826" cy="983234"/>
          </a:xfrm>
        </p:grpSpPr>
        <p:grpSp>
          <p:nvGrpSpPr>
            <p:cNvPr id="121" name="Group 120"/>
            <p:cNvGrpSpPr/>
            <p:nvPr/>
          </p:nvGrpSpPr>
          <p:grpSpPr>
            <a:xfrm>
              <a:off x="-1" y="0"/>
              <a:ext cx="12180802" cy="983234"/>
              <a:chOff x="-1" y="0"/>
              <a:chExt cx="12180802" cy="983234"/>
            </a:xfrm>
          </p:grpSpPr>
          <p:sp>
            <p:nvSpPr>
              <p:cNvPr id="131" name="Rectangle 130"/>
              <p:cNvSpPr/>
              <p:nvPr/>
            </p:nvSpPr>
            <p:spPr bwMode="auto">
              <a:xfrm>
                <a:off x="-1" y="0"/>
                <a:ext cx="6772189"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132" name="Rectangle 131"/>
              <p:cNvSpPr/>
              <p:nvPr/>
            </p:nvSpPr>
            <p:spPr bwMode="auto">
              <a:xfrm>
                <a:off x="6258296" y="0"/>
                <a:ext cx="2360742"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133" name="Rectangle 132"/>
              <p:cNvSpPr/>
              <p:nvPr/>
            </p:nvSpPr>
            <p:spPr bwMode="auto">
              <a:xfrm>
                <a:off x="8573718" y="0"/>
                <a:ext cx="3607083"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23" name="Group 122"/>
            <p:cNvGrpSpPr/>
            <p:nvPr/>
          </p:nvGrpSpPr>
          <p:grpSpPr>
            <a:xfrm>
              <a:off x="0" y="300008"/>
              <a:ext cx="12188825" cy="683226"/>
              <a:chOff x="0" y="300008"/>
              <a:chExt cx="12188825" cy="683226"/>
            </a:xfrm>
          </p:grpSpPr>
          <p:sp>
            <p:nvSpPr>
              <p:cNvPr id="124" name="Title 1"/>
              <p:cNvSpPr txBox="1">
                <a:spLocks/>
              </p:cNvSpPr>
              <p:nvPr/>
            </p:nvSpPr>
            <p:spPr>
              <a:xfrm>
                <a:off x="6866207" y="473074"/>
                <a:ext cx="1589530" cy="443185"/>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8762" algn="l"/>
                  </a:tabLst>
                </a:pPr>
                <a:r>
                  <a:rPr sz="3199" dirty="0">
                    <a:gradFill>
                      <a:gsLst>
                        <a:gs pos="0">
                          <a:srgbClr val="0071BC"/>
                        </a:gs>
                        <a:gs pos="100000">
                          <a:srgbClr val="0071BC"/>
                        </a:gs>
                      </a:gsLst>
                      <a:lin ang="5400000" scaled="0"/>
                    </a:gradFill>
                  </a:rPr>
                  <a:t>shared</a:t>
                </a:r>
              </a:p>
            </p:txBody>
          </p:sp>
          <p:sp>
            <p:nvSpPr>
              <p:cNvPr id="125" name="Title 1"/>
              <p:cNvSpPr txBox="1">
                <a:spLocks/>
              </p:cNvSpPr>
              <p:nvPr/>
            </p:nvSpPr>
            <p:spPr>
              <a:xfrm>
                <a:off x="8681891" y="453411"/>
                <a:ext cx="1838633" cy="443186"/>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8762" algn="l"/>
                  </a:tabLst>
                </a:pPr>
                <a:r>
                  <a:rPr sz="3199" dirty="0">
                    <a:solidFill>
                      <a:srgbClr val="FFFFFF"/>
                    </a:solidFill>
                  </a:rPr>
                  <a:t>standard</a:t>
                </a:r>
              </a:p>
            </p:txBody>
          </p:sp>
          <p:cxnSp>
            <p:nvCxnSpPr>
              <p:cNvPr id="126" name="Straight Connector 125"/>
              <p:cNvCxnSpPr/>
              <p:nvPr/>
            </p:nvCxnSpPr>
            <p:spPr>
              <a:xfrm flipV="1">
                <a:off x="6772188" y="300008"/>
                <a:ext cx="0" cy="683226"/>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6772188" y="300008"/>
                <a:ext cx="1801530"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8573718" y="300008"/>
                <a:ext cx="0" cy="683225"/>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8573718" y="983233"/>
                <a:ext cx="361510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0" y="983233"/>
                <a:ext cx="677096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grpSp>
      <p:sp>
        <p:nvSpPr>
          <p:cNvPr id="107" name="Title 1"/>
          <p:cNvSpPr txBox="1">
            <a:spLocks/>
          </p:cNvSpPr>
          <p:nvPr/>
        </p:nvSpPr>
        <p:spPr>
          <a:xfrm>
            <a:off x="1222077" y="1534083"/>
            <a:ext cx="1589530" cy="443070"/>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914142"/>
            <a:r>
              <a:rPr sz="3199" dirty="0">
                <a:gradFill>
                  <a:gsLst>
                    <a:gs pos="0">
                      <a:srgbClr val="5F5F5F"/>
                    </a:gs>
                    <a:gs pos="100000">
                      <a:srgbClr val="5F5F5F"/>
                    </a:gs>
                  </a:gsLst>
                  <a:lin ang="5400000" scaled="0"/>
                </a:gradFill>
              </a:rPr>
              <a:t>shared</a:t>
            </a:r>
          </a:p>
        </p:txBody>
      </p:sp>
      <p:sp>
        <p:nvSpPr>
          <p:cNvPr id="2" name="Title 1"/>
          <p:cNvSpPr>
            <a:spLocks noGrp="1"/>
          </p:cNvSpPr>
          <p:nvPr>
            <p:ph type="title"/>
          </p:nvPr>
        </p:nvSpPr>
        <p:spPr/>
        <p:txBody>
          <a:bodyPr/>
          <a:lstStyle/>
          <a:p>
            <a:r>
              <a:rPr lang="en-US" dirty="0">
                <a:gradFill>
                  <a:gsLst>
                    <a:gs pos="0">
                      <a:srgbClr val="FFFFFF"/>
                    </a:gs>
                    <a:gs pos="100000">
                      <a:srgbClr val="FFFFFF"/>
                    </a:gs>
                  </a:gsLst>
                  <a:lin ang="5400000" scaled="0"/>
                </a:gradFill>
              </a:rPr>
              <a:t>Web </a:t>
            </a:r>
            <a:r>
              <a:rPr lang="en-US" dirty="0" smtClean="0">
                <a:gradFill>
                  <a:gsLst>
                    <a:gs pos="0">
                      <a:srgbClr val="FFFFFF"/>
                    </a:gs>
                    <a:gs pos="100000">
                      <a:srgbClr val="FFFFFF"/>
                    </a:gs>
                  </a:gsLst>
                  <a:lin ang="5400000" scaled="0"/>
                </a:gradFill>
              </a:rPr>
              <a:t>Sites - instances</a:t>
            </a:r>
            <a:endParaRPr lang="en-US"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991510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fade">
                                      <p:cBhvr>
                                        <p:cTn id="7"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 name="Group 94"/>
          <p:cNvGrpSpPr/>
          <p:nvPr/>
        </p:nvGrpSpPr>
        <p:grpSpPr>
          <a:xfrm>
            <a:off x="-1" y="894"/>
            <a:ext cx="12180802" cy="982979"/>
            <a:chOff x="-1" y="0"/>
            <a:chExt cx="12180802" cy="983234"/>
          </a:xfrm>
        </p:grpSpPr>
        <p:sp>
          <p:nvSpPr>
            <p:cNvPr id="96" name="Rectangle 95"/>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97" name="Rectangle 96"/>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98" name="Rectangle 97"/>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88" name="Group 87"/>
          <p:cNvGrpSpPr/>
          <p:nvPr/>
        </p:nvGrpSpPr>
        <p:grpSpPr>
          <a:xfrm>
            <a:off x="3031843" y="1293759"/>
            <a:ext cx="7645400" cy="923073"/>
            <a:chOff x="3031844" y="1170370"/>
            <a:chExt cx="7645400" cy="923315"/>
          </a:xfrm>
        </p:grpSpPr>
        <p:grpSp>
          <p:nvGrpSpPr>
            <p:cNvPr id="20" name="Group 19"/>
            <p:cNvGrpSpPr/>
            <p:nvPr/>
          </p:nvGrpSpPr>
          <p:grpSpPr>
            <a:xfrm>
              <a:off x="3031844" y="1170370"/>
              <a:ext cx="7645400" cy="923315"/>
              <a:chOff x="2540230" y="5754872"/>
              <a:chExt cx="7645400" cy="923315"/>
            </a:xfrm>
          </p:grpSpPr>
          <p:sp>
            <p:nvSpPr>
              <p:cNvPr id="22" name="TextBox 21"/>
              <p:cNvSpPr txBox="1"/>
              <p:nvPr/>
            </p:nvSpPr>
            <p:spPr>
              <a:xfrm>
                <a:off x="9195029" y="5754872"/>
                <a:ext cx="990601" cy="923315"/>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6665" dirty="0">
                    <a:gradFill>
                      <a:gsLst>
                        <a:gs pos="0">
                          <a:srgbClr val="5F5F5F"/>
                        </a:gs>
                        <a:gs pos="100000">
                          <a:srgbClr val="5F5F5F"/>
                        </a:gs>
                      </a:gsLst>
                      <a:lin ang="5400000" scaled="0"/>
                    </a:gradFill>
                  </a:rPr>
                  <a:t>2</a:t>
                </a:r>
              </a:p>
            </p:txBody>
          </p:sp>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sp>
            <p:nvSpPr>
              <p:cNvPr id="23" name="Rectangle 22"/>
              <p:cNvSpPr/>
              <p:nvPr/>
            </p:nvSpPr>
            <p:spPr bwMode="auto">
              <a:xfrm>
                <a:off x="2543998" y="6093146"/>
                <a:ext cx="2052528"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grpSp>
        <p:sp>
          <p:nvSpPr>
            <p:cNvPr id="24" name="Rectangle 23"/>
            <p:cNvSpPr/>
            <p:nvPr/>
          </p:nvSpPr>
          <p:spPr bwMode="auto">
            <a:xfrm>
              <a:off x="508814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grpSp>
      <p:grpSp>
        <p:nvGrpSpPr>
          <p:cNvPr id="67" name="Group 66"/>
          <p:cNvGrpSpPr/>
          <p:nvPr/>
        </p:nvGrpSpPr>
        <p:grpSpPr>
          <a:xfrm>
            <a:off x="2" y="5727174"/>
            <a:ext cx="12188826" cy="1046024"/>
            <a:chOff x="-5012460" y="5194194"/>
            <a:chExt cx="16033937"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0" y="5194194"/>
              <a:ext cx="1447405"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29" name="Title 1"/>
          <p:cNvSpPr txBox="1">
            <a:spLocks/>
          </p:cNvSpPr>
          <p:nvPr/>
        </p:nvSpPr>
        <p:spPr>
          <a:xfrm>
            <a:off x="6866207" y="473849"/>
            <a:ext cx="1589530" cy="443070"/>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8762" algn="l"/>
              </a:tabLst>
            </a:pPr>
            <a:r>
              <a:rPr sz="3199" dirty="0">
                <a:gradFill>
                  <a:gsLst>
                    <a:gs pos="0">
                      <a:srgbClr val="FFFFFF"/>
                    </a:gs>
                    <a:gs pos="100000">
                      <a:srgbClr val="FFFFFF"/>
                    </a:gs>
                  </a:gsLst>
                  <a:lin ang="5400000" scaled="0"/>
                </a:gradFill>
              </a:rPr>
              <a:t>shared</a:t>
            </a:r>
          </a:p>
        </p:txBody>
      </p:sp>
      <p:sp>
        <p:nvSpPr>
          <p:cNvPr id="130" name="Title 1"/>
          <p:cNvSpPr txBox="1">
            <a:spLocks/>
          </p:cNvSpPr>
          <p:nvPr/>
        </p:nvSpPr>
        <p:spPr>
          <a:xfrm>
            <a:off x="8681891" y="454190"/>
            <a:ext cx="1838633" cy="443070"/>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8762" algn="l"/>
              </a:tabLst>
            </a:pPr>
            <a:r>
              <a:rPr sz="3199" dirty="0">
                <a:gradFill>
                  <a:gsLst>
                    <a:gs pos="0">
                      <a:srgbClr val="0071BC"/>
                    </a:gs>
                    <a:gs pos="100000">
                      <a:srgbClr val="0071BC"/>
                    </a:gs>
                  </a:gsLst>
                  <a:lin ang="5400000" scaled="0"/>
                </a:gradFill>
              </a:rPr>
              <a:t>standard</a:t>
            </a:r>
          </a:p>
        </p:txBody>
      </p:sp>
      <p:cxnSp>
        <p:nvCxnSpPr>
          <p:cNvPr id="131" name="Straight Connector 130"/>
          <p:cNvCxnSpPr/>
          <p:nvPr/>
        </p:nvCxnSpPr>
        <p:spPr>
          <a:xfrm flipV="1">
            <a:off x="8587619" y="300823"/>
            <a:ext cx="0" cy="683049"/>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8587623" y="300823"/>
            <a:ext cx="2089625"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0677244" y="300828"/>
            <a:ext cx="0" cy="683047"/>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0677248" y="983870"/>
            <a:ext cx="1511581"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983870"/>
            <a:ext cx="8587619"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6128930" y="2633359"/>
            <a:ext cx="2372248" cy="2928001"/>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138" name="TextBox 137"/>
            <p:cNvSpPr txBox="1"/>
            <p:nvPr/>
          </p:nvSpPr>
          <p:spPr>
            <a:xfrm>
              <a:off x="5014374" y="2791511"/>
              <a:ext cx="2153217" cy="221657"/>
            </a:xfrm>
            <a:prstGeom prst="rect">
              <a:avLst/>
            </a:prstGeom>
            <a:noFill/>
          </p:spPr>
          <p:txBody>
            <a:bodyPr wrap="none" lIns="0" tIns="0" rIns="0" bIns="0" rtlCol="0">
              <a:spAutoFit/>
            </a:bodyPr>
            <a:lstStyle/>
            <a:p>
              <a:pPr defTabSz="1218693">
                <a:lnSpc>
                  <a:spcPct val="90000"/>
                </a:lnSpc>
                <a:spcBef>
                  <a:spcPct val="20000"/>
                </a:spcBef>
                <a:buSzPct val="80000"/>
              </a:pPr>
              <a:r>
                <a:rPr lang="en-US" sz="1600" b="1" cap="all" dirty="0">
                  <a:gradFill>
                    <a:gsLst>
                      <a:gs pos="0">
                        <a:srgbClr val="FFFFFF"/>
                      </a:gs>
                      <a:gs pos="100000">
                        <a:srgbClr val="FFFFFF"/>
                      </a:gs>
                    </a:gsLst>
                    <a:lin ang="5400000" scaled="0"/>
                  </a:gradFill>
                </a:rPr>
                <a:t>Standard instance</a:t>
              </a:r>
            </a:p>
          </p:txBody>
        </p:sp>
      </p:grpSp>
      <p:grpSp>
        <p:nvGrpSpPr>
          <p:cNvPr id="144" name="Group 143"/>
          <p:cNvGrpSpPr/>
          <p:nvPr/>
        </p:nvGrpSpPr>
        <p:grpSpPr>
          <a:xfrm>
            <a:off x="6234826" y="3291478"/>
            <a:ext cx="2160457" cy="1572549"/>
            <a:chOff x="5633503" y="3707934"/>
            <a:chExt cx="866165" cy="631077"/>
          </a:xfrm>
        </p:grpSpPr>
        <p:grpSp>
          <p:nvGrpSpPr>
            <p:cNvPr id="145" name="Group 144"/>
            <p:cNvGrpSpPr/>
            <p:nvPr/>
          </p:nvGrpSpPr>
          <p:grpSpPr>
            <a:xfrm>
              <a:off x="5633503" y="3707934"/>
              <a:ext cx="866164" cy="631077"/>
              <a:chOff x="2146305" y="552450"/>
              <a:chExt cx="7896221" cy="5753100"/>
            </a:xfrm>
          </p:grpSpPr>
          <p:pic>
            <p:nvPicPr>
              <p:cNvPr id="147" name="Picture 1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5465" dirty="0">
                  <a:gradFill>
                    <a:gsLst>
                      <a:gs pos="0">
                        <a:srgbClr val="FFFFFF"/>
                      </a:gs>
                      <a:gs pos="100000">
                        <a:srgbClr val="FFFFFF"/>
                      </a:gs>
                    </a:gsLst>
                    <a:lin ang="5400000" scaled="0"/>
                  </a:gradFill>
                  <a:sym typeface="Wingdings" pitchFamily="2" charset="2"/>
                </a:rPr>
                <a:t>:-)</a:t>
              </a:r>
              <a:endParaRPr lang="en-US" sz="4799" dirty="0">
                <a:gradFill>
                  <a:gsLst>
                    <a:gs pos="0">
                      <a:srgbClr val="FFFFFF"/>
                    </a:gs>
                    <a:gs pos="100000">
                      <a:srgbClr val="FFFFFF"/>
                    </a:gs>
                  </a:gsLst>
                  <a:lin ang="5400000" scaled="0"/>
                </a:gradFill>
              </a:endParaRPr>
            </a:p>
          </p:txBody>
        </p:sp>
      </p:grpSp>
      <p:grpSp>
        <p:nvGrpSpPr>
          <p:cNvPr id="122" name="Group 121"/>
          <p:cNvGrpSpPr/>
          <p:nvPr/>
        </p:nvGrpSpPr>
        <p:grpSpPr>
          <a:xfrm>
            <a:off x="8616648" y="2633359"/>
            <a:ext cx="2372248" cy="2928001"/>
            <a:chOff x="4888659" y="2633150"/>
            <a:chExt cx="2372247" cy="2928764"/>
          </a:xfrm>
        </p:grpSpPr>
        <p:sp>
          <p:nvSpPr>
            <p:cNvPr id="128"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149" name="TextBox 148"/>
            <p:cNvSpPr txBox="1"/>
            <p:nvPr/>
          </p:nvSpPr>
          <p:spPr>
            <a:xfrm>
              <a:off x="5014374" y="2791511"/>
              <a:ext cx="2153217" cy="221657"/>
            </a:xfrm>
            <a:prstGeom prst="rect">
              <a:avLst/>
            </a:prstGeom>
            <a:noFill/>
          </p:spPr>
          <p:txBody>
            <a:bodyPr wrap="none" lIns="0" tIns="0" rIns="0" bIns="0" rtlCol="0">
              <a:spAutoFit/>
            </a:bodyPr>
            <a:lstStyle/>
            <a:p>
              <a:pPr defTabSz="1218693">
                <a:lnSpc>
                  <a:spcPct val="90000"/>
                </a:lnSpc>
                <a:spcBef>
                  <a:spcPct val="20000"/>
                </a:spcBef>
                <a:buSzPct val="80000"/>
              </a:pPr>
              <a:r>
                <a:rPr lang="en-US" sz="1600" b="1" cap="all" dirty="0">
                  <a:gradFill>
                    <a:gsLst>
                      <a:gs pos="0">
                        <a:srgbClr val="FFFFFF"/>
                      </a:gs>
                      <a:gs pos="100000">
                        <a:srgbClr val="FFFFFF"/>
                      </a:gs>
                    </a:gsLst>
                    <a:lin ang="5400000" scaled="0"/>
                  </a:gradFill>
                </a:rPr>
                <a:t>Standard instance</a:t>
              </a:r>
            </a:p>
          </p:txBody>
        </p:sp>
      </p:grpSp>
      <p:grpSp>
        <p:nvGrpSpPr>
          <p:cNvPr id="123" name="Group 122"/>
          <p:cNvGrpSpPr/>
          <p:nvPr/>
        </p:nvGrpSpPr>
        <p:grpSpPr>
          <a:xfrm>
            <a:off x="8728913" y="3298068"/>
            <a:ext cx="2160455" cy="1572549"/>
            <a:chOff x="5633504" y="3792006"/>
            <a:chExt cx="866164" cy="631077"/>
          </a:xfrm>
        </p:grpSpPr>
        <p:grpSp>
          <p:nvGrpSpPr>
            <p:cNvPr id="124" name="Group 123"/>
            <p:cNvGrpSpPr/>
            <p:nvPr/>
          </p:nvGrpSpPr>
          <p:grpSpPr>
            <a:xfrm>
              <a:off x="5633504" y="3792006"/>
              <a:ext cx="866164" cy="631077"/>
              <a:chOff x="2146300" y="1318875"/>
              <a:chExt cx="7896225" cy="5753100"/>
            </a:xfrm>
          </p:grpSpPr>
          <p:pic>
            <p:nvPicPr>
              <p:cNvPr id="126" name="Picture 1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1318875"/>
                <a:ext cx="7896225" cy="5753100"/>
              </a:xfrm>
              <a:prstGeom prst="rect">
                <a:avLst/>
              </a:prstGeom>
            </p:spPr>
          </p:pic>
          <p:sp>
            <p:nvSpPr>
              <p:cNvPr id="127" name="Rectangle 126"/>
              <p:cNvSpPr/>
              <p:nvPr/>
            </p:nvSpPr>
            <p:spPr bwMode="auto">
              <a:xfrm>
                <a:off x="2271250" y="2417523"/>
                <a:ext cx="7659330"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sp>
          <p:nvSpPr>
            <p:cNvPr id="125" name="Rectangle 124"/>
            <p:cNvSpPr/>
            <p:nvPr/>
          </p:nvSpPr>
          <p:spPr bwMode="auto">
            <a:xfrm>
              <a:off x="5659490" y="387372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5465" dirty="0">
                  <a:gradFill>
                    <a:gsLst>
                      <a:gs pos="0">
                        <a:srgbClr val="FFFFFF"/>
                      </a:gs>
                      <a:gs pos="100000">
                        <a:srgbClr val="FFFFFF"/>
                      </a:gs>
                    </a:gsLst>
                    <a:lin ang="5400000" scaled="0"/>
                  </a:gradFill>
                  <a:sym typeface="Wingdings" pitchFamily="2" charset="2"/>
                </a:rPr>
                <a:t>:-)</a:t>
              </a:r>
              <a:endParaRPr lang="en-US" sz="4799" dirty="0">
                <a:gradFill>
                  <a:gsLst>
                    <a:gs pos="0">
                      <a:srgbClr val="FFFFFF"/>
                    </a:gs>
                    <a:gs pos="100000">
                      <a:srgbClr val="FFFFFF"/>
                    </a:gs>
                  </a:gsLst>
                  <a:lin ang="5400000" scaled="0"/>
                </a:gradFill>
              </a:endParaRPr>
            </a:p>
          </p:txBody>
        </p:sp>
      </p:grpSp>
      <p:grpSp>
        <p:nvGrpSpPr>
          <p:cNvPr id="58" name="Group 57"/>
          <p:cNvGrpSpPr/>
          <p:nvPr/>
        </p:nvGrpSpPr>
        <p:grpSpPr>
          <a:xfrm>
            <a:off x="6229627" y="3106009"/>
            <a:ext cx="1526813" cy="1111335"/>
            <a:chOff x="5633504" y="3707933"/>
            <a:chExt cx="866164" cy="631077"/>
          </a:xfrm>
        </p:grpSpPr>
        <p:grpSp>
          <p:nvGrpSpPr>
            <p:cNvPr id="59" name="Group 58"/>
            <p:cNvGrpSpPr/>
            <p:nvPr/>
          </p:nvGrpSpPr>
          <p:grpSpPr>
            <a:xfrm>
              <a:off x="5633504" y="3707933"/>
              <a:ext cx="866164" cy="631077"/>
              <a:chOff x="2146300" y="552450"/>
              <a:chExt cx="7896225" cy="5753100"/>
            </a:xfrm>
          </p:grpSpPr>
          <p:pic>
            <p:nvPicPr>
              <p:cNvPr id="61" name="Picture 6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62" name="Rectangle 61"/>
              <p:cNvSpPr/>
              <p:nvPr/>
            </p:nvSpPr>
            <p:spPr bwMode="auto">
              <a:xfrm>
                <a:off x="2271251" y="1651097"/>
                <a:ext cx="7659329" cy="44842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sp>
          <p:nvSpPr>
            <p:cNvPr id="60" name="Rectangle 59"/>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4799" dirty="0">
                  <a:gradFill>
                    <a:gsLst>
                      <a:gs pos="0">
                        <a:srgbClr val="FFFFFF"/>
                      </a:gs>
                      <a:gs pos="100000">
                        <a:srgbClr val="FFFFFF"/>
                      </a:gs>
                    </a:gsLst>
                    <a:lin ang="5400000" scaled="0"/>
                  </a:gradFill>
                  <a:sym typeface="Wingdings" pitchFamily="2" charset="2"/>
                </a:rPr>
                <a:t>:-)</a:t>
              </a:r>
              <a:endParaRPr lang="en-US" sz="4399" dirty="0">
                <a:gradFill>
                  <a:gsLst>
                    <a:gs pos="0">
                      <a:srgbClr val="FFFFFF"/>
                    </a:gs>
                    <a:gs pos="100000">
                      <a:srgbClr val="FFFFFF"/>
                    </a:gs>
                  </a:gsLst>
                  <a:lin ang="5400000" scaled="0"/>
                </a:gradFill>
              </a:endParaRPr>
            </a:p>
          </p:txBody>
        </p:sp>
      </p:grpSp>
      <p:grpSp>
        <p:nvGrpSpPr>
          <p:cNvPr id="63" name="Group 62"/>
          <p:cNvGrpSpPr/>
          <p:nvPr/>
        </p:nvGrpSpPr>
        <p:grpSpPr>
          <a:xfrm>
            <a:off x="6229632" y="4324897"/>
            <a:ext cx="955033" cy="695148"/>
            <a:chOff x="5633504" y="3707933"/>
            <a:chExt cx="866164" cy="631077"/>
          </a:xfrm>
        </p:grpSpPr>
        <p:grpSp>
          <p:nvGrpSpPr>
            <p:cNvPr id="64" name="Group 63"/>
            <p:cNvGrpSpPr/>
            <p:nvPr/>
          </p:nvGrpSpPr>
          <p:grpSpPr>
            <a:xfrm>
              <a:off x="5633504" y="3707933"/>
              <a:ext cx="866164" cy="631077"/>
              <a:chOff x="2146300" y="552450"/>
              <a:chExt cx="7896225" cy="5753100"/>
            </a:xfrm>
          </p:grpSpPr>
          <p:pic>
            <p:nvPicPr>
              <p:cNvPr id="66" name="Picture 6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72" name="Rectangle 71"/>
              <p:cNvSpPr/>
              <p:nvPr/>
            </p:nvSpPr>
            <p:spPr bwMode="auto">
              <a:xfrm>
                <a:off x="2271251" y="1651097"/>
                <a:ext cx="7659329" cy="4484232"/>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1066" dirty="0">
                  <a:gradFill>
                    <a:gsLst>
                      <a:gs pos="0">
                        <a:srgbClr val="FFFFFF"/>
                      </a:gs>
                      <a:gs pos="100000">
                        <a:srgbClr val="FFFFFF"/>
                      </a:gs>
                    </a:gsLst>
                    <a:lin ang="5400000" scaled="0"/>
                  </a:gradFill>
                </a:endParaRPr>
              </a:p>
            </p:txBody>
          </p:sp>
        </p:grpSp>
        <p:sp>
          <p:nvSpPr>
            <p:cNvPr id="65" name="Rectangle 64"/>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2799" dirty="0">
                  <a:gradFill>
                    <a:gsLst>
                      <a:gs pos="0">
                        <a:srgbClr val="FFFFFF"/>
                      </a:gs>
                      <a:gs pos="100000">
                        <a:srgbClr val="FFFFFF"/>
                      </a:gs>
                    </a:gsLst>
                    <a:lin ang="5400000" scaled="0"/>
                  </a:gradFill>
                  <a:sym typeface="Wingdings" pitchFamily="2" charset="2"/>
                </a:rPr>
                <a:t>:-)</a:t>
              </a:r>
              <a:endParaRPr lang="en-US" sz="2399" dirty="0">
                <a:gradFill>
                  <a:gsLst>
                    <a:gs pos="0">
                      <a:srgbClr val="FFFFFF"/>
                    </a:gs>
                    <a:gs pos="100000">
                      <a:srgbClr val="FFFFFF"/>
                    </a:gs>
                  </a:gsLst>
                  <a:lin ang="5400000" scaled="0"/>
                </a:gradFill>
              </a:endParaRPr>
            </a:p>
          </p:txBody>
        </p:sp>
      </p:grpSp>
      <p:grpSp>
        <p:nvGrpSpPr>
          <p:cNvPr id="73" name="Group 72"/>
          <p:cNvGrpSpPr/>
          <p:nvPr/>
        </p:nvGrpSpPr>
        <p:grpSpPr>
          <a:xfrm>
            <a:off x="7273812" y="4324897"/>
            <a:ext cx="955033" cy="695148"/>
            <a:chOff x="5633504" y="3707933"/>
            <a:chExt cx="866164" cy="631077"/>
          </a:xfrm>
        </p:grpSpPr>
        <p:grpSp>
          <p:nvGrpSpPr>
            <p:cNvPr id="74" name="Group 73"/>
            <p:cNvGrpSpPr/>
            <p:nvPr/>
          </p:nvGrpSpPr>
          <p:grpSpPr>
            <a:xfrm>
              <a:off x="5633504" y="3707933"/>
              <a:ext cx="866164" cy="631077"/>
              <a:chOff x="2146300" y="552450"/>
              <a:chExt cx="7896225" cy="5753100"/>
            </a:xfrm>
          </p:grpSpPr>
          <p:pic>
            <p:nvPicPr>
              <p:cNvPr id="76" name="Picture 7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77" name="Rectangle 76"/>
              <p:cNvSpPr/>
              <p:nvPr/>
            </p:nvSpPr>
            <p:spPr bwMode="auto">
              <a:xfrm>
                <a:off x="2271251" y="1651097"/>
                <a:ext cx="7659329" cy="4484232"/>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1066" dirty="0">
                  <a:gradFill>
                    <a:gsLst>
                      <a:gs pos="0">
                        <a:srgbClr val="FFFFFF"/>
                      </a:gs>
                      <a:gs pos="100000">
                        <a:srgbClr val="FFFFFF"/>
                      </a:gs>
                    </a:gsLst>
                    <a:lin ang="5400000" scaled="0"/>
                  </a:gradFill>
                </a:endParaRPr>
              </a:p>
            </p:txBody>
          </p:sp>
        </p:grpSp>
        <p:sp>
          <p:nvSpPr>
            <p:cNvPr id="75" name="Rectangle 74"/>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2799" dirty="0">
                  <a:gradFill>
                    <a:gsLst>
                      <a:gs pos="0">
                        <a:srgbClr val="FFFFFF"/>
                      </a:gs>
                      <a:gs pos="100000">
                        <a:srgbClr val="FFFFFF"/>
                      </a:gs>
                    </a:gsLst>
                    <a:lin ang="5400000" scaled="0"/>
                  </a:gradFill>
                  <a:sym typeface="Wingdings" pitchFamily="2" charset="2"/>
                </a:rPr>
                <a:t>:-)</a:t>
              </a:r>
              <a:endParaRPr lang="en-US" sz="2399" dirty="0">
                <a:gradFill>
                  <a:gsLst>
                    <a:gs pos="0">
                      <a:srgbClr val="FFFFFF"/>
                    </a:gs>
                    <a:gs pos="100000">
                      <a:srgbClr val="FFFFFF"/>
                    </a:gs>
                  </a:gsLst>
                  <a:lin ang="5400000" scaled="0"/>
                </a:gradFill>
              </a:endParaRPr>
            </a:p>
          </p:txBody>
        </p:sp>
      </p:grpSp>
      <p:grpSp>
        <p:nvGrpSpPr>
          <p:cNvPr id="78" name="Group 77"/>
          <p:cNvGrpSpPr/>
          <p:nvPr/>
        </p:nvGrpSpPr>
        <p:grpSpPr>
          <a:xfrm>
            <a:off x="8689828" y="3106009"/>
            <a:ext cx="1526813" cy="1111335"/>
            <a:chOff x="5633504" y="3707933"/>
            <a:chExt cx="866164" cy="631077"/>
          </a:xfrm>
        </p:grpSpPr>
        <p:grpSp>
          <p:nvGrpSpPr>
            <p:cNvPr id="79" name="Group 78"/>
            <p:cNvGrpSpPr/>
            <p:nvPr/>
          </p:nvGrpSpPr>
          <p:grpSpPr>
            <a:xfrm>
              <a:off x="5633504" y="3707933"/>
              <a:ext cx="866164" cy="631077"/>
              <a:chOff x="2146300" y="552450"/>
              <a:chExt cx="7896225" cy="5753100"/>
            </a:xfrm>
          </p:grpSpPr>
          <p:pic>
            <p:nvPicPr>
              <p:cNvPr id="81" name="Picture 8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82" name="Rectangle 81"/>
              <p:cNvSpPr/>
              <p:nvPr/>
            </p:nvSpPr>
            <p:spPr bwMode="auto">
              <a:xfrm>
                <a:off x="2271251" y="1651097"/>
                <a:ext cx="7659329" cy="44842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sp>
          <p:nvSpPr>
            <p:cNvPr id="80" name="Rectangle 79"/>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4799" dirty="0">
                  <a:gradFill>
                    <a:gsLst>
                      <a:gs pos="0">
                        <a:srgbClr val="FFFFFF"/>
                      </a:gs>
                      <a:gs pos="100000">
                        <a:srgbClr val="FFFFFF"/>
                      </a:gs>
                    </a:gsLst>
                    <a:lin ang="5400000" scaled="0"/>
                  </a:gradFill>
                  <a:sym typeface="Wingdings" pitchFamily="2" charset="2"/>
                </a:rPr>
                <a:t>:-)</a:t>
              </a:r>
              <a:endParaRPr lang="en-US" sz="4399" dirty="0">
                <a:gradFill>
                  <a:gsLst>
                    <a:gs pos="0">
                      <a:srgbClr val="FFFFFF"/>
                    </a:gs>
                    <a:gs pos="100000">
                      <a:srgbClr val="FFFFFF"/>
                    </a:gs>
                  </a:gsLst>
                  <a:lin ang="5400000" scaled="0"/>
                </a:gradFill>
              </a:endParaRPr>
            </a:p>
          </p:txBody>
        </p:sp>
      </p:grpSp>
      <p:grpSp>
        <p:nvGrpSpPr>
          <p:cNvPr id="83" name="Group 82"/>
          <p:cNvGrpSpPr/>
          <p:nvPr/>
        </p:nvGrpSpPr>
        <p:grpSpPr>
          <a:xfrm>
            <a:off x="8689832" y="4324897"/>
            <a:ext cx="955033" cy="695148"/>
            <a:chOff x="5633504" y="3707933"/>
            <a:chExt cx="866164" cy="631077"/>
          </a:xfrm>
        </p:grpSpPr>
        <p:grpSp>
          <p:nvGrpSpPr>
            <p:cNvPr id="84" name="Group 83"/>
            <p:cNvGrpSpPr/>
            <p:nvPr/>
          </p:nvGrpSpPr>
          <p:grpSpPr>
            <a:xfrm>
              <a:off x="5633504" y="3707933"/>
              <a:ext cx="866164" cy="631077"/>
              <a:chOff x="2146300" y="552450"/>
              <a:chExt cx="7896225" cy="5753100"/>
            </a:xfrm>
          </p:grpSpPr>
          <p:pic>
            <p:nvPicPr>
              <p:cNvPr id="86" name="Picture 8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89" name="Rectangle 88"/>
              <p:cNvSpPr/>
              <p:nvPr/>
            </p:nvSpPr>
            <p:spPr bwMode="auto">
              <a:xfrm>
                <a:off x="2271251" y="1651097"/>
                <a:ext cx="7659329" cy="4484232"/>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1066" dirty="0">
                  <a:gradFill>
                    <a:gsLst>
                      <a:gs pos="0">
                        <a:srgbClr val="FFFFFF"/>
                      </a:gs>
                      <a:gs pos="100000">
                        <a:srgbClr val="FFFFFF"/>
                      </a:gs>
                    </a:gsLst>
                    <a:lin ang="5400000" scaled="0"/>
                  </a:gradFill>
                </a:endParaRPr>
              </a:p>
            </p:txBody>
          </p:sp>
        </p:grpSp>
        <p:sp>
          <p:nvSpPr>
            <p:cNvPr id="85" name="Rectangle 84"/>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2799" dirty="0">
                  <a:gradFill>
                    <a:gsLst>
                      <a:gs pos="0">
                        <a:srgbClr val="FFFFFF"/>
                      </a:gs>
                      <a:gs pos="100000">
                        <a:srgbClr val="FFFFFF"/>
                      </a:gs>
                    </a:gsLst>
                    <a:lin ang="5400000" scaled="0"/>
                  </a:gradFill>
                  <a:sym typeface="Wingdings" pitchFamily="2" charset="2"/>
                </a:rPr>
                <a:t>:-)</a:t>
              </a:r>
              <a:endParaRPr lang="en-US" sz="2399" dirty="0">
                <a:gradFill>
                  <a:gsLst>
                    <a:gs pos="0">
                      <a:srgbClr val="FFFFFF"/>
                    </a:gs>
                    <a:gs pos="100000">
                      <a:srgbClr val="FFFFFF"/>
                    </a:gs>
                  </a:gsLst>
                  <a:lin ang="5400000" scaled="0"/>
                </a:gradFill>
              </a:endParaRPr>
            </a:p>
          </p:txBody>
        </p:sp>
      </p:grpSp>
      <p:grpSp>
        <p:nvGrpSpPr>
          <p:cNvPr id="90" name="Group 89"/>
          <p:cNvGrpSpPr/>
          <p:nvPr/>
        </p:nvGrpSpPr>
        <p:grpSpPr>
          <a:xfrm>
            <a:off x="9734012" y="4324897"/>
            <a:ext cx="955033" cy="695148"/>
            <a:chOff x="5633504" y="3707933"/>
            <a:chExt cx="866164" cy="631077"/>
          </a:xfrm>
        </p:grpSpPr>
        <p:grpSp>
          <p:nvGrpSpPr>
            <p:cNvPr id="91" name="Group 90"/>
            <p:cNvGrpSpPr/>
            <p:nvPr/>
          </p:nvGrpSpPr>
          <p:grpSpPr>
            <a:xfrm>
              <a:off x="5633504" y="3707933"/>
              <a:ext cx="866164" cy="631077"/>
              <a:chOff x="2146300" y="552450"/>
              <a:chExt cx="7896225" cy="5753100"/>
            </a:xfrm>
          </p:grpSpPr>
          <p:pic>
            <p:nvPicPr>
              <p:cNvPr id="93" name="Picture 9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94" name="Rectangle 93"/>
              <p:cNvSpPr/>
              <p:nvPr/>
            </p:nvSpPr>
            <p:spPr bwMode="auto">
              <a:xfrm>
                <a:off x="2271251" y="1651097"/>
                <a:ext cx="7659329" cy="4484232"/>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1066" dirty="0">
                  <a:gradFill>
                    <a:gsLst>
                      <a:gs pos="0">
                        <a:srgbClr val="FFFFFF"/>
                      </a:gs>
                      <a:gs pos="100000">
                        <a:srgbClr val="FFFFFF"/>
                      </a:gs>
                    </a:gsLst>
                    <a:lin ang="5400000" scaled="0"/>
                  </a:gradFill>
                </a:endParaRPr>
              </a:p>
            </p:txBody>
          </p:sp>
        </p:grpSp>
        <p:sp>
          <p:nvSpPr>
            <p:cNvPr id="92" name="Rectangle 91"/>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2799" dirty="0">
                  <a:gradFill>
                    <a:gsLst>
                      <a:gs pos="0">
                        <a:srgbClr val="FFFFFF"/>
                      </a:gs>
                      <a:gs pos="100000">
                        <a:srgbClr val="FFFFFF"/>
                      </a:gs>
                    </a:gsLst>
                    <a:lin ang="5400000" scaled="0"/>
                  </a:gradFill>
                  <a:sym typeface="Wingdings" pitchFamily="2" charset="2"/>
                </a:rPr>
                <a:t>:-)</a:t>
              </a:r>
              <a:endParaRPr lang="en-US" sz="2399" dirty="0">
                <a:gradFill>
                  <a:gsLst>
                    <a:gs pos="0">
                      <a:srgbClr val="FFFFFF"/>
                    </a:gs>
                    <a:gs pos="100000">
                      <a:srgbClr val="FFFFFF"/>
                    </a:gs>
                  </a:gsLst>
                  <a:lin ang="5400000" scaled="0"/>
                </a:gradFill>
              </a:endParaRPr>
            </a:p>
          </p:txBody>
        </p:sp>
      </p:grpSp>
      <p:sp>
        <p:nvSpPr>
          <p:cNvPr id="99" name="Title 1"/>
          <p:cNvSpPr txBox="1">
            <a:spLocks/>
          </p:cNvSpPr>
          <p:nvPr/>
        </p:nvSpPr>
        <p:spPr>
          <a:xfrm>
            <a:off x="1222077" y="1534083"/>
            <a:ext cx="1589530" cy="443070"/>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914142"/>
            <a:r>
              <a:rPr lang="en-US" sz="3199" dirty="0">
                <a:gradFill>
                  <a:gsLst>
                    <a:gs pos="0">
                      <a:srgbClr val="5F5F5F"/>
                    </a:gs>
                    <a:gs pos="100000">
                      <a:srgbClr val="5F5F5F"/>
                    </a:gs>
                  </a:gsLst>
                  <a:lin ang="5400000" scaled="0"/>
                </a:gradFill>
              </a:rPr>
              <a:t>standard</a:t>
            </a:r>
            <a:endParaRPr sz="4266" dirty="0">
              <a:gradFill>
                <a:gsLst>
                  <a:gs pos="0">
                    <a:srgbClr val="5F5F5F"/>
                  </a:gs>
                  <a:gs pos="100000">
                    <a:srgbClr val="5F5F5F"/>
                  </a:gs>
                </a:gsLst>
                <a:lin ang="5400000" scaled="0"/>
              </a:gradFill>
            </a:endParaRPr>
          </a:p>
        </p:txBody>
      </p:sp>
      <p:sp>
        <p:nvSpPr>
          <p:cNvPr id="3" name="Title 2"/>
          <p:cNvSpPr>
            <a:spLocks noGrp="1"/>
          </p:cNvSpPr>
          <p:nvPr>
            <p:ph type="title"/>
          </p:nvPr>
        </p:nvSpPr>
        <p:spPr/>
        <p:txBody>
          <a:bodyPr/>
          <a:lstStyle/>
          <a:p>
            <a:r>
              <a:rPr lang="en-US" dirty="0">
                <a:gradFill>
                  <a:gsLst>
                    <a:gs pos="0">
                      <a:srgbClr val="FFFFFF"/>
                    </a:gs>
                    <a:gs pos="100000">
                      <a:srgbClr val="FFFFFF"/>
                    </a:gs>
                  </a:gsLst>
                  <a:lin ang="5400000" scaled="0"/>
                </a:gradFill>
              </a:rPr>
              <a:t>Web </a:t>
            </a:r>
            <a:r>
              <a:rPr lang="en-US" dirty="0" smtClean="0">
                <a:gradFill>
                  <a:gsLst>
                    <a:gs pos="0">
                      <a:srgbClr val="FFFFFF"/>
                    </a:gs>
                    <a:gs pos="100000">
                      <a:srgbClr val="FFFFFF"/>
                    </a:gs>
                  </a:gsLst>
                  <a:lin ang="5400000" scaled="0"/>
                </a:gradFill>
              </a:rPr>
              <a:t>Sites - instances</a:t>
            </a:r>
            <a:endParaRPr lang="en-US"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825329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 name="Group 94"/>
          <p:cNvGrpSpPr/>
          <p:nvPr/>
        </p:nvGrpSpPr>
        <p:grpSpPr>
          <a:xfrm>
            <a:off x="-1" y="894"/>
            <a:ext cx="12180802" cy="982979"/>
            <a:chOff x="-1" y="0"/>
            <a:chExt cx="12180802" cy="983234"/>
          </a:xfrm>
        </p:grpSpPr>
        <p:sp>
          <p:nvSpPr>
            <p:cNvPr id="96" name="Rectangle 95"/>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97" name="Rectangle 96"/>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98" name="Rectangle 97"/>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sp>
        <p:nvSpPr>
          <p:cNvPr id="21" name="Rectangle 20"/>
          <p:cNvSpPr/>
          <p:nvPr/>
        </p:nvSpPr>
        <p:spPr bwMode="auto">
          <a:xfrm>
            <a:off x="3031842" y="1644037"/>
            <a:ext cx="8335561" cy="248303"/>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sp>
        <p:nvSpPr>
          <p:cNvPr id="23" name="Rectangle 22"/>
          <p:cNvSpPr/>
          <p:nvPr/>
        </p:nvSpPr>
        <p:spPr bwMode="auto">
          <a:xfrm>
            <a:off x="3034379" y="1644037"/>
            <a:ext cx="2368480" cy="248303"/>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grpSp>
        <p:nvGrpSpPr>
          <p:cNvPr id="67" name="Group 66"/>
          <p:cNvGrpSpPr/>
          <p:nvPr/>
        </p:nvGrpSpPr>
        <p:grpSpPr>
          <a:xfrm>
            <a:off x="2" y="5727174"/>
            <a:ext cx="12188826" cy="1046024"/>
            <a:chOff x="-5012460" y="5194194"/>
            <a:chExt cx="16033937"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0" y="5194194"/>
              <a:ext cx="1447405"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30" name="Title 1"/>
          <p:cNvSpPr txBox="1">
            <a:spLocks/>
          </p:cNvSpPr>
          <p:nvPr/>
        </p:nvSpPr>
        <p:spPr>
          <a:xfrm>
            <a:off x="8681891" y="454190"/>
            <a:ext cx="1838633" cy="443070"/>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8762" algn="l"/>
              </a:tabLst>
            </a:pPr>
            <a:r>
              <a:rPr sz="3199" dirty="0">
                <a:gradFill>
                  <a:gsLst>
                    <a:gs pos="0">
                      <a:srgbClr val="0071BC"/>
                    </a:gs>
                    <a:gs pos="100000">
                      <a:srgbClr val="0071BC"/>
                    </a:gs>
                  </a:gsLst>
                  <a:lin ang="5400000" scaled="0"/>
                </a:gradFill>
              </a:rPr>
              <a:t>standard</a:t>
            </a:r>
          </a:p>
        </p:txBody>
      </p:sp>
      <p:cxnSp>
        <p:nvCxnSpPr>
          <p:cNvPr id="131" name="Straight Connector 130"/>
          <p:cNvCxnSpPr/>
          <p:nvPr/>
        </p:nvCxnSpPr>
        <p:spPr>
          <a:xfrm flipV="1">
            <a:off x="8587619" y="300823"/>
            <a:ext cx="0" cy="683049"/>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8587623" y="300823"/>
            <a:ext cx="2089625"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0677244" y="300828"/>
            <a:ext cx="0" cy="683047"/>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0677248" y="983870"/>
            <a:ext cx="1511581"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983870"/>
            <a:ext cx="8587619"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3031843" y="2539922"/>
            <a:ext cx="2372247" cy="2928001"/>
            <a:chOff x="2274475" y="1904767"/>
            <a:chExt cx="1779649" cy="2196573"/>
          </a:xfrm>
        </p:grpSpPr>
        <p:grpSp>
          <p:nvGrpSpPr>
            <p:cNvPr id="136" name="Group 135"/>
            <p:cNvGrpSpPr/>
            <p:nvPr/>
          </p:nvGrpSpPr>
          <p:grpSpPr>
            <a:xfrm>
              <a:off x="2274475" y="1904767"/>
              <a:ext cx="1779649" cy="2196573"/>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138" name="TextBox 137"/>
              <p:cNvSpPr txBox="1"/>
              <p:nvPr/>
            </p:nvSpPr>
            <p:spPr>
              <a:xfrm>
                <a:off x="5014374" y="2791511"/>
                <a:ext cx="2153217" cy="221657"/>
              </a:xfrm>
              <a:prstGeom prst="rect">
                <a:avLst/>
              </a:prstGeom>
              <a:noFill/>
            </p:spPr>
            <p:txBody>
              <a:bodyPr wrap="none" lIns="0" tIns="0" rIns="0" bIns="0" rtlCol="0">
                <a:spAutoFit/>
              </a:bodyPr>
              <a:lstStyle/>
              <a:p>
                <a:pPr defTabSz="1218693">
                  <a:lnSpc>
                    <a:spcPct val="90000"/>
                  </a:lnSpc>
                  <a:spcBef>
                    <a:spcPct val="20000"/>
                  </a:spcBef>
                  <a:buSzPct val="80000"/>
                </a:pPr>
                <a:r>
                  <a:rPr lang="en-US" sz="1600" b="1" cap="all" dirty="0">
                    <a:gradFill>
                      <a:gsLst>
                        <a:gs pos="0">
                          <a:srgbClr val="FFFFFF"/>
                        </a:gs>
                        <a:gs pos="100000">
                          <a:srgbClr val="FFFFFF"/>
                        </a:gs>
                      </a:gsLst>
                      <a:lin ang="5400000" scaled="0"/>
                    </a:gradFill>
                  </a:rPr>
                  <a:t>Standard instance</a:t>
                </a:r>
              </a:p>
            </p:txBody>
          </p:sp>
        </p:grpSp>
        <p:grpSp>
          <p:nvGrpSpPr>
            <p:cNvPr id="144" name="Group 143"/>
            <p:cNvGrpSpPr/>
            <p:nvPr/>
          </p:nvGrpSpPr>
          <p:grpSpPr>
            <a:xfrm>
              <a:off x="2353918" y="2398485"/>
              <a:ext cx="1620765" cy="1179719"/>
              <a:chOff x="5633503" y="3707934"/>
              <a:chExt cx="866165" cy="631077"/>
            </a:xfrm>
          </p:grpSpPr>
          <p:grpSp>
            <p:nvGrpSpPr>
              <p:cNvPr id="145" name="Group 144"/>
              <p:cNvGrpSpPr/>
              <p:nvPr/>
            </p:nvGrpSpPr>
            <p:grpSpPr>
              <a:xfrm>
                <a:off x="5633503" y="3707934"/>
                <a:ext cx="866164" cy="631077"/>
                <a:chOff x="2146305" y="552450"/>
                <a:chExt cx="7896221" cy="5753100"/>
              </a:xfrm>
            </p:grpSpPr>
            <p:pic>
              <p:nvPicPr>
                <p:cNvPr id="147" name="Picture 1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5465" dirty="0">
                    <a:gradFill>
                      <a:gsLst>
                        <a:gs pos="0">
                          <a:srgbClr val="FFFFFF"/>
                        </a:gs>
                        <a:gs pos="100000">
                          <a:srgbClr val="FFFFFF"/>
                        </a:gs>
                      </a:gsLst>
                      <a:lin ang="5400000" scaled="0"/>
                    </a:gradFill>
                    <a:sym typeface="Wingdings" pitchFamily="2" charset="2"/>
                  </a:rPr>
                  <a:t>:-)</a:t>
                </a:r>
                <a:endParaRPr lang="en-US" sz="4799" dirty="0">
                  <a:gradFill>
                    <a:gsLst>
                      <a:gs pos="0">
                        <a:srgbClr val="FFFFFF"/>
                      </a:gs>
                      <a:gs pos="100000">
                        <a:srgbClr val="FFFFFF"/>
                      </a:gs>
                    </a:gsLst>
                    <a:lin ang="5400000" scaled="0"/>
                  </a:gradFill>
                </a:endParaRPr>
              </a:p>
            </p:txBody>
          </p:sp>
        </p:grpSp>
      </p:grpSp>
      <p:sp>
        <p:nvSpPr>
          <p:cNvPr id="99" name="Title 1"/>
          <p:cNvSpPr txBox="1">
            <a:spLocks/>
          </p:cNvSpPr>
          <p:nvPr/>
        </p:nvSpPr>
        <p:spPr>
          <a:xfrm>
            <a:off x="397462" y="1534083"/>
            <a:ext cx="2414146" cy="443070"/>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914142"/>
            <a:r>
              <a:rPr lang="en-US" sz="3199" dirty="0" err="1">
                <a:gradFill>
                  <a:gsLst>
                    <a:gs pos="0">
                      <a:srgbClr val="5F5F5F"/>
                    </a:gs>
                    <a:gs pos="100000">
                      <a:srgbClr val="5F5F5F"/>
                    </a:gs>
                  </a:gsLst>
                  <a:lin ang="5400000" scaled="0"/>
                </a:gradFill>
              </a:rPr>
              <a:t>cpu</a:t>
            </a:r>
            <a:r>
              <a:rPr lang="en-US" sz="3199" dirty="0">
                <a:gradFill>
                  <a:gsLst>
                    <a:gs pos="0">
                      <a:srgbClr val="5F5F5F"/>
                    </a:gs>
                    <a:gs pos="100000">
                      <a:srgbClr val="5F5F5F"/>
                    </a:gs>
                  </a:gsLst>
                  <a:lin ang="5400000" scaled="0"/>
                </a:gradFill>
              </a:rPr>
              <a:t> utilization</a:t>
            </a:r>
            <a:endParaRPr sz="4266" dirty="0">
              <a:gradFill>
                <a:gsLst>
                  <a:gs pos="0">
                    <a:srgbClr val="5F5F5F"/>
                  </a:gs>
                  <a:gs pos="100000">
                    <a:srgbClr val="5F5F5F"/>
                  </a:gs>
                </a:gsLst>
                <a:lin ang="5400000" scaled="0"/>
              </a:gradFill>
            </a:endParaRPr>
          </a:p>
        </p:txBody>
      </p:sp>
      <p:sp>
        <p:nvSpPr>
          <p:cNvPr id="3" name="Title 2"/>
          <p:cNvSpPr>
            <a:spLocks noGrp="1"/>
          </p:cNvSpPr>
          <p:nvPr>
            <p:ph type="title"/>
          </p:nvPr>
        </p:nvSpPr>
        <p:spPr/>
        <p:txBody>
          <a:bodyPr/>
          <a:lstStyle/>
          <a:p>
            <a:r>
              <a:rPr lang="en-US" dirty="0">
                <a:gradFill>
                  <a:gsLst>
                    <a:gs pos="0">
                      <a:srgbClr val="FFFFFF"/>
                    </a:gs>
                    <a:gs pos="100000">
                      <a:srgbClr val="FFFFFF"/>
                    </a:gs>
                  </a:gsLst>
                  <a:lin ang="5400000" scaled="0"/>
                </a:gradFill>
              </a:rPr>
              <a:t>Web </a:t>
            </a:r>
            <a:r>
              <a:rPr lang="en-US" dirty="0" smtClean="0">
                <a:gradFill>
                  <a:gsLst>
                    <a:gs pos="0">
                      <a:srgbClr val="FFFFFF"/>
                    </a:gs>
                    <a:gs pos="100000">
                      <a:srgbClr val="FFFFFF"/>
                    </a:gs>
                  </a:gsLst>
                  <a:lin ang="5400000" scaled="0"/>
                </a:gradFill>
              </a:rPr>
              <a:t>Sites </a:t>
            </a:r>
            <a:r>
              <a:rPr lang="en-US" dirty="0" err="1" smtClean="0">
                <a:gradFill>
                  <a:gsLst>
                    <a:gs pos="0">
                      <a:srgbClr val="FFFFFF"/>
                    </a:gs>
                    <a:gs pos="100000">
                      <a:srgbClr val="FFFFFF"/>
                    </a:gs>
                  </a:gsLst>
                  <a:lin ang="5400000" scaled="0"/>
                </a:gradFill>
              </a:rPr>
              <a:t>autoscaling</a:t>
            </a:r>
            <a:endParaRPr lang="en-US" dirty="0">
              <a:gradFill>
                <a:gsLst>
                  <a:gs pos="0">
                    <a:srgbClr val="FFFFFF"/>
                  </a:gs>
                  <a:gs pos="100000">
                    <a:srgbClr val="FFFFFF"/>
                  </a:gs>
                </a:gsLst>
                <a:lin ang="5400000" scaled="0"/>
              </a:gradFill>
            </a:endParaRPr>
          </a:p>
        </p:txBody>
      </p:sp>
      <p:sp>
        <p:nvSpPr>
          <p:cNvPr id="102" name="Rectangle 101"/>
          <p:cNvSpPr/>
          <p:nvPr/>
        </p:nvSpPr>
        <p:spPr bwMode="auto">
          <a:xfrm>
            <a:off x="5402859" y="1645678"/>
            <a:ext cx="3593597" cy="245023"/>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grpSp>
        <p:nvGrpSpPr>
          <p:cNvPr id="104" name="Group 103"/>
          <p:cNvGrpSpPr/>
          <p:nvPr/>
        </p:nvGrpSpPr>
        <p:grpSpPr>
          <a:xfrm>
            <a:off x="5509987" y="2520314"/>
            <a:ext cx="2372247" cy="2928001"/>
            <a:chOff x="2274474" y="1904767"/>
            <a:chExt cx="1779649" cy="2196573"/>
          </a:xfrm>
        </p:grpSpPr>
        <p:grpSp>
          <p:nvGrpSpPr>
            <p:cNvPr id="105" name="Group 104"/>
            <p:cNvGrpSpPr/>
            <p:nvPr/>
          </p:nvGrpSpPr>
          <p:grpSpPr>
            <a:xfrm>
              <a:off x="2274474" y="1904767"/>
              <a:ext cx="1779649" cy="2196573"/>
              <a:chOff x="4888659" y="2633150"/>
              <a:chExt cx="2372247" cy="2928764"/>
            </a:xfrm>
          </p:grpSpPr>
          <p:sp>
            <p:nvSpPr>
              <p:cNvPr id="111"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112" name="TextBox 111"/>
              <p:cNvSpPr txBox="1"/>
              <p:nvPr/>
            </p:nvSpPr>
            <p:spPr>
              <a:xfrm>
                <a:off x="5014374" y="2791511"/>
                <a:ext cx="2153217" cy="221657"/>
              </a:xfrm>
              <a:prstGeom prst="rect">
                <a:avLst/>
              </a:prstGeom>
              <a:noFill/>
            </p:spPr>
            <p:txBody>
              <a:bodyPr wrap="none" lIns="0" tIns="0" rIns="0" bIns="0" rtlCol="0">
                <a:spAutoFit/>
              </a:bodyPr>
              <a:lstStyle/>
              <a:p>
                <a:pPr defTabSz="1218693">
                  <a:lnSpc>
                    <a:spcPct val="90000"/>
                  </a:lnSpc>
                  <a:spcBef>
                    <a:spcPct val="20000"/>
                  </a:spcBef>
                  <a:buSzPct val="80000"/>
                </a:pPr>
                <a:r>
                  <a:rPr lang="en-US" sz="1600" b="1" cap="all" dirty="0">
                    <a:gradFill>
                      <a:gsLst>
                        <a:gs pos="0">
                          <a:srgbClr val="FFFFFF"/>
                        </a:gs>
                        <a:gs pos="100000">
                          <a:srgbClr val="FFFFFF"/>
                        </a:gs>
                      </a:gsLst>
                      <a:lin ang="5400000" scaled="0"/>
                    </a:gradFill>
                  </a:rPr>
                  <a:t>Standard instance</a:t>
                </a:r>
              </a:p>
            </p:txBody>
          </p:sp>
        </p:grpSp>
        <p:grpSp>
          <p:nvGrpSpPr>
            <p:cNvPr id="106" name="Group 105"/>
            <p:cNvGrpSpPr/>
            <p:nvPr/>
          </p:nvGrpSpPr>
          <p:grpSpPr>
            <a:xfrm>
              <a:off x="2353918" y="2398485"/>
              <a:ext cx="1620765" cy="1179719"/>
              <a:chOff x="5633503" y="3707934"/>
              <a:chExt cx="866165" cy="631077"/>
            </a:xfrm>
          </p:grpSpPr>
          <p:grpSp>
            <p:nvGrpSpPr>
              <p:cNvPr id="107" name="Group 106"/>
              <p:cNvGrpSpPr/>
              <p:nvPr/>
            </p:nvGrpSpPr>
            <p:grpSpPr>
              <a:xfrm>
                <a:off x="5633503" y="3707934"/>
                <a:ext cx="866164" cy="631077"/>
                <a:chOff x="2146305" y="552450"/>
                <a:chExt cx="7896221" cy="5753100"/>
              </a:xfrm>
            </p:grpSpPr>
            <p:pic>
              <p:nvPicPr>
                <p:cNvPr id="109" name="Picture 10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10" name="Rectangle 109"/>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sp>
            <p:nvSpPr>
              <p:cNvPr id="108" name="Rectangle 107"/>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5465" dirty="0">
                    <a:gradFill>
                      <a:gsLst>
                        <a:gs pos="0">
                          <a:srgbClr val="FFFFFF"/>
                        </a:gs>
                        <a:gs pos="100000">
                          <a:srgbClr val="FFFFFF"/>
                        </a:gs>
                      </a:gsLst>
                      <a:lin ang="5400000" scaled="0"/>
                    </a:gradFill>
                    <a:sym typeface="Wingdings" pitchFamily="2" charset="2"/>
                  </a:rPr>
                  <a:t>:-)</a:t>
                </a:r>
                <a:endParaRPr lang="en-US" sz="4799" dirty="0">
                  <a:gradFill>
                    <a:gsLst>
                      <a:gs pos="0">
                        <a:srgbClr val="FFFFFF"/>
                      </a:gs>
                      <a:gs pos="100000">
                        <a:srgbClr val="FFFFFF"/>
                      </a:gs>
                    </a:gsLst>
                    <a:lin ang="5400000" scaled="0"/>
                  </a:gradFill>
                </a:endParaRPr>
              </a:p>
            </p:txBody>
          </p:sp>
        </p:grpSp>
      </p:grpSp>
      <p:grpSp>
        <p:nvGrpSpPr>
          <p:cNvPr id="114" name="Group 113"/>
          <p:cNvGrpSpPr/>
          <p:nvPr/>
        </p:nvGrpSpPr>
        <p:grpSpPr>
          <a:xfrm>
            <a:off x="7979486" y="2500705"/>
            <a:ext cx="2372247" cy="2928001"/>
            <a:chOff x="2274475" y="1904767"/>
            <a:chExt cx="1779649" cy="2196573"/>
          </a:xfrm>
        </p:grpSpPr>
        <p:grpSp>
          <p:nvGrpSpPr>
            <p:cNvPr id="115" name="Group 114"/>
            <p:cNvGrpSpPr/>
            <p:nvPr/>
          </p:nvGrpSpPr>
          <p:grpSpPr>
            <a:xfrm>
              <a:off x="2274475" y="1904767"/>
              <a:ext cx="1779649" cy="2196573"/>
              <a:chOff x="4888659" y="2633150"/>
              <a:chExt cx="2372247" cy="2928764"/>
            </a:xfrm>
          </p:grpSpPr>
          <p:sp>
            <p:nvSpPr>
              <p:cNvPr id="140"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141" name="TextBox 140"/>
              <p:cNvSpPr txBox="1"/>
              <p:nvPr/>
            </p:nvSpPr>
            <p:spPr>
              <a:xfrm>
                <a:off x="5014374" y="2791511"/>
                <a:ext cx="2153217" cy="221657"/>
              </a:xfrm>
              <a:prstGeom prst="rect">
                <a:avLst/>
              </a:prstGeom>
              <a:noFill/>
            </p:spPr>
            <p:txBody>
              <a:bodyPr wrap="none" lIns="0" tIns="0" rIns="0" bIns="0" rtlCol="0">
                <a:spAutoFit/>
              </a:bodyPr>
              <a:lstStyle/>
              <a:p>
                <a:pPr defTabSz="1218693">
                  <a:lnSpc>
                    <a:spcPct val="90000"/>
                  </a:lnSpc>
                  <a:spcBef>
                    <a:spcPct val="20000"/>
                  </a:spcBef>
                  <a:buSzPct val="80000"/>
                </a:pPr>
                <a:r>
                  <a:rPr lang="en-US" sz="1600" b="1" cap="all" dirty="0">
                    <a:gradFill>
                      <a:gsLst>
                        <a:gs pos="0">
                          <a:srgbClr val="FFFFFF"/>
                        </a:gs>
                        <a:gs pos="100000">
                          <a:srgbClr val="FFFFFF"/>
                        </a:gs>
                      </a:gsLst>
                      <a:lin ang="5400000" scaled="0"/>
                    </a:gradFill>
                  </a:rPr>
                  <a:t>Standard instance</a:t>
                </a:r>
              </a:p>
            </p:txBody>
          </p:sp>
        </p:grpSp>
        <p:grpSp>
          <p:nvGrpSpPr>
            <p:cNvPr id="116" name="Group 115"/>
            <p:cNvGrpSpPr/>
            <p:nvPr/>
          </p:nvGrpSpPr>
          <p:grpSpPr>
            <a:xfrm>
              <a:off x="2353918" y="2398485"/>
              <a:ext cx="1620765" cy="1179719"/>
              <a:chOff x="5633503" y="3707934"/>
              <a:chExt cx="866165" cy="631077"/>
            </a:xfrm>
          </p:grpSpPr>
          <p:grpSp>
            <p:nvGrpSpPr>
              <p:cNvPr id="119" name="Group 118"/>
              <p:cNvGrpSpPr/>
              <p:nvPr/>
            </p:nvGrpSpPr>
            <p:grpSpPr>
              <a:xfrm>
                <a:off x="5633503" y="3707934"/>
                <a:ext cx="866164" cy="631077"/>
                <a:chOff x="2146305" y="552450"/>
                <a:chExt cx="7896221" cy="5753100"/>
              </a:xfrm>
            </p:grpSpPr>
            <p:pic>
              <p:nvPicPr>
                <p:cNvPr id="121" name="Picture 1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39" name="Rectangle 138"/>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sp>
            <p:nvSpPr>
              <p:cNvPr id="120" name="Rectangle 119"/>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5465" dirty="0">
                    <a:gradFill>
                      <a:gsLst>
                        <a:gs pos="0">
                          <a:srgbClr val="FFFFFF"/>
                        </a:gs>
                        <a:gs pos="100000">
                          <a:srgbClr val="FFFFFF"/>
                        </a:gs>
                      </a:gsLst>
                      <a:lin ang="5400000" scaled="0"/>
                    </a:gradFill>
                    <a:sym typeface="Wingdings" pitchFamily="2" charset="2"/>
                  </a:rPr>
                  <a:t>:-)</a:t>
                </a:r>
                <a:endParaRPr lang="en-US" sz="4799" dirty="0">
                  <a:gradFill>
                    <a:gsLst>
                      <a:gs pos="0">
                        <a:srgbClr val="FFFFFF"/>
                      </a:gs>
                      <a:gs pos="100000">
                        <a:srgbClr val="FFFFFF"/>
                      </a:gs>
                    </a:gsLst>
                    <a:lin ang="5400000" scaled="0"/>
                  </a:gradFill>
                </a:endParaRPr>
              </a:p>
            </p:txBody>
          </p:sp>
        </p:grpSp>
      </p:grpSp>
      <p:sp>
        <p:nvSpPr>
          <p:cNvPr id="150" name="Rectangle 149"/>
          <p:cNvSpPr/>
          <p:nvPr/>
        </p:nvSpPr>
        <p:spPr bwMode="auto">
          <a:xfrm>
            <a:off x="8997690" y="1647918"/>
            <a:ext cx="2368480" cy="24442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sp>
        <p:nvSpPr>
          <p:cNvPr id="142" name="Rectangle 141"/>
          <p:cNvSpPr/>
          <p:nvPr/>
        </p:nvSpPr>
        <p:spPr bwMode="auto">
          <a:xfrm>
            <a:off x="5307312" y="1503921"/>
            <a:ext cx="96780" cy="528538"/>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sp>
        <p:nvSpPr>
          <p:cNvPr id="143" name="Rectangle 142"/>
          <p:cNvSpPr/>
          <p:nvPr/>
        </p:nvSpPr>
        <p:spPr bwMode="auto">
          <a:xfrm>
            <a:off x="8988635" y="1503921"/>
            <a:ext cx="103368" cy="528538"/>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spTree>
    <p:extLst>
      <p:ext uri="{BB962C8B-B14F-4D97-AF65-F5344CB8AC3E}">
        <p14:creationId xmlns:p14="http://schemas.microsoft.com/office/powerpoint/2010/main" val="1170165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left)">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02"/>
                                        </p:tgtEl>
                                        <p:attrNameLst>
                                          <p:attrName>style.visibility</p:attrName>
                                        </p:attrNameLst>
                                      </p:cBhvr>
                                      <p:to>
                                        <p:strVal val="visible"/>
                                      </p:to>
                                    </p:set>
                                    <p:animEffect transition="in" filter="wipe(left)">
                                      <p:cBhvr>
                                        <p:cTn id="15" dur="500"/>
                                        <p:tgtEl>
                                          <p:spTgt spid="102"/>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104"/>
                                        </p:tgtEl>
                                        <p:attrNameLst>
                                          <p:attrName>style.visibility</p:attrName>
                                        </p:attrNameLst>
                                      </p:cBhvr>
                                      <p:to>
                                        <p:strVal val="visible"/>
                                      </p:to>
                                    </p:set>
                                    <p:animEffect transition="in" filter="fade">
                                      <p:cBhvr>
                                        <p:cTn id="19" dur="500"/>
                                        <p:tgtEl>
                                          <p:spTgt spid="10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xit" presetSubtype="2" fill="hold" grpId="1" nodeType="clickEffect">
                                  <p:stCondLst>
                                    <p:cond delay="0"/>
                                  </p:stCondLst>
                                  <p:childTnLst>
                                    <p:animEffect transition="out" filter="wipe(right)">
                                      <p:cBhvr>
                                        <p:cTn id="23" dur="500"/>
                                        <p:tgtEl>
                                          <p:spTgt spid="102"/>
                                        </p:tgtEl>
                                      </p:cBhvr>
                                    </p:animEffect>
                                    <p:set>
                                      <p:cBhvr>
                                        <p:cTn id="24" dur="1" fill="hold">
                                          <p:stCondLst>
                                            <p:cond delay="499"/>
                                          </p:stCondLst>
                                        </p:cTn>
                                        <p:tgtEl>
                                          <p:spTgt spid="102"/>
                                        </p:tgtEl>
                                        <p:attrNameLst>
                                          <p:attrName>style.visibility</p:attrName>
                                        </p:attrNameLst>
                                      </p:cBhvr>
                                      <p:to>
                                        <p:strVal val="hidden"/>
                                      </p:to>
                                    </p:set>
                                  </p:childTnLst>
                                </p:cTn>
                              </p:par>
                            </p:childTnLst>
                          </p:cTn>
                        </p:par>
                        <p:par>
                          <p:cTn id="25" fill="hold">
                            <p:stCondLst>
                              <p:cond delay="500"/>
                            </p:stCondLst>
                            <p:childTnLst>
                              <p:par>
                                <p:cTn id="26" presetID="10" presetClass="exit" presetSubtype="0" fill="hold" nodeType="afterEffect">
                                  <p:stCondLst>
                                    <p:cond delay="0"/>
                                  </p:stCondLst>
                                  <p:childTnLst>
                                    <p:animEffect transition="out" filter="fade">
                                      <p:cBhvr>
                                        <p:cTn id="27" dur="500"/>
                                        <p:tgtEl>
                                          <p:spTgt spid="104"/>
                                        </p:tgtEl>
                                      </p:cBhvr>
                                    </p:animEffect>
                                    <p:set>
                                      <p:cBhvr>
                                        <p:cTn id="28" dur="1" fill="hold">
                                          <p:stCondLst>
                                            <p:cond delay="499"/>
                                          </p:stCondLst>
                                        </p:cTn>
                                        <p:tgtEl>
                                          <p:spTgt spid="104"/>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2" nodeType="clickEffect">
                                  <p:stCondLst>
                                    <p:cond delay="0"/>
                                  </p:stCondLst>
                                  <p:childTnLst>
                                    <p:set>
                                      <p:cBhvr>
                                        <p:cTn id="32" dur="1" fill="hold">
                                          <p:stCondLst>
                                            <p:cond delay="0"/>
                                          </p:stCondLst>
                                        </p:cTn>
                                        <p:tgtEl>
                                          <p:spTgt spid="102"/>
                                        </p:tgtEl>
                                        <p:attrNameLst>
                                          <p:attrName>style.visibility</p:attrName>
                                        </p:attrNameLst>
                                      </p:cBhvr>
                                      <p:to>
                                        <p:strVal val="visible"/>
                                      </p:to>
                                    </p:set>
                                    <p:animEffect transition="in" filter="wipe(left)">
                                      <p:cBhvr>
                                        <p:cTn id="33" dur="500"/>
                                        <p:tgtEl>
                                          <p:spTgt spid="102"/>
                                        </p:tgtEl>
                                      </p:cBhvr>
                                    </p:animEffect>
                                  </p:childTnLst>
                                </p:cTn>
                              </p:par>
                            </p:childTnLst>
                          </p:cTn>
                        </p:par>
                        <p:par>
                          <p:cTn id="34" fill="hold">
                            <p:stCondLst>
                              <p:cond delay="500"/>
                            </p:stCondLst>
                            <p:childTnLst>
                              <p:par>
                                <p:cTn id="35" presetID="10" presetClass="entr" presetSubtype="0" fill="hold" nodeType="afterEffect">
                                  <p:stCondLst>
                                    <p:cond delay="0"/>
                                  </p:stCondLst>
                                  <p:childTnLst>
                                    <p:set>
                                      <p:cBhvr>
                                        <p:cTn id="36" dur="1" fill="hold">
                                          <p:stCondLst>
                                            <p:cond delay="0"/>
                                          </p:stCondLst>
                                        </p:cTn>
                                        <p:tgtEl>
                                          <p:spTgt spid="104"/>
                                        </p:tgtEl>
                                        <p:attrNameLst>
                                          <p:attrName>style.visibility</p:attrName>
                                        </p:attrNameLst>
                                      </p:cBhvr>
                                      <p:to>
                                        <p:strVal val="visible"/>
                                      </p:to>
                                    </p:set>
                                    <p:animEffect transition="in" filter="fade">
                                      <p:cBhvr>
                                        <p:cTn id="37" dur="500"/>
                                        <p:tgtEl>
                                          <p:spTgt spid="104"/>
                                        </p:tgtEl>
                                      </p:cBhvr>
                                    </p:animEffect>
                                  </p:childTnLst>
                                </p:cTn>
                              </p:par>
                            </p:childTnLst>
                          </p:cTn>
                        </p:par>
                        <p:par>
                          <p:cTn id="38" fill="hold">
                            <p:stCondLst>
                              <p:cond delay="1000"/>
                            </p:stCondLst>
                            <p:childTnLst>
                              <p:par>
                                <p:cTn id="39" presetID="22" presetClass="entr" presetSubtype="8" fill="hold" grpId="0" nodeType="afterEffect">
                                  <p:stCondLst>
                                    <p:cond delay="0"/>
                                  </p:stCondLst>
                                  <p:childTnLst>
                                    <p:set>
                                      <p:cBhvr>
                                        <p:cTn id="40" dur="1" fill="hold">
                                          <p:stCondLst>
                                            <p:cond delay="0"/>
                                          </p:stCondLst>
                                        </p:cTn>
                                        <p:tgtEl>
                                          <p:spTgt spid="150"/>
                                        </p:tgtEl>
                                        <p:attrNameLst>
                                          <p:attrName>style.visibility</p:attrName>
                                        </p:attrNameLst>
                                      </p:cBhvr>
                                      <p:to>
                                        <p:strVal val="visible"/>
                                      </p:to>
                                    </p:set>
                                    <p:animEffect transition="in" filter="wipe(left)">
                                      <p:cBhvr>
                                        <p:cTn id="41" dur="500"/>
                                        <p:tgtEl>
                                          <p:spTgt spid="150"/>
                                        </p:tgtEl>
                                      </p:cBhvr>
                                    </p:animEffect>
                                  </p:childTnLst>
                                </p:cTn>
                              </p:par>
                            </p:childTnLst>
                          </p:cTn>
                        </p:par>
                        <p:par>
                          <p:cTn id="42" fill="hold">
                            <p:stCondLst>
                              <p:cond delay="1500"/>
                            </p:stCondLst>
                            <p:childTnLst>
                              <p:par>
                                <p:cTn id="43" presetID="10" presetClass="entr" presetSubtype="0" fill="hold" nodeType="afterEffect">
                                  <p:stCondLst>
                                    <p:cond delay="0"/>
                                  </p:stCondLst>
                                  <p:childTnLst>
                                    <p:set>
                                      <p:cBhvr>
                                        <p:cTn id="44" dur="1" fill="hold">
                                          <p:stCondLst>
                                            <p:cond delay="0"/>
                                          </p:stCondLst>
                                        </p:cTn>
                                        <p:tgtEl>
                                          <p:spTgt spid="114"/>
                                        </p:tgtEl>
                                        <p:attrNameLst>
                                          <p:attrName>style.visibility</p:attrName>
                                        </p:attrNameLst>
                                      </p:cBhvr>
                                      <p:to>
                                        <p:strVal val="visible"/>
                                      </p:to>
                                    </p:set>
                                    <p:animEffect transition="in" filter="fade">
                                      <p:cBhvr>
                                        <p:cTn id="45" dur="500"/>
                                        <p:tgtEl>
                                          <p:spTgt spid="11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xit" presetSubtype="2" fill="hold" grpId="1" nodeType="clickEffect">
                                  <p:stCondLst>
                                    <p:cond delay="0"/>
                                  </p:stCondLst>
                                  <p:childTnLst>
                                    <p:animEffect transition="out" filter="wipe(right)">
                                      <p:cBhvr>
                                        <p:cTn id="49" dur="500"/>
                                        <p:tgtEl>
                                          <p:spTgt spid="150"/>
                                        </p:tgtEl>
                                      </p:cBhvr>
                                    </p:animEffect>
                                    <p:set>
                                      <p:cBhvr>
                                        <p:cTn id="50" dur="1" fill="hold">
                                          <p:stCondLst>
                                            <p:cond delay="499"/>
                                          </p:stCondLst>
                                        </p:cTn>
                                        <p:tgtEl>
                                          <p:spTgt spid="150"/>
                                        </p:tgtEl>
                                        <p:attrNameLst>
                                          <p:attrName>style.visibility</p:attrName>
                                        </p:attrNameLst>
                                      </p:cBhvr>
                                      <p:to>
                                        <p:strVal val="hidden"/>
                                      </p:to>
                                    </p:set>
                                  </p:childTnLst>
                                </p:cTn>
                              </p:par>
                            </p:childTnLst>
                          </p:cTn>
                        </p:par>
                        <p:par>
                          <p:cTn id="51" fill="hold">
                            <p:stCondLst>
                              <p:cond delay="500"/>
                            </p:stCondLst>
                            <p:childTnLst>
                              <p:par>
                                <p:cTn id="52" presetID="10" presetClass="exit" presetSubtype="0" fill="hold" nodeType="afterEffect">
                                  <p:stCondLst>
                                    <p:cond delay="0"/>
                                  </p:stCondLst>
                                  <p:childTnLst>
                                    <p:animEffect transition="out" filter="fade">
                                      <p:cBhvr>
                                        <p:cTn id="53" dur="500"/>
                                        <p:tgtEl>
                                          <p:spTgt spid="114"/>
                                        </p:tgtEl>
                                      </p:cBhvr>
                                    </p:animEffect>
                                    <p:set>
                                      <p:cBhvr>
                                        <p:cTn id="54" dur="1" fill="hold">
                                          <p:stCondLst>
                                            <p:cond delay="499"/>
                                          </p:stCondLst>
                                        </p:cTn>
                                        <p:tgtEl>
                                          <p:spTgt spid="114"/>
                                        </p:tgtEl>
                                        <p:attrNameLst>
                                          <p:attrName>style.visibility</p:attrName>
                                        </p:attrNameLst>
                                      </p:cBhvr>
                                      <p:to>
                                        <p:strVal val="hidden"/>
                                      </p:to>
                                    </p:set>
                                  </p:childTnLst>
                                </p:cTn>
                              </p:par>
                            </p:childTnLst>
                          </p:cTn>
                        </p:par>
                        <p:par>
                          <p:cTn id="55" fill="hold">
                            <p:stCondLst>
                              <p:cond delay="1000"/>
                            </p:stCondLst>
                            <p:childTnLst>
                              <p:par>
                                <p:cTn id="56" presetID="22" presetClass="exit" presetSubtype="2" fill="hold" grpId="3" nodeType="afterEffect">
                                  <p:stCondLst>
                                    <p:cond delay="0"/>
                                  </p:stCondLst>
                                  <p:childTnLst>
                                    <p:animEffect transition="out" filter="wipe(right)">
                                      <p:cBhvr>
                                        <p:cTn id="57" dur="500"/>
                                        <p:tgtEl>
                                          <p:spTgt spid="102"/>
                                        </p:tgtEl>
                                      </p:cBhvr>
                                    </p:animEffect>
                                    <p:set>
                                      <p:cBhvr>
                                        <p:cTn id="58" dur="1" fill="hold">
                                          <p:stCondLst>
                                            <p:cond delay="499"/>
                                          </p:stCondLst>
                                        </p:cTn>
                                        <p:tgtEl>
                                          <p:spTgt spid="102"/>
                                        </p:tgtEl>
                                        <p:attrNameLst>
                                          <p:attrName>style.visibility</p:attrName>
                                        </p:attrNameLst>
                                      </p:cBhvr>
                                      <p:to>
                                        <p:strVal val="hidden"/>
                                      </p:to>
                                    </p:set>
                                  </p:childTnLst>
                                </p:cTn>
                              </p:par>
                            </p:childTnLst>
                          </p:cTn>
                        </p:par>
                        <p:par>
                          <p:cTn id="59" fill="hold">
                            <p:stCondLst>
                              <p:cond delay="1500"/>
                            </p:stCondLst>
                            <p:childTnLst>
                              <p:par>
                                <p:cTn id="60" presetID="10" presetClass="exit" presetSubtype="0" fill="hold" nodeType="afterEffect">
                                  <p:stCondLst>
                                    <p:cond delay="0"/>
                                  </p:stCondLst>
                                  <p:childTnLst>
                                    <p:animEffect transition="out" filter="fade">
                                      <p:cBhvr>
                                        <p:cTn id="61" dur="500"/>
                                        <p:tgtEl>
                                          <p:spTgt spid="104"/>
                                        </p:tgtEl>
                                      </p:cBhvr>
                                    </p:animEffect>
                                    <p:set>
                                      <p:cBhvr>
                                        <p:cTn id="62" dur="1" fill="hold">
                                          <p:stCondLst>
                                            <p:cond delay="499"/>
                                          </p:stCondLst>
                                        </p:cTn>
                                        <p:tgtEl>
                                          <p:spTgt spid="10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02" grpId="0" animBg="1"/>
      <p:bldP spid="102" grpId="1" animBg="1"/>
      <p:bldP spid="102" grpId="2" animBg="1"/>
      <p:bldP spid="102" grpId="3" animBg="1"/>
      <p:bldP spid="150" grpId="0" animBg="1"/>
      <p:bldP spid="150"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cstate="print">
            <a:duotone>
              <a:prstClr val="black"/>
              <a:schemeClr val="tx1">
                <a:lumMod val="50000"/>
                <a:tint val="45000"/>
                <a:satMod val="400000"/>
              </a:schemeClr>
            </a:duotone>
            <a:extLst>
              <a:ext uri="{28A0092B-C50C-407E-A947-70E740481C1C}">
                <a14:useLocalDpi xmlns:a14="http://schemas.microsoft.com/office/drawing/2010/main" val="0"/>
              </a:ext>
            </a:extLst>
          </a:blip>
          <a:stretch>
            <a:fillRect/>
          </a:stretch>
        </p:blipFill>
        <p:spPr>
          <a:xfrm>
            <a:off x="228601" y="868496"/>
            <a:ext cx="2756790" cy="2756073"/>
          </a:xfrm>
          <a:prstGeom prst="rect">
            <a:avLst/>
          </a:prstGeom>
          <a:effectLst>
            <a:outerShdw blurRad="50800" dist="50800" dir="5400000" algn="ctr" rotWithShape="0">
              <a:schemeClr val="bg1">
                <a:alpha val="13000"/>
              </a:schemeClr>
            </a:outerShdw>
          </a:effectLst>
        </p:spPr>
      </p:pic>
      <p:sp>
        <p:nvSpPr>
          <p:cNvPr id="12" name="Rectangle 11"/>
          <p:cNvSpPr/>
          <p:nvPr/>
        </p:nvSpPr>
        <p:spPr bwMode="auto">
          <a:xfrm>
            <a:off x="3133195" y="1457139"/>
            <a:ext cx="8513242" cy="994357"/>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16" tIns="0" rIns="121816" bIns="0" numCol="1" rtlCol="0" anchor="ctr" anchorCtr="0" compatLnSpc="1">
            <a:prstTxWarp prst="textNoShape">
              <a:avLst/>
            </a:prstTxWarp>
          </a:bodyPr>
          <a:lstStyle/>
          <a:p>
            <a:pPr fontAlgn="base">
              <a:spcBef>
                <a:spcPct val="0"/>
              </a:spcBef>
              <a:spcAft>
                <a:spcPct val="0"/>
              </a:spcAft>
              <a:buClr>
                <a:srgbClr val="FFFF99"/>
              </a:buClr>
              <a:buSzPct val="120000"/>
              <a:defRPr/>
            </a:pPr>
            <a:r>
              <a:rPr lang="en-US" sz="5465" spc="-100"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rPr>
              <a:t>Windows Azure Web Sites</a:t>
            </a:r>
            <a:endParaRPr lang="en-US" altLang="zh-CN" sz="5465" spc="-100"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Rectangle 5"/>
          <p:cNvSpPr/>
          <p:nvPr/>
        </p:nvSpPr>
        <p:spPr bwMode="auto">
          <a:xfrm>
            <a:off x="3133195" y="2400919"/>
            <a:ext cx="8513242" cy="533261"/>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16" tIns="0" rIns="121816" bIns="0" numCol="1" rtlCol="0" anchor="t" anchorCtr="0" compatLnSpc="1">
            <a:prstTxWarp prst="textNoShape">
              <a:avLst/>
            </a:prstTxWarp>
          </a:bodyPr>
          <a:lstStyle/>
          <a:p>
            <a:pPr fontAlgn="base">
              <a:spcBef>
                <a:spcPct val="0"/>
              </a:spcBef>
              <a:spcAft>
                <a:spcPct val="0"/>
              </a:spcAft>
              <a:buClr>
                <a:srgbClr val="FFFF99"/>
              </a:buClr>
              <a:buSzPct val="120000"/>
              <a:defRPr/>
            </a:pPr>
            <a:r>
              <a:rPr lang="en-US" sz="3599" spc="-100"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rPr>
              <a:t> powerful web sites in seconds</a:t>
            </a:r>
            <a:endParaRPr lang="en-US" altLang="zh-CN" sz="3599" spc="-100"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grpSp>
        <p:nvGrpSpPr>
          <p:cNvPr id="18" name="Group 17"/>
          <p:cNvGrpSpPr/>
          <p:nvPr/>
        </p:nvGrpSpPr>
        <p:grpSpPr>
          <a:xfrm>
            <a:off x="335543" y="4318825"/>
            <a:ext cx="3777669" cy="2364521"/>
            <a:chOff x="335543" y="3872726"/>
            <a:chExt cx="3777669" cy="2365137"/>
          </a:xfrm>
        </p:grpSpPr>
        <p:sp>
          <p:nvSpPr>
            <p:cNvPr id="2" name="Rectangle 1"/>
            <p:cNvSpPr/>
            <p:nvPr/>
          </p:nvSpPr>
          <p:spPr bwMode="auto">
            <a:xfrm>
              <a:off x="335543" y="3872727"/>
              <a:ext cx="3777669" cy="8838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err="1">
                <a:gradFill>
                  <a:gsLst>
                    <a:gs pos="0">
                      <a:schemeClr val="tx1"/>
                    </a:gs>
                    <a:gs pos="100000">
                      <a:schemeClr val="tx1"/>
                    </a:gs>
                  </a:gsLst>
                  <a:lin ang="5400000" scaled="0"/>
                </a:gradFill>
              </a:endParaRPr>
            </a:p>
          </p:txBody>
        </p:sp>
        <p:sp>
          <p:nvSpPr>
            <p:cNvPr id="7" name="Rectangle 6"/>
            <p:cNvSpPr/>
            <p:nvPr/>
          </p:nvSpPr>
          <p:spPr bwMode="auto">
            <a:xfrm>
              <a:off x="335543" y="3872726"/>
              <a:ext cx="3777669" cy="9946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defTabSz="913878" fontAlgn="base">
                <a:spcBef>
                  <a:spcPct val="0"/>
                </a:spcBef>
                <a:spcAft>
                  <a:spcPct val="0"/>
                </a:spcAft>
              </a:pPr>
              <a:r>
                <a:rPr lang="en-US" sz="3599" dirty="0">
                  <a:gradFill>
                    <a:gsLst>
                      <a:gs pos="0">
                        <a:schemeClr val="tx1"/>
                      </a:gs>
                      <a:gs pos="100000">
                        <a:schemeClr val="tx1"/>
                      </a:gs>
                    </a:gsLst>
                    <a:lin ang="5400000" scaled="0"/>
                  </a:gradFill>
                </a:rPr>
                <a:t>start simple</a:t>
              </a:r>
              <a:endParaRPr lang="en-US" altLang="zh-CN" sz="3599" dirty="0">
                <a:gradFill>
                  <a:gsLst>
                    <a:gs pos="0">
                      <a:schemeClr val="tx1"/>
                    </a:gs>
                    <a:gs pos="100000">
                      <a:schemeClr val="tx1"/>
                    </a:gs>
                  </a:gsLst>
                  <a:lin ang="5400000" scaled="0"/>
                </a:gradFill>
              </a:endParaRPr>
            </a:p>
          </p:txBody>
        </p:sp>
        <p:sp>
          <p:nvSpPr>
            <p:cNvPr id="8" name="Rectangle 7"/>
            <p:cNvSpPr/>
            <p:nvPr/>
          </p:nvSpPr>
          <p:spPr bwMode="auto">
            <a:xfrm>
              <a:off x="335543" y="4811570"/>
              <a:ext cx="3572428" cy="142629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t" anchorCtr="0" compatLnSpc="1">
              <a:prstTxWarp prst="textNoShape">
                <a:avLst/>
              </a:prstTxWarp>
            </a:bodyPr>
            <a:lstStyle/>
            <a:p>
              <a:pPr defTabSz="913878" fontAlgn="base">
                <a:spcBef>
                  <a:spcPct val="0"/>
                </a:spcBef>
                <a:spcAft>
                  <a:spcPct val="0"/>
                </a:spcAft>
              </a:pPr>
              <a:r>
                <a:rPr lang="en-US" sz="2000" dirty="0">
                  <a:gradFill>
                    <a:gsLst>
                      <a:gs pos="0">
                        <a:schemeClr val="tx1"/>
                      </a:gs>
                      <a:gs pos="100000">
                        <a:schemeClr val="tx1"/>
                      </a:gs>
                    </a:gsLst>
                    <a:lin ang="5400000" scaled="0"/>
                  </a:gradFill>
                </a:rPr>
                <a:t>start free, scale up and out as you </a:t>
              </a:r>
              <a:r>
                <a:rPr lang="en-US" sz="2000" dirty="0" smtClean="0">
                  <a:gradFill>
                    <a:gsLst>
                      <a:gs pos="0">
                        <a:schemeClr val="tx1"/>
                      </a:gs>
                      <a:gs pos="100000">
                        <a:schemeClr val="tx1"/>
                      </a:gs>
                    </a:gsLst>
                    <a:lin ang="5400000" scaled="0"/>
                  </a:gradFill>
                </a:rPr>
                <a:t>go</a:t>
              </a:r>
              <a:endParaRPr lang="en-US" altLang="zh-CN" sz="2000" dirty="0">
                <a:gradFill>
                  <a:gsLst>
                    <a:gs pos="0">
                      <a:schemeClr val="tx1"/>
                    </a:gs>
                    <a:gs pos="100000">
                      <a:schemeClr val="tx1"/>
                    </a:gs>
                  </a:gsLst>
                  <a:lin ang="5400000" scaled="0"/>
                </a:gradFill>
              </a:endParaRPr>
            </a:p>
          </p:txBody>
        </p:sp>
      </p:grpSp>
      <p:grpSp>
        <p:nvGrpSpPr>
          <p:cNvPr id="19" name="Group 18"/>
          <p:cNvGrpSpPr/>
          <p:nvPr/>
        </p:nvGrpSpPr>
        <p:grpSpPr>
          <a:xfrm>
            <a:off x="4205578" y="4318820"/>
            <a:ext cx="3777669" cy="2370956"/>
            <a:chOff x="4205578" y="3872726"/>
            <a:chExt cx="3777669" cy="2371573"/>
          </a:xfrm>
        </p:grpSpPr>
        <p:sp>
          <p:nvSpPr>
            <p:cNvPr id="14" name="Rectangle 13"/>
            <p:cNvSpPr/>
            <p:nvPr/>
          </p:nvSpPr>
          <p:spPr bwMode="auto">
            <a:xfrm>
              <a:off x="4205578" y="3872726"/>
              <a:ext cx="3777669" cy="8838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44" tIns="60944" rIns="60944" bIns="60944" numCol="1" spcCol="0" rtlCol="0" fromWordArt="0" anchor="ctr" anchorCtr="0" forceAA="0" compatLnSpc="1">
              <a:prstTxWarp prst="textNoShape">
                <a:avLst/>
              </a:prstTxWarp>
              <a:noAutofit/>
            </a:bodyPr>
            <a:lstStyle/>
            <a:p>
              <a:pPr algn="ctr" defTabSz="913878" fontAlgn="base">
                <a:spcBef>
                  <a:spcPct val="0"/>
                </a:spcBef>
                <a:spcAft>
                  <a:spcPct val="0"/>
                </a:spcAft>
              </a:pPr>
              <a:endParaRPr lang="en-US" sz="2399" dirty="0" err="1">
                <a:gradFill>
                  <a:gsLst>
                    <a:gs pos="0">
                      <a:schemeClr val="tx1"/>
                    </a:gs>
                    <a:gs pos="100000">
                      <a:schemeClr val="tx1"/>
                    </a:gs>
                  </a:gsLst>
                  <a:lin ang="5400000" scaled="0"/>
                </a:gradFill>
                <a:ea typeface="Segoe UI" pitchFamily="34" charset="0"/>
                <a:cs typeface="Segoe UI" pitchFamily="34" charset="0"/>
              </a:endParaRPr>
            </a:p>
          </p:txBody>
        </p:sp>
        <p:sp>
          <p:nvSpPr>
            <p:cNvPr id="9" name="Rectangle 8"/>
            <p:cNvSpPr/>
            <p:nvPr/>
          </p:nvSpPr>
          <p:spPr bwMode="auto">
            <a:xfrm>
              <a:off x="4205578" y="3872726"/>
              <a:ext cx="3777669" cy="994616"/>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62422" tIns="0" rIns="162422" bIns="0" numCol="1" rtlCol="0" anchor="ctr" anchorCtr="0" compatLnSpc="1">
              <a:prstTxWarp prst="textNoShape">
                <a:avLst/>
              </a:prstTxWarp>
            </a:bodyPr>
            <a:lstStyle/>
            <a:p>
              <a:pPr defTabSz="913878" fontAlgn="base">
                <a:spcBef>
                  <a:spcPct val="0"/>
                </a:spcBef>
                <a:spcAft>
                  <a:spcPct val="0"/>
                </a:spcAft>
                <a:buClr>
                  <a:srgbClr val="FFFF99"/>
                </a:buClr>
                <a:buSzPct val="120000"/>
                <a:defRPr/>
              </a:pPr>
              <a:r>
                <a:rPr lang="en-US" sz="3599" dirty="0">
                  <a:gradFill>
                    <a:gsLst>
                      <a:gs pos="0">
                        <a:schemeClr val="tx1"/>
                      </a:gs>
                      <a:gs pos="100000">
                        <a:schemeClr val="tx1"/>
                      </a:gs>
                    </a:gsLst>
                    <a:lin ang="5400000" scaled="0"/>
                  </a:gradFill>
                </a:rPr>
                <a:t>code smart</a:t>
              </a:r>
              <a:endParaRPr lang="en-US" altLang="zh-CN" sz="3599" dirty="0">
                <a:gradFill>
                  <a:gsLst>
                    <a:gs pos="0">
                      <a:schemeClr val="tx1"/>
                    </a:gs>
                    <a:gs pos="100000">
                      <a:schemeClr val="tx1"/>
                    </a:gs>
                  </a:gsLst>
                  <a:lin ang="5400000" scaled="0"/>
                </a:gradFill>
              </a:endParaRPr>
            </a:p>
          </p:txBody>
        </p:sp>
        <p:sp>
          <p:nvSpPr>
            <p:cNvPr id="11" name="Rectangle 10"/>
            <p:cNvSpPr/>
            <p:nvPr/>
          </p:nvSpPr>
          <p:spPr bwMode="auto">
            <a:xfrm>
              <a:off x="4205578" y="4818006"/>
              <a:ext cx="3621251" cy="1426293"/>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62422" tIns="0" rIns="162422" bIns="0" numCol="1" rtlCol="0" anchor="t" anchorCtr="0" compatLnSpc="1">
              <a:prstTxWarp prst="textNoShape">
                <a:avLst/>
              </a:prstTxWarp>
            </a:bodyPr>
            <a:lstStyle/>
            <a:p>
              <a:pPr defTabSz="913878" fontAlgn="base">
                <a:spcBef>
                  <a:spcPct val="0"/>
                </a:spcBef>
                <a:spcAft>
                  <a:spcPct val="0"/>
                </a:spcAft>
                <a:buClr>
                  <a:srgbClr val="FFFF99"/>
                </a:buClr>
                <a:buSzPct val="120000"/>
                <a:defRPr/>
              </a:pPr>
              <a:r>
                <a:rPr lang="en-US" sz="2000" dirty="0" smtClean="0">
                  <a:gradFill>
                    <a:gsLst>
                      <a:gs pos="0">
                        <a:schemeClr val="tx1"/>
                      </a:gs>
                      <a:gs pos="100000">
                        <a:schemeClr val="tx1"/>
                      </a:gs>
                    </a:gsLst>
                    <a:lin ang="5400000" scaled="0"/>
                  </a:gradFill>
                </a:rPr>
                <a:t>Multiple platforms and SDKs, </a:t>
              </a:r>
              <a:r>
                <a:rPr lang="en-US" sz="2000" dirty="0">
                  <a:gradFill>
                    <a:gsLst>
                      <a:gs pos="0">
                        <a:schemeClr val="tx1"/>
                      </a:gs>
                      <a:gs pos="100000">
                        <a:schemeClr val="tx1"/>
                      </a:gs>
                    </a:gsLst>
                    <a:lin ang="5400000" scaled="0"/>
                  </a:gradFill>
                </a:rPr>
                <a:t>develop on Windows, OSX or Linux</a:t>
              </a:r>
              <a:endParaRPr lang="en-US" altLang="zh-CN" sz="2000" dirty="0">
                <a:gradFill>
                  <a:gsLst>
                    <a:gs pos="0">
                      <a:schemeClr val="tx1"/>
                    </a:gs>
                    <a:gs pos="100000">
                      <a:schemeClr val="tx1"/>
                    </a:gs>
                  </a:gsLst>
                  <a:lin ang="5400000" scaled="0"/>
                </a:gradFill>
              </a:endParaRPr>
            </a:p>
          </p:txBody>
        </p:sp>
      </p:grpSp>
      <p:grpSp>
        <p:nvGrpSpPr>
          <p:cNvPr id="20" name="Group 19"/>
          <p:cNvGrpSpPr/>
          <p:nvPr/>
        </p:nvGrpSpPr>
        <p:grpSpPr>
          <a:xfrm>
            <a:off x="8075613" y="4318825"/>
            <a:ext cx="3855130" cy="2375404"/>
            <a:chOff x="8075613" y="3872726"/>
            <a:chExt cx="3855130" cy="2376022"/>
          </a:xfrm>
        </p:grpSpPr>
        <p:sp>
          <p:nvSpPr>
            <p:cNvPr id="15" name="Rectangle 14"/>
            <p:cNvSpPr/>
            <p:nvPr/>
          </p:nvSpPr>
          <p:spPr bwMode="auto">
            <a:xfrm>
              <a:off x="8075613" y="3872726"/>
              <a:ext cx="3777669" cy="88381"/>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44" tIns="60944" rIns="60944" bIns="60944" numCol="1" spcCol="0" rtlCol="0" fromWordArt="0" anchor="ctr" anchorCtr="0" forceAA="0" compatLnSpc="1">
              <a:prstTxWarp prst="textNoShape">
                <a:avLst/>
              </a:prstTxWarp>
              <a:noAutofit/>
            </a:bodyPr>
            <a:lstStyle/>
            <a:p>
              <a:pPr algn="ctr" defTabSz="913878" fontAlgn="base">
                <a:spcBef>
                  <a:spcPct val="0"/>
                </a:spcBef>
                <a:spcAft>
                  <a:spcPct val="0"/>
                </a:spcAft>
              </a:pPr>
              <a:endParaRPr lang="en-US" sz="2399" dirty="0" err="1">
                <a:gradFill>
                  <a:gsLst>
                    <a:gs pos="0">
                      <a:schemeClr val="tx1"/>
                    </a:gs>
                    <a:gs pos="100000">
                      <a:schemeClr val="tx1"/>
                    </a:gs>
                  </a:gsLst>
                  <a:lin ang="5400000" scaled="0"/>
                </a:gradFill>
                <a:ea typeface="Segoe UI" pitchFamily="34" charset="0"/>
                <a:cs typeface="Segoe UI" pitchFamily="34" charset="0"/>
              </a:endParaRPr>
            </a:p>
          </p:txBody>
        </p:sp>
        <p:sp>
          <p:nvSpPr>
            <p:cNvPr id="10" name="Rectangle 9"/>
            <p:cNvSpPr/>
            <p:nvPr/>
          </p:nvSpPr>
          <p:spPr bwMode="auto">
            <a:xfrm>
              <a:off x="8075613" y="3872726"/>
              <a:ext cx="3777669" cy="994616"/>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62422" tIns="0" rIns="162422" bIns="0" numCol="1" rtlCol="0" anchor="ctr" anchorCtr="0" compatLnSpc="1">
              <a:prstTxWarp prst="textNoShape">
                <a:avLst/>
              </a:prstTxWarp>
            </a:bodyPr>
            <a:lstStyle/>
            <a:p>
              <a:pPr defTabSz="913878" fontAlgn="base">
                <a:spcBef>
                  <a:spcPct val="0"/>
                </a:spcBef>
                <a:spcAft>
                  <a:spcPct val="0"/>
                </a:spcAft>
                <a:buClr>
                  <a:srgbClr val="FFFF99"/>
                </a:buClr>
                <a:buSzPct val="120000"/>
                <a:defRPr/>
              </a:pPr>
              <a:r>
                <a:rPr lang="en-US" sz="3599" dirty="0">
                  <a:gradFill>
                    <a:gsLst>
                      <a:gs pos="0">
                        <a:schemeClr val="tx1"/>
                      </a:gs>
                      <a:gs pos="100000">
                        <a:schemeClr val="tx1"/>
                      </a:gs>
                    </a:gsLst>
                    <a:lin ang="5400000" scaled="0"/>
                  </a:gradFill>
                </a:rPr>
                <a:t>go live</a:t>
              </a:r>
              <a:endParaRPr lang="en-US" altLang="zh-CN" sz="3599" dirty="0">
                <a:gradFill>
                  <a:gsLst>
                    <a:gs pos="0">
                      <a:schemeClr val="tx1"/>
                    </a:gs>
                    <a:gs pos="100000">
                      <a:schemeClr val="tx1"/>
                    </a:gs>
                  </a:gsLst>
                  <a:lin ang="5400000" scaled="0"/>
                </a:gradFill>
              </a:endParaRPr>
            </a:p>
          </p:txBody>
        </p:sp>
        <p:sp>
          <p:nvSpPr>
            <p:cNvPr id="16" name="Rectangle 15"/>
            <p:cNvSpPr/>
            <p:nvPr/>
          </p:nvSpPr>
          <p:spPr bwMode="auto">
            <a:xfrm>
              <a:off x="8075613" y="4822455"/>
              <a:ext cx="3855130" cy="1426293"/>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62422" tIns="0" rIns="162422" bIns="0" numCol="1" rtlCol="0" anchor="t" anchorCtr="0" compatLnSpc="1">
              <a:prstTxWarp prst="textNoShape">
                <a:avLst/>
              </a:prstTxWarp>
            </a:bodyPr>
            <a:lstStyle/>
            <a:p>
              <a:pPr fontAlgn="base">
                <a:spcBef>
                  <a:spcPct val="0"/>
                </a:spcBef>
                <a:spcAft>
                  <a:spcPct val="0"/>
                </a:spcAft>
                <a:buClr>
                  <a:srgbClr val="FFFF99"/>
                </a:buClr>
                <a:buSzPct val="120000"/>
                <a:defRPr/>
              </a:pPr>
              <a:r>
                <a:rPr lang="en-US" sz="2000" dirty="0">
                  <a:gradFill>
                    <a:gsLst>
                      <a:gs pos="0">
                        <a:schemeClr val="tx1"/>
                      </a:gs>
                      <a:gs pos="100000">
                        <a:schemeClr val="tx1"/>
                      </a:gs>
                    </a:gsLst>
                    <a:lin ang="5400000" scaled="0"/>
                  </a:gradFill>
                </a:rPr>
                <a:t>deploy live in seconds, easily monitor performance, rapidly diagnose and fix issues</a:t>
              </a:r>
              <a:endParaRPr lang="en-US" altLang="zh-CN" sz="2000" dirty="0">
                <a:gradFill>
                  <a:gsLst>
                    <a:gs pos="0">
                      <a:schemeClr val="tx1"/>
                    </a:gs>
                    <a:gs pos="100000">
                      <a:schemeClr val="tx1"/>
                    </a:gs>
                  </a:gsLst>
                  <a:lin ang="5400000" scaled="0"/>
                </a:gradFill>
              </a:endParaRPr>
            </a:p>
          </p:txBody>
        </p:sp>
      </p:grpSp>
    </p:spTree>
    <p:extLst>
      <p:ext uri="{BB962C8B-B14F-4D97-AF65-F5344CB8AC3E}">
        <p14:creationId xmlns:p14="http://schemas.microsoft.com/office/powerpoint/2010/main" val="2145133484"/>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Web Roles</a:t>
            </a:r>
            <a:endParaRPr lang="en-AU" dirty="0"/>
          </a:p>
        </p:txBody>
      </p:sp>
      <p:sp>
        <p:nvSpPr>
          <p:cNvPr id="3" name="Text Placeholder 2"/>
          <p:cNvSpPr>
            <a:spLocks noGrp="1"/>
          </p:cNvSpPr>
          <p:nvPr>
            <p:ph type="body" sz="quarter" idx="10"/>
          </p:nvPr>
        </p:nvSpPr>
        <p:spPr>
          <a:xfrm>
            <a:off x="519112" y="1447799"/>
            <a:ext cx="11149013" cy="4570482"/>
          </a:xfrm>
        </p:spPr>
        <p:txBody>
          <a:bodyPr/>
          <a:lstStyle/>
          <a:p>
            <a:pPr marL="574675" indent="-571500">
              <a:buFont typeface="Arial" panose="020B0604020202020204" pitchFamily="34" charset="0"/>
              <a:buChar char="•"/>
            </a:pPr>
            <a:r>
              <a:rPr lang="en-AU" dirty="0" smtClean="0"/>
              <a:t>Instance configuration</a:t>
            </a:r>
          </a:p>
          <a:p>
            <a:pPr marL="574675" indent="-571500">
              <a:buFont typeface="Arial" panose="020B0604020202020204" pitchFamily="34" charset="0"/>
              <a:buChar char="•"/>
            </a:pPr>
            <a:r>
              <a:rPr lang="en-AU" dirty="0" smtClean="0"/>
              <a:t>CPU </a:t>
            </a:r>
            <a:r>
              <a:rPr lang="en-AU" dirty="0" err="1" smtClean="0"/>
              <a:t>autoscaling</a:t>
            </a:r>
            <a:endParaRPr lang="en-AU" dirty="0" smtClean="0"/>
          </a:p>
          <a:p>
            <a:pPr marL="574675" indent="-571500">
              <a:buFont typeface="Arial" panose="020B0604020202020204" pitchFamily="34" charset="0"/>
              <a:buChar char="•"/>
            </a:pPr>
            <a:r>
              <a:rPr lang="en-AU" dirty="0" smtClean="0"/>
              <a:t>Queue </a:t>
            </a:r>
            <a:r>
              <a:rPr lang="en-AU" dirty="0" err="1" smtClean="0"/>
              <a:t>autoscaling</a:t>
            </a:r>
            <a:endParaRPr lang="en-AU" dirty="0" smtClean="0"/>
          </a:p>
          <a:p>
            <a:pPr marL="574675" indent="-571500">
              <a:buFont typeface="Arial" panose="020B0604020202020204" pitchFamily="34" charset="0"/>
              <a:buChar char="•"/>
            </a:pPr>
            <a:r>
              <a:rPr lang="en-AU" dirty="0" err="1" smtClean="0"/>
              <a:t>WASABi</a:t>
            </a:r>
            <a:endParaRPr lang="en-AU" dirty="0" smtClean="0"/>
          </a:p>
          <a:p>
            <a:pPr marL="574675" indent="-571500">
              <a:buFont typeface="Arial" panose="020B0604020202020204" pitchFamily="34" charset="0"/>
              <a:buChar char="•"/>
            </a:pPr>
            <a:r>
              <a:rPr lang="en-AU" dirty="0" smtClean="0"/>
              <a:t>REST API</a:t>
            </a:r>
          </a:p>
          <a:p>
            <a:pPr marL="574675" indent="-571500">
              <a:buFont typeface="Arial" panose="020B0604020202020204" pitchFamily="34" charset="0"/>
              <a:buChar char="•"/>
            </a:pPr>
            <a:r>
              <a:rPr lang="en-AU" dirty="0" err="1" smtClean="0"/>
              <a:t>Cerebrata</a:t>
            </a:r>
            <a:r>
              <a:rPr lang="en-AU" dirty="0" smtClean="0"/>
              <a:t> Azure Management Studio</a:t>
            </a:r>
          </a:p>
          <a:p>
            <a:pPr marL="574675" indent="-571500">
              <a:buFont typeface="Arial" panose="020B0604020202020204" pitchFamily="34" charset="0"/>
              <a:buChar char="•"/>
            </a:pPr>
            <a:r>
              <a:rPr lang="en-AU" dirty="0" err="1" smtClean="0"/>
              <a:t>Paraleap</a:t>
            </a:r>
            <a:r>
              <a:rPr lang="en-AU" dirty="0" smtClean="0"/>
              <a:t> </a:t>
            </a:r>
            <a:r>
              <a:rPr lang="en-AU" dirty="0" err="1" smtClean="0"/>
              <a:t>AzureWatch</a:t>
            </a:r>
            <a:endParaRPr lang="en-AU" dirty="0"/>
          </a:p>
        </p:txBody>
      </p:sp>
    </p:spTree>
    <p:extLst>
      <p:ext uri="{BB962C8B-B14F-4D97-AF65-F5344CB8AC3E}">
        <p14:creationId xmlns:p14="http://schemas.microsoft.com/office/powerpoint/2010/main" val="1828303117"/>
      </p:ext>
    </p:extLst>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Virtual Machines</a:t>
            </a:r>
            <a:endParaRPr lang="en-AU" dirty="0"/>
          </a:p>
        </p:txBody>
      </p:sp>
      <p:sp>
        <p:nvSpPr>
          <p:cNvPr id="3" name="Text Placeholder 2"/>
          <p:cNvSpPr>
            <a:spLocks noGrp="1"/>
          </p:cNvSpPr>
          <p:nvPr>
            <p:ph type="body" sz="quarter" idx="10"/>
          </p:nvPr>
        </p:nvSpPr>
        <p:spPr>
          <a:xfrm>
            <a:off x="519112" y="1447799"/>
            <a:ext cx="11149013" cy="553998"/>
          </a:xfrm>
        </p:spPr>
        <p:txBody>
          <a:bodyPr/>
          <a:lstStyle/>
          <a:p>
            <a:r>
              <a:rPr lang="en-AU" dirty="0" err="1" smtClean="0">
                <a:solidFill>
                  <a:srgbClr val="FF0000"/>
                </a:solidFill>
              </a:rPr>
              <a:t>todo</a:t>
            </a:r>
            <a:endParaRPr lang="en-AU" dirty="0">
              <a:solidFill>
                <a:srgbClr val="FF0000"/>
              </a:solidFill>
            </a:endParaRPr>
          </a:p>
        </p:txBody>
      </p:sp>
    </p:spTree>
    <p:extLst>
      <p:ext uri="{BB962C8B-B14F-4D97-AF65-F5344CB8AC3E}">
        <p14:creationId xmlns:p14="http://schemas.microsoft.com/office/powerpoint/2010/main" val="3138959048"/>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397746"/>
            <a:ext cx="10693401" cy="1378644"/>
          </a:xfrm>
        </p:spPr>
        <p:txBody>
          <a:bodyPr/>
          <a:lstStyle/>
          <a:p>
            <a:r>
              <a:rPr lang="en-US" dirty="0" smtClean="0"/>
              <a:t>Deployment</a:t>
            </a:r>
            <a:endParaRPr lang="en-US" dirty="0"/>
          </a:p>
        </p:txBody>
      </p:sp>
    </p:spTree>
    <p:extLst>
      <p:ext uri="{BB962C8B-B14F-4D97-AF65-F5344CB8AC3E}">
        <p14:creationId xmlns:p14="http://schemas.microsoft.com/office/powerpoint/2010/main" val="1082766963"/>
      </p:ext>
    </p:extLst>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9435"/>
            <a:ext cx="11149013" cy="770950"/>
          </a:xfrm>
        </p:spPr>
        <p:txBody>
          <a:bodyPr/>
          <a:lstStyle/>
          <a:p>
            <a:r>
              <a:rPr lang="en-US" dirty="0" smtClean="0"/>
              <a:t>Web Sites</a:t>
            </a:r>
            <a:endParaRPr lang="en-US" dirty="0"/>
          </a:p>
        </p:txBody>
      </p:sp>
      <p:grpSp>
        <p:nvGrpSpPr>
          <p:cNvPr id="6" name="Group 5"/>
          <p:cNvGrpSpPr/>
          <p:nvPr/>
        </p:nvGrpSpPr>
        <p:grpSpPr>
          <a:xfrm>
            <a:off x="1901485" y="1434556"/>
            <a:ext cx="8030399" cy="2004042"/>
            <a:chOff x="795115" y="996422"/>
            <a:chExt cx="6024368" cy="1503423"/>
          </a:xfrm>
        </p:grpSpPr>
        <p:grpSp>
          <p:nvGrpSpPr>
            <p:cNvPr id="9" name="Group 8"/>
            <p:cNvGrpSpPr/>
            <p:nvPr/>
          </p:nvGrpSpPr>
          <p:grpSpPr>
            <a:xfrm>
              <a:off x="795115" y="996422"/>
              <a:ext cx="1773380" cy="1503423"/>
              <a:chOff x="9136594" y="3001265"/>
              <a:chExt cx="2363891" cy="2004564"/>
            </a:xfrm>
          </p:grpSpPr>
          <p:sp>
            <p:nvSpPr>
              <p:cNvPr id="10" name="Rectangle 9"/>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ctr" anchorCtr="0" compatLnSpc="1">
                <a:prstTxWarp prst="textNoShape">
                  <a:avLst/>
                </a:prstTxWarp>
              </a:bodyPr>
              <a:lstStyle/>
              <a:p>
                <a:pPr algn="ctr" defTabSz="913993" fontAlgn="base">
                  <a:spcBef>
                    <a:spcPct val="0"/>
                  </a:spcBef>
                  <a:spcAft>
                    <a:spcPct val="0"/>
                  </a:spcAft>
                </a:pPr>
                <a:r>
                  <a:rPr lang="en-US" sz="3199" b="1" dirty="0">
                    <a:gradFill>
                      <a:gsLst>
                        <a:gs pos="0">
                          <a:srgbClr val="FFFFFF"/>
                        </a:gs>
                        <a:gs pos="100000">
                          <a:srgbClr val="FFFFFF"/>
                        </a:gs>
                      </a:gsLst>
                      <a:lin ang="5400000" scaled="0"/>
                    </a:gradFill>
                  </a:rPr>
                  <a:t>FTP://</a:t>
                </a:r>
              </a:p>
            </p:txBody>
          </p:sp>
          <p:sp>
            <p:nvSpPr>
              <p:cNvPr id="11"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algn="r" defTabSz="740653"/>
                <a:endParaRPr lang="en-US" sz="2399" spc="-123" dirty="0">
                  <a:solidFill>
                    <a:srgbClr val="FFFFFF">
                      <a:lumMod val="50000"/>
                    </a:srgbClr>
                  </a:solidFill>
                  <a:latin typeface="Segoe Light" pitchFamily="34" charset="0"/>
                </a:endParaRPr>
              </a:p>
            </p:txBody>
          </p:sp>
        </p:grpSp>
        <p:grpSp>
          <p:nvGrpSpPr>
            <p:cNvPr id="12" name="Group 11"/>
            <p:cNvGrpSpPr/>
            <p:nvPr/>
          </p:nvGrpSpPr>
          <p:grpSpPr>
            <a:xfrm>
              <a:off x="2920609" y="996422"/>
              <a:ext cx="1773380" cy="1503423"/>
              <a:chOff x="9136594" y="3001265"/>
              <a:chExt cx="2363891" cy="2004564"/>
            </a:xfrm>
          </p:grpSpPr>
          <p:sp>
            <p:nvSpPr>
              <p:cNvPr id="13" name="Rectangle 12"/>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ctr" anchorCtr="0" compatLnSpc="1">
                <a:prstTxWarp prst="textNoShape">
                  <a:avLst/>
                </a:prstTxWarp>
              </a:bodyPr>
              <a:lstStyle/>
              <a:p>
                <a:pPr algn="ctr" defTabSz="913993" fontAlgn="base">
                  <a:spcBef>
                    <a:spcPct val="0"/>
                  </a:spcBef>
                  <a:spcAft>
                    <a:spcPct val="0"/>
                  </a:spcAft>
                </a:pPr>
                <a:r>
                  <a:rPr lang="en-US" sz="3199" b="1" dirty="0">
                    <a:gradFill>
                      <a:gsLst>
                        <a:gs pos="0">
                          <a:srgbClr val="FFFFFF"/>
                        </a:gs>
                        <a:gs pos="100000">
                          <a:srgbClr val="FFFFFF"/>
                        </a:gs>
                      </a:gsLst>
                      <a:lin ang="5400000" scaled="0"/>
                    </a:gradFill>
                  </a:rPr>
                  <a:t>TFS</a:t>
                </a:r>
              </a:p>
            </p:txBody>
          </p:sp>
          <p:sp>
            <p:nvSpPr>
              <p:cNvPr id="14"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algn="r" defTabSz="740653"/>
                <a:endParaRPr lang="en-US" sz="2399" spc="-123" dirty="0">
                  <a:solidFill>
                    <a:srgbClr val="FFFFFF">
                      <a:lumMod val="50000"/>
                    </a:srgbClr>
                  </a:solidFill>
                  <a:latin typeface="Segoe Light" pitchFamily="34" charset="0"/>
                </a:endParaRPr>
              </a:p>
            </p:txBody>
          </p:sp>
        </p:grpSp>
        <p:grpSp>
          <p:nvGrpSpPr>
            <p:cNvPr id="15" name="Group 14"/>
            <p:cNvGrpSpPr/>
            <p:nvPr/>
          </p:nvGrpSpPr>
          <p:grpSpPr>
            <a:xfrm>
              <a:off x="5046103" y="996422"/>
              <a:ext cx="1773380" cy="1503423"/>
              <a:chOff x="9136594" y="3001265"/>
              <a:chExt cx="2363891" cy="2004564"/>
            </a:xfrm>
          </p:grpSpPr>
          <p:sp>
            <p:nvSpPr>
              <p:cNvPr id="16" name="Rectangle 15"/>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ctr" anchorCtr="0" compatLnSpc="1">
                <a:prstTxWarp prst="textNoShape">
                  <a:avLst/>
                </a:prstTxWarp>
              </a:bodyPr>
              <a:lstStyle/>
              <a:p>
                <a:pPr algn="ctr" defTabSz="913993" fontAlgn="base">
                  <a:spcBef>
                    <a:spcPct val="0"/>
                  </a:spcBef>
                  <a:spcAft>
                    <a:spcPct val="0"/>
                  </a:spcAft>
                </a:pPr>
                <a:r>
                  <a:rPr lang="en-US" sz="2399" b="1" cap="small" dirty="0">
                    <a:gradFill>
                      <a:gsLst>
                        <a:gs pos="0">
                          <a:srgbClr val="FFFFFF"/>
                        </a:gs>
                        <a:gs pos="100000">
                          <a:srgbClr val="FFFFFF"/>
                        </a:gs>
                      </a:gsLst>
                      <a:lin ang="5400000" scaled="0"/>
                    </a:gradFill>
                  </a:rPr>
                  <a:t>WebDeploy</a:t>
                </a:r>
              </a:p>
            </p:txBody>
          </p:sp>
          <p:sp>
            <p:nvSpPr>
              <p:cNvPr id="17"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algn="r" defTabSz="740653"/>
                <a:endParaRPr lang="en-US" sz="2399" spc="-123" dirty="0">
                  <a:solidFill>
                    <a:srgbClr val="FFFFFF">
                      <a:lumMod val="50000"/>
                    </a:srgbClr>
                  </a:solidFill>
                  <a:latin typeface="Segoe Light" pitchFamily="34" charset="0"/>
                </a:endParaRPr>
              </a:p>
            </p:txBody>
          </p:sp>
        </p:grpSp>
      </p:grpSp>
      <p:grpSp>
        <p:nvGrpSpPr>
          <p:cNvPr id="5" name="Group 4"/>
          <p:cNvGrpSpPr/>
          <p:nvPr/>
        </p:nvGrpSpPr>
        <p:grpSpPr>
          <a:xfrm>
            <a:off x="3282077" y="3757148"/>
            <a:ext cx="5269218" cy="2034217"/>
            <a:chOff x="1883687" y="2738820"/>
            <a:chExt cx="3952943" cy="1526060"/>
          </a:xfrm>
        </p:grpSpPr>
        <p:grpSp>
          <p:nvGrpSpPr>
            <p:cNvPr id="18" name="Group 17"/>
            <p:cNvGrpSpPr/>
            <p:nvPr/>
          </p:nvGrpSpPr>
          <p:grpSpPr>
            <a:xfrm>
              <a:off x="1883687" y="2761457"/>
              <a:ext cx="1773380" cy="1503423"/>
              <a:chOff x="9136594" y="3001265"/>
              <a:chExt cx="2363891" cy="2004564"/>
            </a:xfrm>
          </p:grpSpPr>
          <p:sp>
            <p:nvSpPr>
              <p:cNvPr id="19" name="Rectangle 18"/>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b" anchorCtr="0" compatLnSpc="1">
                <a:prstTxWarp prst="textNoShape">
                  <a:avLst/>
                </a:prstTxWarp>
              </a:bodyPr>
              <a:lstStyle/>
              <a:p>
                <a:pPr algn="r" defTabSz="913993" fontAlgn="base">
                  <a:spcBef>
                    <a:spcPct val="0"/>
                  </a:spcBef>
                  <a:spcAft>
                    <a:spcPct val="0"/>
                  </a:spcAft>
                </a:pPr>
                <a:endParaRPr lang="en-US" sz="2399" dirty="0">
                  <a:gradFill>
                    <a:gsLst>
                      <a:gs pos="0">
                        <a:srgbClr val="FFFFFF"/>
                      </a:gs>
                      <a:gs pos="100000">
                        <a:srgbClr val="FFFFFF"/>
                      </a:gs>
                    </a:gsLst>
                    <a:lin ang="5400000" scaled="0"/>
                  </a:gradFill>
                </a:endParaRPr>
              </a:p>
            </p:txBody>
          </p:sp>
          <p:sp>
            <p:nvSpPr>
              <p:cNvPr id="20"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algn="r" defTabSz="740653"/>
                <a:endParaRPr lang="en-US" sz="2399" spc="-123" dirty="0">
                  <a:solidFill>
                    <a:srgbClr val="FFFFFF">
                      <a:lumMod val="50000"/>
                    </a:srgbClr>
                  </a:solidFill>
                  <a:latin typeface="Segoe Light" pitchFamily="34" charset="0"/>
                </a:endParaRPr>
              </a:p>
            </p:txBody>
          </p:sp>
        </p:gr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89526" y="3163438"/>
              <a:ext cx="1165417" cy="486530"/>
            </a:xfrm>
            <a:prstGeom prst="rect">
              <a:avLst/>
            </a:prstGeom>
          </p:spPr>
        </p:pic>
        <p:grpSp>
          <p:nvGrpSpPr>
            <p:cNvPr id="35" name="Group 34"/>
            <p:cNvGrpSpPr/>
            <p:nvPr/>
          </p:nvGrpSpPr>
          <p:grpSpPr>
            <a:xfrm>
              <a:off x="4063250" y="2738820"/>
              <a:ext cx="1773380" cy="1503423"/>
              <a:chOff x="9136594" y="3001265"/>
              <a:chExt cx="2363891" cy="2004564"/>
            </a:xfrm>
          </p:grpSpPr>
          <p:sp>
            <p:nvSpPr>
              <p:cNvPr id="36" name="Rectangle 35"/>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ctr" anchorCtr="0" compatLnSpc="1">
                <a:prstTxWarp prst="textNoShape">
                  <a:avLst/>
                </a:prstTxWarp>
              </a:bodyPr>
              <a:lstStyle/>
              <a:p>
                <a:pPr algn="ctr" defTabSz="913993" fontAlgn="base">
                  <a:spcBef>
                    <a:spcPct val="0"/>
                  </a:spcBef>
                  <a:spcAft>
                    <a:spcPct val="0"/>
                  </a:spcAft>
                </a:pPr>
                <a:r>
                  <a:rPr lang="en-US" sz="2399" b="1" cap="small" dirty="0" err="1">
                    <a:gradFill>
                      <a:gsLst>
                        <a:gs pos="0">
                          <a:srgbClr val="FFFFFF"/>
                        </a:gs>
                        <a:gs pos="100000">
                          <a:srgbClr val="FFFFFF"/>
                        </a:gs>
                      </a:gsLst>
                      <a:lin ang="5400000" scaled="0"/>
                    </a:gradFill>
                  </a:rPr>
                  <a:t>DropBox</a:t>
                </a:r>
                <a:endParaRPr lang="en-US" sz="2399" b="1" cap="small" dirty="0">
                  <a:gradFill>
                    <a:gsLst>
                      <a:gs pos="0">
                        <a:srgbClr val="FFFFFF"/>
                      </a:gs>
                      <a:gs pos="100000">
                        <a:srgbClr val="FFFFFF"/>
                      </a:gs>
                    </a:gsLst>
                    <a:lin ang="5400000" scaled="0"/>
                  </a:gradFill>
                </a:endParaRPr>
              </a:p>
            </p:txBody>
          </p:sp>
          <p:sp>
            <p:nvSpPr>
              <p:cNvPr id="37"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algn="r" defTabSz="740653"/>
                <a:endParaRPr lang="en-US" sz="2399" spc="-123" dirty="0">
                  <a:solidFill>
                    <a:srgbClr val="FFFFFF">
                      <a:lumMod val="50000"/>
                    </a:srgbClr>
                  </a:solidFill>
                  <a:latin typeface="Segoe Light" pitchFamily="34" charset="0"/>
                </a:endParaRPr>
              </a:p>
            </p:txBody>
          </p:sp>
        </p:grpSp>
      </p:grpSp>
    </p:spTree>
    <p:extLst>
      <p:ext uri="{BB962C8B-B14F-4D97-AF65-F5344CB8AC3E}">
        <p14:creationId xmlns:p14="http://schemas.microsoft.com/office/powerpoint/2010/main" val="1061144079"/>
      </p:ext>
    </p:extLst>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Web Roles</a:t>
            </a:r>
            <a:endParaRPr lang="en-AU" dirty="0"/>
          </a:p>
        </p:txBody>
      </p:sp>
      <p:sp>
        <p:nvSpPr>
          <p:cNvPr id="3" name="Text Placeholder 2"/>
          <p:cNvSpPr>
            <a:spLocks noGrp="1"/>
          </p:cNvSpPr>
          <p:nvPr>
            <p:ph type="body" sz="quarter" idx="10"/>
          </p:nvPr>
        </p:nvSpPr>
        <p:spPr>
          <a:xfrm>
            <a:off x="519112" y="1447799"/>
            <a:ext cx="11149013" cy="2562240"/>
          </a:xfrm>
        </p:spPr>
        <p:txBody>
          <a:bodyPr/>
          <a:lstStyle/>
          <a:p>
            <a:pPr marL="574675" indent="-571500">
              <a:buFont typeface="Arial" panose="020B0604020202020204" pitchFamily="34" charset="0"/>
              <a:buChar char="•"/>
            </a:pPr>
            <a:r>
              <a:rPr lang="en-AU" dirty="0" smtClean="0"/>
              <a:t>Package and deploy via Portal</a:t>
            </a:r>
          </a:p>
          <a:p>
            <a:pPr marL="574675" indent="-571500">
              <a:buFont typeface="Arial" panose="020B0604020202020204" pitchFamily="34" charset="0"/>
              <a:buChar char="•"/>
            </a:pPr>
            <a:r>
              <a:rPr lang="en-AU" dirty="0" smtClean="0"/>
              <a:t>Package and deploy via API</a:t>
            </a:r>
          </a:p>
          <a:p>
            <a:pPr marL="574675" indent="-571500">
              <a:buFont typeface="Arial" panose="020B0604020202020204" pitchFamily="34" charset="0"/>
              <a:buChar char="•"/>
            </a:pPr>
            <a:r>
              <a:rPr lang="en-AU" dirty="0" smtClean="0"/>
              <a:t>Web Deploy via </a:t>
            </a:r>
            <a:r>
              <a:rPr lang="en-AU" dirty="0" err="1" smtClean="0"/>
              <a:t>AzureWebFarm</a:t>
            </a:r>
            <a:endParaRPr lang="en-AU" dirty="0"/>
          </a:p>
          <a:p>
            <a:pPr algn="r"/>
            <a:r>
              <a:rPr lang="en-AU" dirty="0" smtClean="0"/>
              <a:t>nuget.org/packages/</a:t>
            </a:r>
            <a:r>
              <a:rPr lang="en-AU" dirty="0" err="1" smtClean="0"/>
              <a:t>azurewebfarm</a:t>
            </a:r>
            <a:endParaRPr lang="en-AU" dirty="0"/>
          </a:p>
        </p:txBody>
      </p:sp>
      <p:pic>
        <p:nvPicPr>
          <p:cNvPr id="2050" name="Picture 2" descr="https://raw.github.com/robdmoore/AzureWebFarm/master/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6670" y="3349228"/>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2000924"/>
      </p:ext>
    </p:extLst>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AzureWebFarm</a:t>
            </a:r>
            <a:endParaRPr lang="en-AU" dirty="0"/>
          </a:p>
        </p:txBody>
      </p:sp>
      <p:sp>
        <p:nvSpPr>
          <p:cNvPr id="3" name="Text Placeholder 2"/>
          <p:cNvSpPr>
            <a:spLocks noGrp="1"/>
          </p:cNvSpPr>
          <p:nvPr>
            <p:ph type="body" sz="quarter" idx="10"/>
          </p:nvPr>
        </p:nvSpPr>
        <p:spPr>
          <a:xfrm>
            <a:off x="519112" y="1447799"/>
            <a:ext cx="11149013" cy="553998"/>
          </a:xfrm>
        </p:spPr>
        <p:txBody>
          <a:bodyPr/>
          <a:lstStyle/>
          <a:p>
            <a:r>
              <a:rPr lang="en-AU" dirty="0" err="1" smtClean="0">
                <a:solidFill>
                  <a:srgbClr val="FF0000"/>
                </a:solidFill>
              </a:rPr>
              <a:t>todo</a:t>
            </a:r>
            <a:endParaRPr lang="en-AU" dirty="0">
              <a:solidFill>
                <a:srgbClr val="FF0000"/>
              </a:solidFill>
            </a:endParaRPr>
          </a:p>
        </p:txBody>
      </p:sp>
    </p:spTree>
    <p:extLst>
      <p:ext uri="{BB962C8B-B14F-4D97-AF65-F5344CB8AC3E}">
        <p14:creationId xmlns:p14="http://schemas.microsoft.com/office/powerpoint/2010/main" val="3611310368"/>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Virtual Machines</a:t>
            </a:r>
            <a:endParaRPr lang="en-AU" dirty="0"/>
          </a:p>
        </p:txBody>
      </p:sp>
      <p:sp>
        <p:nvSpPr>
          <p:cNvPr id="3" name="Text Placeholder 2"/>
          <p:cNvSpPr>
            <a:spLocks noGrp="1"/>
          </p:cNvSpPr>
          <p:nvPr>
            <p:ph type="body" sz="quarter" idx="10"/>
          </p:nvPr>
        </p:nvSpPr>
        <p:spPr>
          <a:xfrm>
            <a:off x="519112" y="1447799"/>
            <a:ext cx="11149013" cy="3901068"/>
          </a:xfrm>
        </p:spPr>
        <p:txBody>
          <a:bodyPr/>
          <a:lstStyle/>
          <a:p>
            <a:pPr marL="574675" indent="-571500">
              <a:buFont typeface="Arial" panose="020B0604020202020204" pitchFamily="34" charset="0"/>
              <a:buChar char="•"/>
            </a:pPr>
            <a:r>
              <a:rPr lang="en-AU" dirty="0" smtClean="0"/>
              <a:t>Manual</a:t>
            </a:r>
          </a:p>
          <a:p>
            <a:pPr marL="574675" indent="-571500">
              <a:buFont typeface="Arial" panose="020B0604020202020204" pitchFamily="34" charset="0"/>
              <a:buChar char="•"/>
            </a:pPr>
            <a:r>
              <a:rPr lang="en-AU" dirty="0" smtClean="0"/>
              <a:t>Shared drive</a:t>
            </a:r>
          </a:p>
          <a:p>
            <a:pPr marL="574675" indent="-571500">
              <a:buFont typeface="Arial" panose="020B0604020202020204" pitchFamily="34" charset="0"/>
              <a:buChar char="•"/>
            </a:pPr>
            <a:r>
              <a:rPr lang="en-AU" dirty="0" err="1" smtClean="0"/>
              <a:t>OctopusDeploy</a:t>
            </a:r>
            <a:endParaRPr lang="en-AU" dirty="0" smtClean="0"/>
          </a:p>
          <a:p>
            <a:pPr marL="574675" indent="-571500">
              <a:buFont typeface="Arial" panose="020B0604020202020204" pitchFamily="34" charset="0"/>
              <a:buChar char="•"/>
            </a:pPr>
            <a:r>
              <a:rPr lang="en-AU" dirty="0" smtClean="0"/>
              <a:t>Web Deploy via IIS Web Farm Framework</a:t>
            </a:r>
          </a:p>
          <a:p>
            <a:pPr marL="574675" indent="-571500">
              <a:buFont typeface="Arial" panose="020B0604020202020204" pitchFamily="34" charset="0"/>
              <a:buChar char="•"/>
            </a:pPr>
            <a:r>
              <a:rPr lang="en-AU" dirty="0" smtClean="0"/>
              <a:t>Web Deploy to each server individually</a:t>
            </a:r>
          </a:p>
          <a:p>
            <a:pPr marL="574675" indent="-571500">
              <a:buFont typeface="Arial" panose="020B0604020202020204" pitchFamily="34" charset="0"/>
              <a:buChar char="•"/>
            </a:pPr>
            <a:r>
              <a:rPr lang="en-AU" dirty="0" smtClean="0"/>
              <a:t>Web Deploy and DFSR syncing</a:t>
            </a:r>
            <a:endParaRPr lang="en-AU" dirty="0"/>
          </a:p>
        </p:txBody>
      </p:sp>
    </p:spTree>
    <p:extLst>
      <p:ext uri="{BB962C8B-B14F-4D97-AF65-F5344CB8AC3E}">
        <p14:creationId xmlns:p14="http://schemas.microsoft.com/office/powerpoint/2010/main" val="4203548368"/>
      </p:ext>
    </p:extLst>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397746"/>
            <a:ext cx="10693401" cy="1378644"/>
          </a:xfrm>
        </p:spPr>
        <p:txBody>
          <a:bodyPr/>
          <a:lstStyle/>
          <a:p>
            <a:r>
              <a:rPr lang="en-US" dirty="0" smtClean="0"/>
              <a:t>When should I use what?</a:t>
            </a:r>
            <a:endParaRPr lang="en-US" dirty="0"/>
          </a:p>
        </p:txBody>
      </p:sp>
    </p:spTree>
    <p:extLst>
      <p:ext uri="{BB962C8B-B14F-4D97-AF65-F5344CB8AC3E}">
        <p14:creationId xmlns:p14="http://schemas.microsoft.com/office/powerpoint/2010/main" val="2989498135"/>
      </p:ext>
    </p:extLst>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bwMode="auto">
          <a:xfrm>
            <a:off x="275350" y="5020119"/>
            <a:ext cx="3647960" cy="1366239"/>
          </a:xfrm>
          <a:prstGeom prst="roundRect">
            <a:avLst>
              <a:gd name="adj" fmla="val 0"/>
            </a:avLst>
          </a:prstGeom>
          <a:solidFill>
            <a:schemeClr val="accent2"/>
          </a:solidFill>
          <a:ln w="9525" cap="flat" cmpd="sng" algn="ctr">
            <a:noFill/>
            <a:prstDash val="solid"/>
          </a:ln>
          <a:effectLst/>
        </p:spPr>
        <p:txBody>
          <a:bodyPr lIns="76169" tIns="38085" rIns="76169" bIns="38085" rtlCol="0" anchor="t" anchorCtr="0"/>
          <a:lstStyle/>
          <a:p>
            <a:pPr marL="3175" defTabSz="914153">
              <a:lnSpc>
                <a:spcPct val="90000"/>
              </a:lnSpc>
              <a:spcAft>
                <a:spcPts val="900"/>
              </a:spcAft>
              <a:buSzPct val="80000"/>
            </a:pPr>
            <a:r>
              <a:rPr lang="en-US" sz="2000" spc="-83" dirty="0">
                <a:gradFill>
                  <a:gsLst>
                    <a:gs pos="0">
                      <a:schemeClr val="bg1"/>
                    </a:gs>
                    <a:gs pos="100000">
                      <a:schemeClr val="bg1"/>
                    </a:gs>
                  </a:gsLst>
                  <a:lin ang="16200000" scaled="0"/>
                </a:gradFill>
                <a:latin typeface="Segoe UI Light" pitchFamily="34" charset="0"/>
              </a:rPr>
              <a:t>Popular open source apps</a:t>
            </a:r>
          </a:p>
          <a:p>
            <a:pPr marL="3175" defTabSz="914153">
              <a:lnSpc>
                <a:spcPct val="90000"/>
              </a:lnSpc>
              <a:spcAft>
                <a:spcPts val="900"/>
              </a:spcAft>
              <a:buSzPct val="80000"/>
            </a:pPr>
            <a:r>
              <a:rPr lang="en-US" sz="1466" spc="-43" dirty="0">
                <a:gradFill>
                  <a:gsLst>
                    <a:gs pos="0">
                      <a:schemeClr val="bg1"/>
                    </a:gs>
                    <a:gs pos="100000">
                      <a:schemeClr val="bg1"/>
                    </a:gs>
                  </a:gsLst>
                  <a:lin ang="16200000" scaled="0"/>
                </a:gradFill>
              </a:rPr>
              <a:t>Launch a professional looking site with a few clicks using apps like WordPress, Joomla!, Drupal, </a:t>
            </a:r>
            <a:r>
              <a:rPr lang="en-US" sz="1466" spc="-43" dirty="0" err="1">
                <a:gradFill>
                  <a:gsLst>
                    <a:gs pos="0">
                      <a:schemeClr val="bg1"/>
                    </a:gs>
                    <a:gs pos="100000">
                      <a:schemeClr val="bg1"/>
                    </a:gs>
                  </a:gsLst>
                  <a:lin ang="16200000" scaled="0"/>
                </a:gradFill>
              </a:rPr>
              <a:t>DotNetNuke</a:t>
            </a:r>
            <a:r>
              <a:rPr lang="en-US" sz="1466" spc="-43" dirty="0">
                <a:gradFill>
                  <a:gsLst>
                    <a:gs pos="0">
                      <a:schemeClr val="bg1"/>
                    </a:gs>
                    <a:gs pos="100000">
                      <a:schemeClr val="bg1"/>
                    </a:gs>
                  </a:gsLst>
                  <a:lin ang="16200000" scaled="0"/>
                </a:gradFill>
              </a:rPr>
              <a:t> and </a:t>
            </a:r>
            <a:r>
              <a:rPr lang="en-US" sz="1466" spc="-43" dirty="0" err="1" smtClean="0">
                <a:gradFill>
                  <a:gsLst>
                    <a:gs pos="0">
                      <a:schemeClr val="bg1"/>
                    </a:gs>
                    <a:gs pos="100000">
                      <a:schemeClr val="bg1"/>
                    </a:gs>
                  </a:gsLst>
                  <a:lin ang="16200000" scaled="0"/>
                </a:gradFill>
              </a:rPr>
              <a:t>Umbraco</a:t>
            </a:r>
            <a:endParaRPr lang="en-US" sz="1466" spc="-43" dirty="0">
              <a:gradFill>
                <a:gsLst>
                  <a:gs pos="0">
                    <a:schemeClr val="bg1"/>
                  </a:gs>
                  <a:gs pos="100000">
                    <a:schemeClr val="bg1"/>
                  </a:gs>
                </a:gsLst>
                <a:lin ang="16200000" scaled="0"/>
              </a:gradFill>
            </a:endParaRPr>
          </a:p>
        </p:txBody>
      </p:sp>
      <p:sp>
        <p:nvSpPr>
          <p:cNvPr id="14" name="Rounded Rectangle 13"/>
          <p:cNvSpPr/>
          <p:nvPr/>
        </p:nvSpPr>
        <p:spPr bwMode="auto">
          <a:xfrm>
            <a:off x="275350" y="3584339"/>
            <a:ext cx="3647960" cy="1366239"/>
          </a:xfrm>
          <a:prstGeom prst="roundRect">
            <a:avLst>
              <a:gd name="adj" fmla="val 0"/>
            </a:avLst>
          </a:prstGeom>
          <a:solidFill>
            <a:schemeClr val="accent2"/>
          </a:solidFill>
          <a:ln w="9525" cap="flat" cmpd="sng" algn="ctr">
            <a:noFill/>
            <a:prstDash val="solid"/>
          </a:ln>
          <a:effectLst/>
        </p:spPr>
        <p:txBody>
          <a:bodyPr lIns="76169" tIns="38085" rIns="76169" bIns="38085" rtlCol="0" anchor="t" anchorCtr="0"/>
          <a:lstStyle/>
          <a:p>
            <a:pPr marL="3175" defTabSz="914153">
              <a:lnSpc>
                <a:spcPct val="90000"/>
              </a:lnSpc>
              <a:spcAft>
                <a:spcPts val="900"/>
              </a:spcAft>
              <a:buSzPct val="80000"/>
            </a:pPr>
            <a:r>
              <a:rPr lang="en-US" sz="2000" spc="-83" dirty="0">
                <a:gradFill>
                  <a:gsLst>
                    <a:gs pos="0">
                      <a:schemeClr val="bg1"/>
                    </a:gs>
                    <a:gs pos="100000">
                      <a:schemeClr val="bg1"/>
                    </a:gs>
                  </a:gsLst>
                  <a:lin ang="16200000" scaled="0"/>
                </a:gradFill>
                <a:latin typeface="Segoe UI Light" pitchFamily="34" charset="0"/>
              </a:rPr>
              <a:t>Continuous development</a:t>
            </a:r>
          </a:p>
          <a:p>
            <a:pPr marL="3175" defTabSz="914153">
              <a:lnSpc>
                <a:spcPct val="90000"/>
              </a:lnSpc>
              <a:spcAft>
                <a:spcPts val="900"/>
              </a:spcAft>
              <a:buSzPct val="80000"/>
            </a:pPr>
            <a:r>
              <a:rPr lang="en-US" sz="1466" spc="-43" dirty="0">
                <a:gradFill>
                  <a:gsLst>
                    <a:gs pos="0">
                      <a:schemeClr val="bg1"/>
                    </a:gs>
                    <a:gs pos="100000">
                      <a:schemeClr val="bg1"/>
                    </a:gs>
                  </a:gsLst>
                  <a:lin ang="16200000" scaled="0"/>
                </a:gradFill>
              </a:rPr>
              <a:t>Deploy  directly from your source code repository, using </a:t>
            </a:r>
            <a:r>
              <a:rPr lang="en-US" sz="1466" spc="-43" dirty="0" err="1">
                <a:gradFill>
                  <a:gsLst>
                    <a:gs pos="0">
                      <a:schemeClr val="bg1"/>
                    </a:gs>
                    <a:gs pos="100000">
                      <a:schemeClr val="bg1"/>
                    </a:gs>
                  </a:gsLst>
                  <a:lin ang="16200000" scaled="0"/>
                </a:gradFill>
              </a:rPr>
              <a:t>Git</a:t>
            </a:r>
            <a:r>
              <a:rPr lang="en-US" sz="1466" spc="-43" dirty="0">
                <a:gradFill>
                  <a:gsLst>
                    <a:gs pos="0">
                      <a:schemeClr val="bg1"/>
                    </a:gs>
                    <a:gs pos="100000">
                      <a:schemeClr val="bg1"/>
                    </a:gs>
                  </a:gsLst>
                  <a:lin ang="16200000" scaled="0"/>
                </a:gradFill>
              </a:rPr>
              <a:t> or Team Foundation </a:t>
            </a:r>
            <a:r>
              <a:rPr lang="en-US" sz="1466" spc="-43" dirty="0" smtClean="0">
                <a:gradFill>
                  <a:gsLst>
                    <a:gs pos="0">
                      <a:schemeClr val="bg1"/>
                    </a:gs>
                    <a:gs pos="100000">
                      <a:schemeClr val="bg1"/>
                    </a:gs>
                  </a:gsLst>
                  <a:lin ang="16200000" scaled="0"/>
                </a:gradFill>
              </a:rPr>
              <a:t>Service</a:t>
            </a:r>
            <a:endParaRPr lang="en-US" sz="1466" spc="-43" dirty="0">
              <a:gradFill>
                <a:gsLst>
                  <a:gs pos="0">
                    <a:schemeClr val="bg1"/>
                  </a:gs>
                  <a:gs pos="100000">
                    <a:schemeClr val="bg1"/>
                  </a:gs>
                </a:gsLst>
                <a:lin ang="16200000" scaled="0"/>
              </a:gradFill>
            </a:endParaRPr>
          </a:p>
        </p:txBody>
      </p:sp>
      <p:sp>
        <p:nvSpPr>
          <p:cNvPr id="11" name="Rounded Rectangle 10"/>
          <p:cNvSpPr/>
          <p:nvPr/>
        </p:nvSpPr>
        <p:spPr bwMode="auto">
          <a:xfrm>
            <a:off x="275350" y="2148559"/>
            <a:ext cx="3647960" cy="1366239"/>
          </a:xfrm>
          <a:prstGeom prst="roundRect">
            <a:avLst>
              <a:gd name="adj" fmla="val 0"/>
            </a:avLst>
          </a:prstGeom>
          <a:solidFill>
            <a:schemeClr val="accent2"/>
          </a:solidFill>
          <a:ln w="9525" cap="flat" cmpd="sng" algn="ctr">
            <a:noFill/>
            <a:prstDash val="solid"/>
          </a:ln>
          <a:effectLst/>
        </p:spPr>
        <p:txBody>
          <a:bodyPr lIns="76169" tIns="38085" rIns="76169" bIns="38085" rtlCol="0" anchor="t" anchorCtr="0"/>
          <a:lstStyle/>
          <a:p>
            <a:pPr marL="3175" defTabSz="914153">
              <a:lnSpc>
                <a:spcPct val="90000"/>
              </a:lnSpc>
              <a:spcAft>
                <a:spcPts val="900"/>
              </a:spcAft>
              <a:buSzPct val="80000"/>
            </a:pPr>
            <a:r>
              <a:rPr lang="en-US" sz="2000" spc="-83" dirty="0">
                <a:gradFill>
                  <a:gsLst>
                    <a:gs pos="0">
                      <a:schemeClr val="bg1"/>
                    </a:gs>
                    <a:gs pos="100000">
                      <a:schemeClr val="bg1"/>
                    </a:gs>
                  </a:gsLst>
                  <a:lin ang="16200000" scaled="0"/>
                </a:gradFill>
                <a:latin typeface="Segoe UI Light" pitchFamily="34" charset="0"/>
              </a:rPr>
              <a:t>Modern web apps</a:t>
            </a:r>
          </a:p>
          <a:p>
            <a:pPr marL="3175" defTabSz="914153">
              <a:lnSpc>
                <a:spcPct val="90000"/>
              </a:lnSpc>
              <a:spcAft>
                <a:spcPts val="900"/>
              </a:spcAft>
              <a:buSzPct val="80000"/>
            </a:pPr>
            <a:r>
              <a:rPr lang="en-US" sz="1466" spc="-43" dirty="0">
                <a:gradFill>
                  <a:gsLst>
                    <a:gs pos="0">
                      <a:schemeClr val="bg1"/>
                    </a:gs>
                    <a:gs pos="100000">
                      <a:schemeClr val="bg1"/>
                    </a:gs>
                  </a:gsLst>
                  <a:lin ang="16200000" scaled="0"/>
                </a:gradFill>
              </a:rPr>
              <a:t>Perfect if your app consists of client side markup and scripting, server side scripting and a database. Powerful capability to scale out and up as </a:t>
            </a:r>
            <a:r>
              <a:rPr lang="en-US" sz="1466" spc="-43" dirty="0" smtClean="0">
                <a:gradFill>
                  <a:gsLst>
                    <a:gs pos="0">
                      <a:schemeClr val="bg1"/>
                    </a:gs>
                    <a:gs pos="100000">
                      <a:schemeClr val="bg1"/>
                    </a:gs>
                  </a:gsLst>
                  <a:lin ang="16200000" scaled="0"/>
                </a:gradFill>
              </a:rPr>
              <a:t>needed</a:t>
            </a:r>
            <a:endParaRPr lang="en-US" sz="1466" spc="-43" dirty="0">
              <a:gradFill>
                <a:gsLst>
                  <a:gs pos="0">
                    <a:schemeClr val="bg1"/>
                  </a:gs>
                  <a:gs pos="100000">
                    <a:schemeClr val="bg1"/>
                  </a:gs>
                </a:gsLst>
                <a:lin ang="16200000" scaled="0"/>
              </a:gradFill>
            </a:endParaRPr>
          </a:p>
        </p:txBody>
      </p:sp>
      <p:sp>
        <p:nvSpPr>
          <p:cNvPr id="4" name="Title 3"/>
          <p:cNvSpPr>
            <a:spLocks noGrp="1"/>
          </p:cNvSpPr>
          <p:nvPr>
            <p:ph type="title"/>
          </p:nvPr>
        </p:nvSpPr>
        <p:spPr/>
        <p:txBody>
          <a:bodyPr/>
          <a:lstStyle/>
          <a:p>
            <a:r>
              <a:rPr lang="en-US" dirty="0" smtClean="0">
                <a:solidFill>
                  <a:schemeClr val="tx1"/>
                </a:solidFill>
              </a:rPr>
              <a:t>Application Scenarios</a:t>
            </a:r>
            <a:endParaRPr lang="en-US" dirty="0">
              <a:solidFill>
                <a:schemeClr val="tx1"/>
              </a:solidFill>
            </a:endParaRPr>
          </a:p>
        </p:txBody>
      </p:sp>
      <p:grpSp>
        <p:nvGrpSpPr>
          <p:cNvPr id="6" name="Group 5"/>
          <p:cNvGrpSpPr/>
          <p:nvPr/>
        </p:nvGrpSpPr>
        <p:grpSpPr>
          <a:xfrm>
            <a:off x="275350" y="1270563"/>
            <a:ext cx="3647960" cy="797466"/>
            <a:chOff x="275349" y="1270000"/>
            <a:chExt cx="3647961" cy="797673"/>
          </a:xfrm>
        </p:grpSpPr>
        <p:sp>
          <p:nvSpPr>
            <p:cNvPr id="2" name="Rectangle 1"/>
            <p:cNvSpPr/>
            <p:nvPr/>
          </p:nvSpPr>
          <p:spPr bwMode="auto">
            <a:xfrm>
              <a:off x="275349" y="1270000"/>
              <a:ext cx="3647961" cy="797673"/>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44" tIns="60944" rIns="60944" bIns="60944" numCol="1" spcCol="0" rtlCol="0" fromWordArt="0" anchor="ctr" anchorCtr="0" forceAA="0" compatLnSpc="1">
              <a:prstTxWarp prst="textNoShape">
                <a:avLst/>
              </a:prstTxWarp>
              <a:noAutofit/>
            </a:bodyPr>
            <a:lstStyle/>
            <a:p>
              <a:pPr algn="ctr" defTabSz="913993" fontAlgn="base">
                <a:spcBef>
                  <a:spcPct val="0"/>
                </a:spcBef>
                <a:spcAft>
                  <a:spcPct val="0"/>
                </a:spcAft>
              </a:pPr>
              <a:endParaRPr lang="en-US" sz="2399" dirty="0" err="1">
                <a:gradFill>
                  <a:gsLst>
                    <a:gs pos="0">
                      <a:schemeClr val="bg1"/>
                    </a:gs>
                    <a:gs pos="100000">
                      <a:schemeClr val="bg1"/>
                    </a:gs>
                  </a:gsLst>
                  <a:lin ang="16200000" scaled="0"/>
                </a:gradFill>
                <a:ea typeface="Segoe UI" pitchFamily="34" charset="0"/>
                <a:cs typeface="Segoe UI" pitchFamily="34" charset="0"/>
              </a:endParaRPr>
            </a:p>
          </p:txBody>
        </p:sp>
        <p:sp>
          <p:nvSpPr>
            <p:cNvPr id="8" name="TextBox 7"/>
            <p:cNvSpPr txBox="1"/>
            <p:nvPr/>
          </p:nvSpPr>
          <p:spPr>
            <a:xfrm>
              <a:off x="278605" y="1463040"/>
              <a:ext cx="2972595" cy="410419"/>
            </a:xfrm>
            <a:prstGeom prst="rect">
              <a:avLst/>
            </a:prstGeom>
            <a:noFill/>
          </p:spPr>
          <p:txBody>
            <a:bodyPr wrap="square" lIns="101546" tIns="50772" rIns="101546" bIns="50772" rtlCol="0">
              <a:spAutoFit/>
            </a:bodyPr>
            <a:lstStyle/>
            <a:p>
              <a:r>
                <a:rPr lang="en-US" sz="2000" b="1" spc="-83" dirty="0">
                  <a:gradFill>
                    <a:gsLst>
                      <a:gs pos="0">
                        <a:schemeClr val="bg1"/>
                      </a:gs>
                      <a:gs pos="100000">
                        <a:schemeClr val="bg1"/>
                      </a:gs>
                    </a:gsLst>
                    <a:lin ang="16200000" scaled="0"/>
                  </a:gradFill>
                  <a:latin typeface="Segoe UI Light" pitchFamily="34" charset="0"/>
                </a:rPr>
                <a:t>Web Sites</a:t>
              </a:r>
              <a:endParaRPr lang="en-US" sz="2000" spc="-83" dirty="0">
                <a:gradFill>
                  <a:gsLst>
                    <a:gs pos="0">
                      <a:schemeClr val="bg1"/>
                    </a:gs>
                    <a:gs pos="100000">
                      <a:schemeClr val="bg1"/>
                    </a:gs>
                  </a:gsLst>
                  <a:lin ang="16200000" scaled="0"/>
                </a:gradFill>
                <a:latin typeface="Segoe UI Light" pitchFamily="34" charset="0"/>
              </a:endParaRPr>
            </a:p>
          </p:txBody>
        </p:sp>
      </p:grpSp>
      <p:sp>
        <p:nvSpPr>
          <p:cNvPr id="16" name="Rounded Rectangle 15"/>
          <p:cNvSpPr/>
          <p:nvPr/>
        </p:nvSpPr>
        <p:spPr bwMode="auto">
          <a:xfrm>
            <a:off x="4007477" y="3584525"/>
            <a:ext cx="3924734" cy="1366239"/>
          </a:xfrm>
          <a:prstGeom prst="roundRect">
            <a:avLst>
              <a:gd name="adj" fmla="val 0"/>
            </a:avLst>
          </a:prstGeom>
          <a:solidFill>
            <a:schemeClr val="accent1"/>
          </a:solidFill>
          <a:ln w="9525" cap="flat" cmpd="sng" algn="ctr">
            <a:noFill/>
            <a:prstDash val="solid"/>
          </a:ln>
          <a:effectLst/>
        </p:spPr>
        <p:txBody>
          <a:bodyPr lIns="76169" tIns="38085" rIns="76169" bIns="38085" rtlCol="0" anchor="t" anchorCtr="0"/>
          <a:lstStyle/>
          <a:p>
            <a:pPr marL="3175">
              <a:spcAft>
                <a:spcPts val="900"/>
              </a:spcAft>
              <a:buSzPct val="80000"/>
            </a:pPr>
            <a:r>
              <a:rPr lang="en-US" sz="2000" spc="-83" dirty="0">
                <a:gradFill>
                  <a:gsLst>
                    <a:gs pos="0">
                      <a:schemeClr val="bg1"/>
                    </a:gs>
                    <a:gs pos="100000">
                      <a:schemeClr val="bg1"/>
                    </a:gs>
                  </a:gsLst>
                  <a:lin ang="16200000" scaled="0"/>
                </a:gradFill>
                <a:latin typeface="Segoe UI Light" pitchFamily="34" charset="0"/>
              </a:rPr>
              <a:t>Apps that require advanced administration</a:t>
            </a:r>
          </a:p>
          <a:p>
            <a:pPr marL="3175" defTabSz="914153">
              <a:lnSpc>
                <a:spcPct val="90000"/>
              </a:lnSpc>
              <a:spcAft>
                <a:spcPts val="900"/>
              </a:spcAft>
              <a:buSzPct val="80000"/>
            </a:pPr>
            <a:r>
              <a:rPr lang="en-US" sz="1466" spc="-43" dirty="0" smtClean="0">
                <a:gradFill>
                  <a:gsLst>
                    <a:gs pos="0">
                      <a:schemeClr val="bg1"/>
                    </a:gs>
                    <a:gs pos="100000">
                      <a:schemeClr val="bg1"/>
                    </a:gs>
                  </a:gsLst>
                  <a:lin ang="16200000" scaled="0"/>
                </a:gradFill>
              </a:rPr>
              <a:t>Applications </a:t>
            </a:r>
            <a:r>
              <a:rPr lang="en-US" sz="1466" spc="-43" dirty="0">
                <a:gradFill>
                  <a:gsLst>
                    <a:gs pos="0">
                      <a:schemeClr val="bg1"/>
                    </a:gs>
                    <a:gs pos="100000">
                      <a:schemeClr val="bg1"/>
                    </a:gs>
                  </a:gsLst>
                  <a:lin ang="16200000" scaled="0"/>
                </a:gradFill>
              </a:rPr>
              <a:t>that require </a:t>
            </a:r>
            <a:r>
              <a:rPr lang="en-US" sz="1466" spc="-43" dirty="0" smtClean="0">
                <a:gradFill>
                  <a:gsLst>
                    <a:gs pos="0">
                      <a:schemeClr val="bg1"/>
                    </a:gs>
                    <a:gs pos="100000">
                      <a:schemeClr val="bg1"/>
                    </a:gs>
                  </a:gsLst>
                  <a:lin ang="16200000" scaled="0"/>
                </a:gradFill>
              </a:rPr>
              <a:t>RDP,  </a:t>
            </a:r>
            <a:r>
              <a:rPr lang="en-US" sz="1466" spc="-43" dirty="0">
                <a:gradFill>
                  <a:gsLst>
                    <a:gs pos="0">
                      <a:schemeClr val="bg1"/>
                    </a:gs>
                    <a:gs pos="100000">
                      <a:schemeClr val="bg1"/>
                    </a:gs>
                  </a:gsLst>
                  <a:lin ang="16200000" scaled="0"/>
                </a:gradFill>
              </a:rPr>
              <a:t>elevated </a:t>
            </a:r>
            <a:r>
              <a:rPr lang="en-US" sz="1466" spc="-43" dirty="0" smtClean="0">
                <a:gradFill>
                  <a:gsLst>
                    <a:gs pos="0">
                      <a:schemeClr val="bg1"/>
                    </a:gs>
                    <a:gs pos="100000">
                      <a:schemeClr val="bg1"/>
                    </a:gs>
                  </a:gsLst>
                  <a:lin ang="16200000" scaled="0"/>
                </a:gradFill>
              </a:rPr>
              <a:t>permissions, advanced IIS configuration, complex diagnostics or cost effectiveness if sometimes-on</a:t>
            </a:r>
            <a:endParaRPr lang="en-US" sz="1466" spc="-43" dirty="0">
              <a:gradFill>
                <a:gsLst>
                  <a:gs pos="0">
                    <a:schemeClr val="bg1"/>
                  </a:gs>
                  <a:gs pos="100000">
                    <a:schemeClr val="bg1"/>
                  </a:gs>
                </a:gsLst>
                <a:lin ang="16200000" scaled="0"/>
              </a:gradFill>
            </a:endParaRPr>
          </a:p>
        </p:txBody>
      </p:sp>
      <p:grpSp>
        <p:nvGrpSpPr>
          <p:cNvPr id="7" name="Group 6"/>
          <p:cNvGrpSpPr/>
          <p:nvPr/>
        </p:nvGrpSpPr>
        <p:grpSpPr>
          <a:xfrm>
            <a:off x="3981004" y="1265352"/>
            <a:ext cx="4026194" cy="802676"/>
            <a:chOff x="3981004" y="1264788"/>
            <a:chExt cx="4026194" cy="802885"/>
          </a:xfrm>
        </p:grpSpPr>
        <p:sp>
          <p:nvSpPr>
            <p:cNvPr id="24" name="Rectangle 23"/>
            <p:cNvSpPr/>
            <p:nvPr/>
          </p:nvSpPr>
          <p:spPr bwMode="auto">
            <a:xfrm>
              <a:off x="4023087" y="1264788"/>
              <a:ext cx="3909123" cy="802885"/>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44" tIns="60944" rIns="60944" bIns="60944" numCol="1" spcCol="0" rtlCol="0" fromWordArt="0" anchor="ctr" anchorCtr="0" forceAA="0" compatLnSpc="1">
              <a:prstTxWarp prst="textNoShape">
                <a:avLst/>
              </a:prstTxWarp>
              <a:noAutofit/>
            </a:bodyPr>
            <a:lstStyle/>
            <a:p>
              <a:pPr algn="ctr" defTabSz="913993" fontAlgn="base">
                <a:spcBef>
                  <a:spcPct val="0"/>
                </a:spcBef>
                <a:spcAft>
                  <a:spcPct val="0"/>
                </a:spcAft>
              </a:pPr>
              <a:endParaRPr lang="en-US" sz="2399" dirty="0" err="1">
                <a:gradFill>
                  <a:gsLst>
                    <a:gs pos="0">
                      <a:schemeClr val="bg1"/>
                    </a:gs>
                    <a:gs pos="100000">
                      <a:schemeClr val="bg1"/>
                    </a:gs>
                  </a:gsLst>
                  <a:lin ang="16200000" scaled="0"/>
                </a:gradFill>
                <a:ea typeface="Segoe UI" pitchFamily="34" charset="0"/>
                <a:cs typeface="Segoe UI" pitchFamily="34" charset="0"/>
              </a:endParaRPr>
            </a:p>
          </p:txBody>
        </p:sp>
        <p:sp>
          <p:nvSpPr>
            <p:cNvPr id="18" name="TextBox 17"/>
            <p:cNvSpPr txBox="1"/>
            <p:nvPr/>
          </p:nvSpPr>
          <p:spPr>
            <a:xfrm>
              <a:off x="3981004" y="1463040"/>
              <a:ext cx="4026194" cy="410419"/>
            </a:xfrm>
            <a:prstGeom prst="rect">
              <a:avLst/>
            </a:prstGeom>
            <a:noFill/>
          </p:spPr>
          <p:txBody>
            <a:bodyPr wrap="square" lIns="101546" tIns="50772" rIns="101546" bIns="50772" rtlCol="0">
              <a:spAutoFit/>
            </a:bodyPr>
            <a:lstStyle/>
            <a:p>
              <a:r>
                <a:rPr lang="en-US" sz="2000" b="1" spc="-83" dirty="0" smtClean="0">
                  <a:gradFill>
                    <a:gsLst>
                      <a:gs pos="0">
                        <a:schemeClr val="bg1"/>
                      </a:gs>
                      <a:gs pos="100000">
                        <a:schemeClr val="bg1"/>
                      </a:gs>
                    </a:gsLst>
                    <a:lin ang="16200000" scaled="0"/>
                  </a:gradFill>
                  <a:latin typeface="Segoe UI Light" pitchFamily="34" charset="0"/>
                </a:rPr>
                <a:t>Web Roles (Cloud Services)</a:t>
              </a:r>
              <a:endParaRPr lang="en-US" sz="2000" b="1" spc="-83" dirty="0">
                <a:gradFill>
                  <a:gsLst>
                    <a:gs pos="0">
                      <a:schemeClr val="bg1"/>
                    </a:gs>
                    <a:gs pos="100000">
                      <a:schemeClr val="bg1"/>
                    </a:gs>
                  </a:gsLst>
                  <a:lin ang="16200000" scaled="0"/>
                </a:gradFill>
                <a:latin typeface="Segoe UI Light" pitchFamily="34" charset="0"/>
              </a:endParaRPr>
            </a:p>
          </p:txBody>
        </p:sp>
      </p:grpSp>
      <p:sp>
        <p:nvSpPr>
          <p:cNvPr id="10" name="Rounded Rectangle 9"/>
          <p:cNvSpPr/>
          <p:nvPr/>
        </p:nvSpPr>
        <p:spPr bwMode="auto">
          <a:xfrm>
            <a:off x="4007477" y="2148559"/>
            <a:ext cx="3924734" cy="1366239"/>
          </a:xfrm>
          <a:prstGeom prst="roundRect">
            <a:avLst>
              <a:gd name="adj" fmla="val 0"/>
            </a:avLst>
          </a:prstGeom>
          <a:solidFill>
            <a:schemeClr val="accent1"/>
          </a:solidFill>
          <a:ln w="9525" cap="flat" cmpd="sng" algn="ctr">
            <a:noFill/>
            <a:prstDash val="solid"/>
          </a:ln>
          <a:effectLst/>
        </p:spPr>
        <p:txBody>
          <a:bodyPr lIns="76169" tIns="38085" rIns="76169" bIns="38085" rtlCol="0" anchor="t" anchorCtr="0"/>
          <a:lstStyle/>
          <a:p>
            <a:pPr marL="3175">
              <a:spcAft>
                <a:spcPts val="900"/>
              </a:spcAft>
              <a:buSzPct val="80000"/>
            </a:pPr>
            <a:r>
              <a:rPr lang="en-US" sz="2000" spc="-83" dirty="0" smtClean="0">
                <a:gradFill>
                  <a:gsLst>
                    <a:gs pos="0">
                      <a:schemeClr val="bg1"/>
                    </a:gs>
                    <a:gs pos="100000">
                      <a:schemeClr val="bg1"/>
                    </a:gs>
                  </a:gsLst>
                  <a:lin ang="16200000" scaled="0"/>
                </a:gradFill>
                <a:latin typeface="Segoe UI Light" pitchFamily="34" charset="0"/>
              </a:rPr>
              <a:t>Multi-tier or large-scale </a:t>
            </a:r>
            <a:r>
              <a:rPr lang="en-US" sz="2000" spc="-83" dirty="0">
                <a:gradFill>
                  <a:gsLst>
                    <a:gs pos="0">
                      <a:schemeClr val="bg1"/>
                    </a:gs>
                    <a:gs pos="100000">
                      <a:schemeClr val="bg1"/>
                    </a:gs>
                  </a:gsLst>
                  <a:lin ang="16200000" scaled="0"/>
                </a:gradFill>
                <a:latin typeface="Segoe UI Light" pitchFamily="34" charset="0"/>
              </a:rPr>
              <a:t>applications</a:t>
            </a:r>
          </a:p>
          <a:p>
            <a:pPr marL="3175" defTabSz="914153">
              <a:lnSpc>
                <a:spcPct val="90000"/>
              </a:lnSpc>
              <a:spcAft>
                <a:spcPts val="900"/>
              </a:spcAft>
              <a:buSzPct val="80000"/>
            </a:pPr>
            <a:r>
              <a:rPr lang="en-US" sz="1466" spc="-43" dirty="0" smtClean="0">
                <a:gradFill>
                  <a:gsLst>
                    <a:gs pos="0">
                      <a:schemeClr val="bg1"/>
                    </a:gs>
                    <a:gs pos="100000">
                      <a:schemeClr val="bg1"/>
                    </a:gs>
                  </a:gsLst>
                  <a:lin ang="16200000" scaled="0"/>
                </a:gradFill>
              </a:rPr>
              <a:t>Applications </a:t>
            </a:r>
            <a:r>
              <a:rPr lang="en-US" sz="1466" spc="-43" dirty="0">
                <a:gradFill>
                  <a:gsLst>
                    <a:gs pos="0">
                      <a:schemeClr val="bg1"/>
                    </a:gs>
                    <a:gs pos="100000">
                      <a:schemeClr val="bg1"/>
                    </a:gs>
                  </a:gsLst>
                  <a:lin ang="16200000" scaled="0"/>
                </a:gradFill>
              </a:rPr>
              <a:t>that separate application logic into multiple tiers </a:t>
            </a:r>
            <a:r>
              <a:rPr lang="en-US" sz="1466" spc="-43" dirty="0" smtClean="0">
                <a:gradFill>
                  <a:gsLst>
                    <a:gs pos="0">
                      <a:schemeClr val="bg1"/>
                    </a:gs>
                    <a:gs pos="100000">
                      <a:schemeClr val="bg1"/>
                    </a:gs>
                  </a:gsLst>
                  <a:lin ang="16200000" scaled="0"/>
                </a:gradFill>
              </a:rPr>
              <a:t>using </a:t>
            </a:r>
            <a:r>
              <a:rPr lang="en-US" sz="1466" spc="-43" dirty="0">
                <a:gradFill>
                  <a:gsLst>
                    <a:gs pos="0">
                      <a:schemeClr val="bg1"/>
                    </a:gs>
                    <a:gs pos="100000">
                      <a:schemeClr val="bg1"/>
                    </a:gs>
                  </a:gsLst>
                  <a:lin ang="16200000" scaled="0"/>
                </a:gradFill>
              </a:rPr>
              <a:t>both Web and Worker </a:t>
            </a:r>
            <a:r>
              <a:rPr lang="en-US" sz="1466" spc="-43" dirty="0" smtClean="0">
                <a:gradFill>
                  <a:gsLst>
                    <a:gs pos="0">
                      <a:schemeClr val="bg1"/>
                    </a:gs>
                    <a:gs pos="100000">
                      <a:schemeClr val="bg1"/>
                    </a:gs>
                  </a:gsLst>
                  <a:lin ang="16200000" scaled="0"/>
                </a:gradFill>
              </a:rPr>
              <a:t>Roles, need enormous scale, need CDN on content in the website or need large amounts of memory</a:t>
            </a:r>
            <a:endParaRPr lang="en-US" sz="1466" spc="-43" dirty="0">
              <a:gradFill>
                <a:gsLst>
                  <a:gs pos="0">
                    <a:schemeClr val="bg1"/>
                  </a:gs>
                  <a:gs pos="100000">
                    <a:schemeClr val="bg1"/>
                  </a:gs>
                </a:gsLst>
                <a:lin ang="16200000" scaled="0"/>
              </a:gradFill>
            </a:endParaRPr>
          </a:p>
        </p:txBody>
      </p:sp>
      <p:sp>
        <p:nvSpPr>
          <p:cNvPr id="12" name="Rounded Rectangle 11"/>
          <p:cNvSpPr/>
          <p:nvPr/>
        </p:nvSpPr>
        <p:spPr bwMode="auto">
          <a:xfrm>
            <a:off x="4007476" y="5020491"/>
            <a:ext cx="3924734" cy="1366239"/>
          </a:xfrm>
          <a:prstGeom prst="roundRect">
            <a:avLst>
              <a:gd name="adj" fmla="val 0"/>
            </a:avLst>
          </a:prstGeom>
          <a:solidFill>
            <a:schemeClr val="accent1"/>
          </a:solidFill>
          <a:ln w="9525" cap="flat" cmpd="sng" algn="ctr">
            <a:noFill/>
            <a:prstDash val="solid"/>
          </a:ln>
          <a:effectLst/>
        </p:spPr>
        <p:txBody>
          <a:bodyPr lIns="76169" tIns="38085" rIns="76169" bIns="38085" rtlCol="0" anchor="t" anchorCtr="0"/>
          <a:lstStyle/>
          <a:p>
            <a:pPr marL="3175">
              <a:spcAft>
                <a:spcPts val="900"/>
              </a:spcAft>
              <a:buSzPct val="80000"/>
            </a:pPr>
            <a:r>
              <a:rPr lang="en-US" sz="2000" spc="-83" dirty="0">
                <a:gradFill>
                  <a:gsLst>
                    <a:gs pos="0">
                      <a:schemeClr val="bg1"/>
                    </a:gs>
                    <a:gs pos="100000">
                      <a:schemeClr val="bg1"/>
                    </a:gs>
                  </a:gsLst>
                  <a:lin ang="16200000" scaled="0"/>
                </a:gradFill>
                <a:latin typeface="Segoe UI Light" pitchFamily="34" charset="0"/>
              </a:rPr>
              <a:t>Apps that require advanced networking</a:t>
            </a:r>
          </a:p>
          <a:p>
            <a:pPr marL="3175" defTabSz="914153">
              <a:lnSpc>
                <a:spcPct val="90000"/>
              </a:lnSpc>
              <a:spcAft>
                <a:spcPts val="900"/>
              </a:spcAft>
              <a:buSzPct val="80000"/>
            </a:pPr>
            <a:r>
              <a:rPr lang="en-US" sz="1466" spc="-43" dirty="0" smtClean="0">
                <a:gradFill>
                  <a:gsLst>
                    <a:gs pos="0">
                      <a:schemeClr val="bg1"/>
                    </a:gs>
                    <a:gs pos="100000">
                      <a:schemeClr val="bg1"/>
                    </a:gs>
                  </a:gsLst>
                  <a:lin ang="16200000" scaled="0"/>
                </a:gradFill>
              </a:rPr>
              <a:t>Applications </a:t>
            </a:r>
            <a:r>
              <a:rPr lang="en-US" sz="1466" spc="-43" dirty="0">
                <a:gradFill>
                  <a:gsLst>
                    <a:gs pos="0">
                      <a:schemeClr val="bg1"/>
                    </a:gs>
                    <a:gs pos="100000">
                      <a:schemeClr val="bg1"/>
                    </a:gs>
                  </a:gsLst>
                  <a:lin ang="16200000" scaled="0"/>
                </a:gradFill>
              </a:rPr>
              <a:t>that require network </a:t>
            </a:r>
            <a:r>
              <a:rPr lang="en-US" sz="1466" spc="-43" dirty="0" smtClean="0">
                <a:gradFill>
                  <a:gsLst>
                    <a:gs pos="0">
                      <a:schemeClr val="bg1"/>
                    </a:gs>
                    <a:gs pos="100000">
                      <a:schemeClr val="bg1"/>
                    </a:gs>
                  </a:gsLst>
                  <a:lin ang="16200000" scaled="0"/>
                </a:gradFill>
              </a:rPr>
              <a:t>isolation, geo-redundancy/scaling via Traffic Manager or need to be deployed to SE Asia for latency reasons</a:t>
            </a:r>
            <a:endParaRPr lang="en-US" sz="1466" spc="-43" dirty="0">
              <a:gradFill>
                <a:gsLst>
                  <a:gs pos="0">
                    <a:schemeClr val="bg1"/>
                  </a:gs>
                  <a:gs pos="100000">
                    <a:schemeClr val="bg1"/>
                  </a:gs>
                </a:gsLst>
                <a:lin ang="16200000" scaled="0"/>
              </a:gradFill>
            </a:endParaRPr>
          </a:p>
        </p:txBody>
      </p:sp>
      <p:sp>
        <p:nvSpPr>
          <p:cNvPr id="13" name="Rounded Rectangle 12"/>
          <p:cNvSpPr/>
          <p:nvPr/>
        </p:nvSpPr>
        <p:spPr bwMode="auto">
          <a:xfrm>
            <a:off x="8016379" y="3584525"/>
            <a:ext cx="3924734" cy="1366239"/>
          </a:xfrm>
          <a:prstGeom prst="roundRect">
            <a:avLst>
              <a:gd name="adj" fmla="val 0"/>
            </a:avLst>
          </a:prstGeom>
          <a:solidFill>
            <a:schemeClr val="accent4"/>
          </a:solidFill>
          <a:ln w="9525" cap="flat" cmpd="sng" algn="ctr">
            <a:noFill/>
            <a:prstDash val="solid"/>
          </a:ln>
          <a:effectLst/>
        </p:spPr>
        <p:txBody>
          <a:bodyPr lIns="76169" tIns="38085" rIns="76169" bIns="38085" rtlCol="0" anchor="t" anchorCtr="0"/>
          <a:lstStyle/>
          <a:p>
            <a:pPr marL="3175" defTabSz="914153">
              <a:lnSpc>
                <a:spcPct val="90000"/>
              </a:lnSpc>
              <a:spcAft>
                <a:spcPts val="900"/>
              </a:spcAft>
              <a:buSzPct val="80000"/>
            </a:pPr>
            <a:r>
              <a:rPr lang="en-US" sz="2000" spc="-83" dirty="0" smtClean="0">
                <a:gradFill>
                  <a:gsLst>
                    <a:gs pos="0">
                      <a:schemeClr val="bg1"/>
                    </a:gs>
                    <a:gs pos="100000">
                      <a:schemeClr val="bg1"/>
                    </a:gs>
                  </a:gsLst>
                  <a:lin ang="16200000" scaled="0"/>
                </a:gradFill>
                <a:latin typeface="Segoe UI Light" pitchFamily="34" charset="0"/>
              </a:rPr>
              <a:t>Legacy applications</a:t>
            </a:r>
            <a:endParaRPr lang="en-US" sz="2000" spc="-83" dirty="0">
              <a:gradFill>
                <a:gsLst>
                  <a:gs pos="0">
                    <a:schemeClr val="bg1"/>
                  </a:gs>
                  <a:gs pos="100000">
                    <a:schemeClr val="bg1"/>
                  </a:gs>
                </a:gsLst>
                <a:lin ang="16200000" scaled="0"/>
              </a:gradFill>
              <a:latin typeface="Segoe UI Light" pitchFamily="34" charset="0"/>
            </a:endParaRPr>
          </a:p>
          <a:p>
            <a:pPr marL="3175" defTabSz="914153">
              <a:lnSpc>
                <a:spcPct val="90000"/>
              </a:lnSpc>
              <a:spcAft>
                <a:spcPts val="900"/>
              </a:spcAft>
              <a:buSzPct val="80000"/>
            </a:pPr>
            <a:r>
              <a:rPr lang="en-US" sz="1466" spc="-43" dirty="0" smtClean="0">
                <a:gradFill>
                  <a:gsLst>
                    <a:gs pos="0">
                      <a:schemeClr val="bg1"/>
                    </a:gs>
                    <a:gs pos="100000">
                      <a:schemeClr val="bg1"/>
                    </a:gs>
                  </a:gsLst>
                  <a:lin ang="16200000" scaled="0"/>
                </a:gradFill>
              </a:rPr>
              <a:t>Deploy legacy web applications that aren’t compatible with Web Sites or Web Roles (e.g. file system access, COM/32-bit DLLs, proprietary software install required, etc.) + you can’t convert</a:t>
            </a:r>
            <a:endParaRPr lang="en-US" sz="1466" spc="-43" dirty="0">
              <a:gradFill>
                <a:gsLst>
                  <a:gs pos="0">
                    <a:schemeClr val="bg1"/>
                  </a:gs>
                  <a:gs pos="100000">
                    <a:schemeClr val="bg1"/>
                  </a:gs>
                </a:gsLst>
                <a:lin ang="16200000" scaled="0"/>
              </a:gradFill>
            </a:endParaRPr>
          </a:p>
        </p:txBody>
      </p:sp>
      <p:sp>
        <p:nvSpPr>
          <p:cNvPr id="17" name="Rounded Rectangle 16"/>
          <p:cNvSpPr/>
          <p:nvPr/>
        </p:nvSpPr>
        <p:spPr bwMode="auto">
          <a:xfrm>
            <a:off x="8016379" y="2148559"/>
            <a:ext cx="3924734" cy="1366239"/>
          </a:xfrm>
          <a:prstGeom prst="roundRect">
            <a:avLst>
              <a:gd name="adj" fmla="val 0"/>
            </a:avLst>
          </a:prstGeom>
          <a:solidFill>
            <a:schemeClr val="accent4"/>
          </a:solidFill>
          <a:ln w="9525" cap="flat" cmpd="sng" algn="ctr">
            <a:noFill/>
            <a:prstDash val="solid"/>
          </a:ln>
          <a:effectLst/>
        </p:spPr>
        <p:txBody>
          <a:bodyPr lIns="76169" tIns="38085" rIns="76169" bIns="38085" rtlCol="0" anchor="t" anchorCtr="0"/>
          <a:lstStyle/>
          <a:p>
            <a:pPr marL="3175">
              <a:spcAft>
                <a:spcPts val="900"/>
              </a:spcAft>
              <a:buSzPct val="80000"/>
            </a:pPr>
            <a:r>
              <a:rPr lang="en-US" sz="2000" spc="-83" dirty="0">
                <a:gradFill>
                  <a:gsLst>
                    <a:gs pos="0">
                      <a:schemeClr val="bg1"/>
                    </a:gs>
                    <a:gs pos="100000">
                      <a:schemeClr val="bg1"/>
                    </a:gs>
                  </a:gsLst>
                  <a:lin ang="16200000" scaled="0"/>
                </a:gradFill>
                <a:latin typeface="Segoe UI Light" pitchFamily="34" charset="0"/>
              </a:rPr>
              <a:t>Enterprise server applications</a:t>
            </a:r>
          </a:p>
          <a:p>
            <a:pPr marL="3175" defTabSz="914153">
              <a:lnSpc>
                <a:spcPct val="90000"/>
              </a:lnSpc>
              <a:spcAft>
                <a:spcPts val="900"/>
              </a:spcAft>
              <a:buSzPct val="80000"/>
            </a:pPr>
            <a:r>
              <a:rPr lang="en-US" sz="1466" spc="-43" dirty="0">
                <a:gradFill>
                  <a:gsLst>
                    <a:gs pos="0">
                      <a:schemeClr val="bg1"/>
                    </a:gs>
                    <a:gs pos="100000">
                      <a:schemeClr val="bg1"/>
                    </a:gs>
                  </a:gsLst>
                  <a:lin ang="16200000" scaled="0"/>
                </a:gradFill>
              </a:rPr>
              <a:t>Run your existing enterprise applications </a:t>
            </a:r>
            <a:r>
              <a:rPr lang="en-US" sz="1466" spc="-43" dirty="0" smtClean="0">
                <a:gradFill>
                  <a:gsLst>
                    <a:gs pos="0">
                      <a:schemeClr val="bg1"/>
                    </a:gs>
                    <a:gs pos="100000">
                      <a:schemeClr val="bg1"/>
                    </a:gs>
                  </a:gsLst>
                  <a:lin ang="16200000" scaled="0"/>
                </a:gradFill>
              </a:rPr>
              <a:t>to the </a:t>
            </a:r>
            <a:r>
              <a:rPr lang="en-US" sz="1466" spc="-43" dirty="0">
                <a:gradFill>
                  <a:gsLst>
                    <a:gs pos="0">
                      <a:schemeClr val="bg1"/>
                    </a:gs>
                    <a:gs pos="100000">
                      <a:schemeClr val="bg1"/>
                    </a:gs>
                  </a:gsLst>
                  <a:lin ang="16200000" scaled="0"/>
                </a:gradFill>
              </a:rPr>
              <a:t>cloud, such as SQL Server, SharePoint Server or Active </a:t>
            </a:r>
            <a:r>
              <a:rPr lang="en-US" sz="1466" spc="-43" dirty="0" smtClean="0">
                <a:gradFill>
                  <a:gsLst>
                    <a:gs pos="0">
                      <a:schemeClr val="bg1"/>
                    </a:gs>
                    <a:gs pos="100000">
                      <a:schemeClr val="bg1"/>
                    </a:gs>
                  </a:gsLst>
                  <a:lin ang="16200000" scaled="0"/>
                </a:gradFill>
              </a:rPr>
              <a:t>Directory</a:t>
            </a:r>
            <a:endParaRPr lang="en-US" sz="1466" spc="-43" dirty="0">
              <a:gradFill>
                <a:gsLst>
                  <a:gs pos="0">
                    <a:schemeClr val="bg1"/>
                  </a:gs>
                  <a:gs pos="100000">
                    <a:schemeClr val="bg1"/>
                  </a:gs>
                </a:gsLst>
                <a:lin ang="16200000" scaled="0"/>
              </a:gradFill>
            </a:endParaRPr>
          </a:p>
        </p:txBody>
      </p:sp>
      <p:sp>
        <p:nvSpPr>
          <p:cNvPr id="19" name="Rounded Rectangle 18"/>
          <p:cNvSpPr/>
          <p:nvPr/>
        </p:nvSpPr>
        <p:spPr bwMode="auto">
          <a:xfrm>
            <a:off x="8016377" y="5020491"/>
            <a:ext cx="3924734" cy="1366239"/>
          </a:xfrm>
          <a:prstGeom prst="roundRect">
            <a:avLst>
              <a:gd name="adj" fmla="val 0"/>
            </a:avLst>
          </a:prstGeom>
          <a:solidFill>
            <a:schemeClr val="accent4"/>
          </a:solidFill>
          <a:ln w="9525" cap="flat" cmpd="sng" algn="ctr">
            <a:noFill/>
            <a:prstDash val="solid"/>
          </a:ln>
          <a:effectLst/>
        </p:spPr>
        <p:txBody>
          <a:bodyPr lIns="76169" tIns="38085" rIns="76169" bIns="38085" rtlCol="0" anchor="t" anchorCtr="0"/>
          <a:lstStyle/>
          <a:p>
            <a:pPr marL="3175">
              <a:spcAft>
                <a:spcPts val="900"/>
              </a:spcAft>
              <a:buSzPct val="80000"/>
            </a:pPr>
            <a:r>
              <a:rPr lang="en-US" sz="2000" spc="-83" dirty="0" smtClean="0">
                <a:gradFill>
                  <a:gsLst>
                    <a:gs pos="0">
                      <a:schemeClr val="bg1"/>
                    </a:gs>
                    <a:gs pos="100000">
                      <a:schemeClr val="bg1"/>
                    </a:gs>
                  </a:gsLst>
                  <a:lin ang="16200000" scaled="0"/>
                </a:gradFill>
                <a:latin typeface="Segoe UI Light" pitchFamily="34" charset="0"/>
              </a:rPr>
              <a:t>Ultimate control / Linux OS</a:t>
            </a:r>
            <a:endParaRPr lang="en-US" sz="2000" spc="-83" dirty="0">
              <a:gradFill>
                <a:gsLst>
                  <a:gs pos="0">
                    <a:schemeClr val="bg1"/>
                  </a:gs>
                  <a:gs pos="100000">
                    <a:schemeClr val="bg1"/>
                  </a:gs>
                </a:gsLst>
                <a:lin ang="16200000" scaled="0"/>
              </a:gradFill>
              <a:latin typeface="Segoe UI Light" pitchFamily="34" charset="0"/>
            </a:endParaRPr>
          </a:p>
          <a:p>
            <a:pPr marL="3175" defTabSz="914153">
              <a:lnSpc>
                <a:spcPct val="90000"/>
              </a:lnSpc>
              <a:spcAft>
                <a:spcPts val="900"/>
              </a:spcAft>
              <a:buSzPct val="80000"/>
            </a:pPr>
            <a:r>
              <a:rPr lang="en-US" sz="1466" spc="-43" dirty="0" smtClean="0">
                <a:gradFill>
                  <a:gsLst>
                    <a:gs pos="0">
                      <a:schemeClr val="bg1"/>
                    </a:gs>
                    <a:gs pos="100000">
                      <a:schemeClr val="bg1"/>
                    </a:gs>
                  </a:gsLst>
                  <a:lin ang="16200000" scaled="0"/>
                </a:gradFill>
              </a:rPr>
              <a:t>If you have operational staff that can maintain the OSs and you want full control from the OS level up (be it Windows Server or Linux)</a:t>
            </a:r>
            <a:endParaRPr lang="en-US" sz="1466" spc="-43" dirty="0">
              <a:gradFill>
                <a:gsLst>
                  <a:gs pos="0">
                    <a:schemeClr val="bg1"/>
                  </a:gs>
                  <a:gs pos="100000">
                    <a:schemeClr val="bg1"/>
                  </a:gs>
                </a:gsLst>
                <a:lin ang="16200000" scaled="0"/>
              </a:gradFill>
            </a:endParaRPr>
          </a:p>
        </p:txBody>
      </p:sp>
      <p:grpSp>
        <p:nvGrpSpPr>
          <p:cNvPr id="9" name="Group 8"/>
          <p:cNvGrpSpPr/>
          <p:nvPr/>
        </p:nvGrpSpPr>
        <p:grpSpPr>
          <a:xfrm>
            <a:off x="8007501" y="1270562"/>
            <a:ext cx="3993289" cy="802676"/>
            <a:chOff x="8007500" y="1270000"/>
            <a:chExt cx="3993289" cy="802885"/>
          </a:xfrm>
        </p:grpSpPr>
        <p:sp>
          <p:nvSpPr>
            <p:cNvPr id="25" name="Rectangle 24"/>
            <p:cNvSpPr/>
            <p:nvPr/>
          </p:nvSpPr>
          <p:spPr bwMode="auto">
            <a:xfrm>
              <a:off x="8016378" y="1270000"/>
              <a:ext cx="3924733" cy="802885"/>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44" tIns="60944" rIns="60944" bIns="60944" numCol="1" spcCol="0" rtlCol="0" fromWordArt="0" anchor="ctr" anchorCtr="0" forceAA="0" compatLnSpc="1">
              <a:prstTxWarp prst="textNoShape">
                <a:avLst/>
              </a:prstTxWarp>
              <a:noAutofit/>
            </a:bodyPr>
            <a:lstStyle/>
            <a:p>
              <a:pPr algn="ctr" defTabSz="913993" fontAlgn="base">
                <a:spcBef>
                  <a:spcPct val="0"/>
                </a:spcBef>
                <a:spcAft>
                  <a:spcPct val="0"/>
                </a:spcAft>
              </a:pPr>
              <a:endParaRPr lang="en-US" sz="2399" dirty="0" err="1">
                <a:gradFill>
                  <a:gsLst>
                    <a:gs pos="0">
                      <a:schemeClr val="bg1"/>
                    </a:gs>
                    <a:gs pos="100000">
                      <a:schemeClr val="bg1"/>
                    </a:gs>
                  </a:gsLst>
                  <a:lin ang="16200000" scaled="0"/>
                </a:gradFill>
                <a:ea typeface="Segoe UI" pitchFamily="34" charset="0"/>
                <a:cs typeface="Segoe UI" pitchFamily="34" charset="0"/>
              </a:endParaRPr>
            </a:p>
          </p:txBody>
        </p:sp>
        <p:sp>
          <p:nvSpPr>
            <p:cNvPr id="20" name="TextBox 19"/>
            <p:cNvSpPr txBox="1"/>
            <p:nvPr/>
          </p:nvSpPr>
          <p:spPr>
            <a:xfrm>
              <a:off x="8007500" y="1463040"/>
              <a:ext cx="3993289" cy="410419"/>
            </a:xfrm>
            <a:prstGeom prst="rect">
              <a:avLst/>
            </a:prstGeom>
            <a:noFill/>
          </p:spPr>
          <p:txBody>
            <a:bodyPr wrap="square" lIns="101546" tIns="50772" rIns="101546" bIns="50772" rtlCol="0">
              <a:spAutoFit/>
            </a:bodyPr>
            <a:lstStyle/>
            <a:p>
              <a:r>
                <a:rPr lang="en-US" sz="2000" b="1" spc="-83" dirty="0">
                  <a:gradFill>
                    <a:gsLst>
                      <a:gs pos="0">
                        <a:schemeClr val="bg1"/>
                      </a:gs>
                      <a:gs pos="100000">
                        <a:schemeClr val="bg1"/>
                      </a:gs>
                    </a:gsLst>
                    <a:lin ang="16200000" scaled="0"/>
                  </a:gradFill>
                  <a:latin typeface="Segoe UI Light" pitchFamily="34" charset="0"/>
                </a:rPr>
                <a:t>Virtual Machines</a:t>
              </a:r>
            </a:p>
          </p:txBody>
        </p:sp>
      </p:grpSp>
    </p:spTree>
    <p:extLst>
      <p:ext uri="{BB962C8B-B14F-4D97-AF65-F5344CB8AC3E}">
        <p14:creationId xmlns:p14="http://schemas.microsoft.com/office/powerpoint/2010/main" val="4322242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animBg="1"/>
      <p:bldP spid="11" grpId="0" animBg="1"/>
      <p:bldP spid="16" grpId="0" animBg="1"/>
      <p:bldP spid="10" grpId="0" animBg="1"/>
      <p:bldP spid="12" grpId="0" animBg="1"/>
      <p:bldP spid="13" grpId="0" animBg="1"/>
      <p:bldP spid="17" grpId="0" animBg="1"/>
      <p:bldP spid="19"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Tonight’s event sponsored by:</a:t>
            </a:r>
            <a:endParaRPr lang="en-AU" dirty="0"/>
          </a:p>
        </p:txBody>
      </p:sp>
      <p:sp>
        <p:nvSpPr>
          <p:cNvPr id="4" name="AutoShape 2" descr="https://sp.readifycloud.com/Marketing/Marketing%20Logos%20and%20Images/Readify%20Logo/Legacy%20Readify%20Logos/logo_796x474px.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603" y="1496795"/>
            <a:ext cx="4797729" cy="2856939"/>
          </a:xfrm>
          <a:prstGeom prst="rect">
            <a:avLst/>
          </a:prstGeom>
        </p:spPr>
      </p:pic>
      <p:sp>
        <p:nvSpPr>
          <p:cNvPr id="7" name="TextBox 6"/>
          <p:cNvSpPr txBox="1"/>
          <p:nvPr/>
        </p:nvSpPr>
        <p:spPr>
          <a:xfrm>
            <a:off x="2878410" y="4923145"/>
            <a:ext cx="6430415" cy="443198"/>
          </a:xfrm>
          <a:prstGeom prst="rect">
            <a:avLst/>
          </a:prstGeom>
          <a:noFill/>
        </p:spPr>
        <p:txBody>
          <a:bodyPr wrap="none" lIns="0" tIns="0" rIns="0" bIns="0" rtlCol="0">
            <a:spAutoFit/>
          </a:bodyPr>
          <a:lstStyle/>
          <a:p>
            <a:pPr>
              <a:lnSpc>
                <a:spcPct val="90000"/>
              </a:lnSpc>
              <a:spcBef>
                <a:spcPct val="20000"/>
              </a:spcBef>
              <a:buSzPct val="80000"/>
            </a:pPr>
            <a:r>
              <a:rPr lang="en-AU" sz="3200" dirty="0" smtClean="0"/>
              <a:t>application development specialists</a:t>
            </a:r>
            <a:endParaRPr lang="en-AU" sz="3200" dirty="0"/>
          </a:p>
        </p:txBody>
      </p:sp>
    </p:spTree>
    <p:extLst>
      <p:ext uri="{BB962C8B-B14F-4D97-AF65-F5344CB8AC3E}">
        <p14:creationId xmlns:p14="http://schemas.microsoft.com/office/powerpoint/2010/main" val="3122680781"/>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Supported Web Frameworks OOTB</a:t>
            </a:r>
            <a:endParaRPr lang="en-US" dirty="0"/>
          </a:p>
        </p:txBody>
      </p:sp>
      <p:grpSp>
        <p:nvGrpSpPr>
          <p:cNvPr id="22" name="Group 21"/>
          <p:cNvGrpSpPr/>
          <p:nvPr/>
        </p:nvGrpSpPr>
        <p:grpSpPr>
          <a:xfrm>
            <a:off x="6459282" y="1280954"/>
            <a:ext cx="2363891" cy="2004042"/>
            <a:chOff x="630873" y="3001265"/>
            <a:chExt cx="2363891" cy="2004564"/>
          </a:xfrm>
        </p:grpSpPr>
        <p:sp>
          <p:nvSpPr>
            <p:cNvPr id="8" name="Rectangle 7"/>
            <p:cNvSpPr/>
            <p:nvPr/>
          </p:nvSpPr>
          <p:spPr bwMode="auto">
            <a:xfrm>
              <a:off x="702946" y="3106738"/>
              <a:ext cx="2219746"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b" anchorCtr="0" compatLnSpc="1">
              <a:prstTxWarp prst="textNoShape">
                <a:avLst/>
              </a:prstTxWarp>
            </a:bodyPr>
            <a:lstStyle/>
            <a:p>
              <a:pPr defTabSz="913954" fontAlgn="base">
                <a:spcBef>
                  <a:spcPct val="0"/>
                </a:spcBef>
                <a:spcAft>
                  <a:spcPct val="0"/>
                </a:spcAft>
              </a:pPr>
              <a:endParaRPr lang="en-US" sz="3199" dirty="0">
                <a:gradFill>
                  <a:gsLst>
                    <a:gs pos="0">
                      <a:srgbClr val="FFFFFF"/>
                    </a:gs>
                    <a:gs pos="100000">
                      <a:srgbClr val="FFFFFF"/>
                    </a:gs>
                  </a:gsLst>
                  <a:lin ang="5400000" scaled="0"/>
                </a:gradFill>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45016" y="3300124"/>
              <a:ext cx="1115596" cy="1064584"/>
            </a:xfrm>
            <a:prstGeom prst="rect">
              <a:avLst/>
            </a:prstGeom>
          </p:spPr>
        </p:pic>
        <p:sp>
          <p:nvSpPr>
            <p:cNvPr id="18" name="Freeform 88"/>
            <p:cNvSpPr>
              <a:spLocks noEditPoints="1"/>
            </p:cNvSpPr>
            <p:nvPr/>
          </p:nvSpPr>
          <p:spPr bwMode="black">
            <a:xfrm>
              <a:off x="630873"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defTabSz="740623"/>
              <a:endParaRPr lang="en-US" sz="1866" spc="-123" dirty="0">
                <a:solidFill>
                  <a:srgbClr val="FFFFFF">
                    <a:lumMod val="50000"/>
                  </a:srgbClr>
                </a:solidFill>
                <a:latin typeface="Segoe Light" pitchFamily="34" charset="0"/>
              </a:endParaRPr>
            </a:p>
          </p:txBody>
        </p:sp>
      </p:grpSp>
      <p:grpSp>
        <p:nvGrpSpPr>
          <p:cNvPr id="23" name="Group 22"/>
          <p:cNvGrpSpPr/>
          <p:nvPr/>
        </p:nvGrpSpPr>
        <p:grpSpPr>
          <a:xfrm>
            <a:off x="8560601" y="3753474"/>
            <a:ext cx="2363891" cy="2004042"/>
            <a:chOff x="3466112" y="3001265"/>
            <a:chExt cx="2363891" cy="2004564"/>
          </a:xfrm>
        </p:grpSpPr>
        <p:sp>
          <p:nvSpPr>
            <p:cNvPr id="7" name="Rectangle 6"/>
            <p:cNvSpPr/>
            <p:nvPr/>
          </p:nvSpPr>
          <p:spPr bwMode="auto">
            <a:xfrm>
              <a:off x="3538186" y="3106738"/>
              <a:ext cx="2219746" cy="150376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b" anchorCtr="0" compatLnSpc="1">
              <a:prstTxWarp prst="textNoShape">
                <a:avLst/>
              </a:prstTxWarp>
            </a:bodyPr>
            <a:lstStyle/>
            <a:p>
              <a:pPr defTabSz="913954" fontAlgn="base">
                <a:spcBef>
                  <a:spcPct val="0"/>
                </a:spcBef>
                <a:spcAft>
                  <a:spcPct val="0"/>
                </a:spcAft>
              </a:pPr>
              <a:endParaRPr lang="en-US" sz="3199" dirty="0">
                <a:gradFill>
                  <a:gsLst>
                    <a:gs pos="0">
                      <a:srgbClr val="FFFFFF"/>
                    </a:gs>
                    <a:gs pos="100000">
                      <a:srgbClr val="FFFFFF"/>
                    </a:gs>
                  </a:gsLst>
                  <a:lin ang="5400000" scaled="0"/>
                </a:gradFill>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68236" y="3626231"/>
              <a:ext cx="1730250" cy="412370"/>
            </a:xfrm>
            <a:prstGeom prst="rect">
              <a:avLst/>
            </a:prstGeom>
          </p:spPr>
        </p:pic>
        <p:sp>
          <p:nvSpPr>
            <p:cNvPr id="19" name="Freeform 88"/>
            <p:cNvSpPr>
              <a:spLocks noEditPoints="1"/>
            </p:cNvSpPr>
            <p:nvPr/>
          </p:nvSpPr>
          <p:spPr bwMode="black">
            <a:xfrm>
              <a:off x="3466112"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defTabSz="740623"/>
              <a:endParaRPr lang="en-US" sz="1866" spc="-123" dirty="0">
                <a:solidFill>
                  <a:srgbClr val="FFFFFF">
                    <a:lumMod val="50000"/>
                  </a:srgbClr>
                </a:solidFill>
                <a:latin typeface="Segoe Light" pitchFamily="34" charset="0"/>
              </a:endParaRPr>
            </a:p>
          </p:txBody>
        </p:sp>
      </p:grpSp>
      <p:grpSp>
        <p:nvGrpSpPr>
          <p:cNvPr id="24" name="Group 23"/>
          <p:cNvGrpSpPr/>
          <p:nvPr/>
        </p:nvGrpSpPr>
        <p:grpSpPr>
          <a:xfrm>
            <a:off x="4906877" y="3753474"/>
            <a:ext cx="2363891" cy="2004042"/>
            <a:chOff x="6301352" y="3001265"/>
            <a:chExt cx="2363891" cy="2004564"/>
          </a:xfrm>
        </p:grpSpPr>
        <p:sp>
          <p:nvSpPr>
            <p:cNvPr id="5" name="Rectangle 4"/>
            <p:cNvSpPr/>
            <p:nvPr/>
          </p:nvSpPr>
          <p:spPr bwMode="auto">
            <a:xfrm>
              <a:off x="6373426" y="3106738"/>
              <a:ext cx="2219746" cy="150376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b" anchorCtr="0" compatLnSpc="1">
              <a:prstTxWarp prst="textNoShape">
                <a:avLst/>
              </a:prstTxWarp>
            </a:bodyPr>
            <a:lstStyle/>
            <a:p>
              <a:pPr defTabSz="913954" fontAlgn="base">
                <a:spcBef>
                  <a:spcPct val="0"/>
                </a:spcBef>
                <a:spcAft>
                  <a:spcPct val="0"/>
                </a:spcAft>
              </a:pPr>
              <a:endParaRPr lang="en-US" sz="3199" dirty="0">
                <a:gradFill>
                  <a:gsLst>
                    <a:gs pos="0">
                      <a:srgbClr val="FFFFFF"/>
                    </a:gs>
                    <a:gs pos="100000">
                      <a:srgbClr val="FFFFFF"/>
                    </a:gs>
                  </a:gsLst>
                  <a:lin ang="5400000" scaled="0"/>
                </a:gradFill>
              </a:endParaRPr>
            </a:p>
          </p:txBody>
        </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01900" y="3500034"/>
              <a:ext cx="1362798" cy="717170"/>
            </a:xfrm>
            <a:prstGeom prst="rect">
              <a:avLst/>
            </a:prstGeom>
          </p:spPr>
        </p:pic>
        <p:sp>
          <p:nvSpPr>
            <p:cNvPr id="20" name="Freeform 88"/>
            <p:cNvSpPr>
              <a:spLocks noEditPoints="1"/>
            </p:cNvSpPr>
            <p:nvPr/>
          </p:nvSpPr>
          <p:spPr bwMode="black">
            <a:xfrm>
              <a:off x="6301352"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defTabSz="740623"/>
              <a:endParaRPr lang="en-US" sz="1866" spc="-123" dirty="0">
                <a:solidFill>
                  <a:srgbClr val="FFFFFF">
                    <a:lumMod val="50000"/>
                  </a:srgbClr>
                </a:solidFill>
                <a:latin typeface="Segoe Light" pitchFamily="34" charset="0"/>
              </a:endParaRPr>
            </a:p>
          </p:txBody>
        </p:sp>
      </p:grpSp>
      <p:grpSp>
        <p:nvGrpSpPr>
          <p:cNvPr id="9" name="Group 8"/>
          <p:cNvGrpSpPr/>
          <p:nvPr/>
        </p:nvGrpSpPr>
        <p:grpSpPr>
          <a:xfrm>
            <a:off x="3255880" y="1271590"/>
            <a:ext cx="2363891" cy="2004042"/>
            <a:chOff x="606202" y="2568778"/>
            <a:chExt cx="2363891" cy="2004042"/>
          </a:xfrm>
        </p:grpSpPr>
        <p:grpSp>
          <p:nvGrpSpPr>
            <p:cNvPr id="25" name="Group 24"/>
            <p:cNvGrpSpPr/>
            <p:nvPr/>
          </p:nvGrpSpPr>
          <p:grpSpPr>
            <a:xfrm>
              <a:off x="606202" y="2568778"/>
              <a:ext cx="2363891" cy="2004042"/>
              <a:chOff x="9136594" y="3001265"/>
              <a:chExt cx="2363891" cy="2004564"/>
            </a:xfrm>
          </p:grpSpPr>
          <p:sp>
            <p:nvSpPr>
              <p:cNvPr id="6" name="Rectangle 5"/>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b" anchorCtr="0" compatLnSpc="1">
                <a:prstTxWarp prst="textNoShape">
                  <a:avLst/>
                </a:prstTxWarp>
              </a:bodyPr>
              <a:lstStyle/>
              <a:p>
                <a:pPr algn="r" defTabSz="913954" fontAlgn="base">
                  <a:spcBef>
                    <a:spcPct val="0"/>
                  </a:spcBef>
                  <a:spcAft>
                    <a:spcPct val="0"/>
                  </a:spcAft>
                </a:pPr>
                <a:endParaRPr lang="en-US" sz="1866" dirty="0">
                  <a:gradFill>
                    <a:gsLst>
                      <a:gs pos="0">
                        <a:srgbClr val="FFFFFF"/>
                      </a:gs>
                      <a:gs pos="100000">
                        <a:srgbClr val="FFFFFF"/>
                      </a:gs>
                    </a:gsLst>
                    <a:lin ang="5400000" scaled="0"/>
                  </a:gradFill>
                </a:endParaRPr>
              </a:p>
            </p:txBody>
          </p:sp>
          <p:sp>
            <p:nvSpPr>
              <p:cNvPr id="21"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algn="r" defTabSz="740623"/>
                <a:endParaRPr lang="en-US" sz="1866" spc="-123" dirty="0">
                  <a:solidFill>
                    <a:srgbClr val="FFFFFF">
                      <a:lumMod val="50000"/>
                    </a:srgbClr>
                  </a:solidFill>
                  <a:latin typeface="Segoe Light" pitchFamily="34" charset="0"/>
                </a:endParaRPr>
              </a:p>
            </p:txBody>
          </p:sp>
        </p:grpSp>
        <p:pic>
          <p:nvPicPr>
            <p:cNvPr id="9218" name="Picture 2" descr="http://www.webwiz.co.uk/kb/asp-tutorials/images/classic-asp.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4198" y="3154515"/>
              <a:ext cx="1333501" cy="542784"/>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2" name="TextBox 1"/>
          <p:cNvSpPr txBox="1"/>
          <p:nvPr/>
        </p:nvSpPr>
        <p:spPr>
          <a:xfrm>
            <a:off x="7877687" y="6252770"/>
            <a:ext cx="3968266" cy="369204"/>
          </a:xfrm>
          <a:prstGeom prst="rect">
            <a:avLst/>
          </a:prstGeom>
          <a:noFill/>
        </p:spPr>
        <p:txBody>
          <a:bodyPr wrap="none" lIns="0" tIns="0" rIns="0" bIns="0" rtlCol="0">
            <a:spAutoFit/>
          </a:bodyPr>
          <a:lstStyle/>
          <a:p>
            <a:pPr defTabSz="914218"/>
            <a:r>
              <a:rPr lang="en-US" sz="2399" spc="-71" dirty="0">
                <a:gradFill>
                  <a:gsLst>
                    <a:gs pos="2917">
                      <a:srgbClr val="5F5F5F"/>
                    </a:gs>
                    <a:gs pos="30000">
                      <a:srgbClr val="5F5F5F"/>
                    </a:gs>
                  </a:gsLst>
                  <a:lin ang="5400000" scaled="0"/>
                </a:gradFill>
              </a:rPr>
              <a:t>Or any custom </a:t>
            </a:r>
            <a:r>
              <a:rPr lang="en-US" sz="2399" spc="-71" dirty="0" err="1">
                <a:gradFill>
                  <a:gsLst>
                    <a:gs pos="2917">
                      <a:srgbClr val="5F5F5F"/>
                    </a:gs>
                    <a:gs pos="30000">
                      <a:srgbClr val="5F5F5F"/>
                    </a:gs>
                  </a:gsLst>
                  <a:lin ang="5400000" scaled="0"/>
                </a:gradFill>
              </a:rPr>
              <a:t>FastCGI</a:t>
            </a:r>
            <a:r>
              <a:rPr lang="en-US" sz="2399" spc="-71" dirty="0">
                <a:gradFill>
                  <a:gsLst>
                    <a:gs pos="2917">
                      <a:srgbClr val="5F5F5F"/>
                    </a:gs>
                    <a:gs pos="30000">
                      <a:srgbClr val="5F5F5F"/>
                    </a:gs>
                  </a:gsLst>
                  <a:lin ang="5400000" scaled="0"/>
                </a:gradFill>
              </a:rPr>
              <a:t> Handler</a:t>
            </a:r>
          </a:p>
        </p:txBody>
      </p:sp>
      <p:grpSp>
        <p:nvGrpSpPr>
          <p:cNvPr id="3" name="Group 2"/>
          <p:cNvGrpSpPr/>
          <p:nvPr/>
        </p:nvGrpSpPr>
        <p:grpSpPr>
          <a:xfrm>
            <a:off x="1209485" y="3753474"/>
            <a:ext cx="2363891" cy="2004042"/>
            <a:chOff x="7878077" y="915126"/>
            <a:chExt cx="2363891" cy="2004042"/>
          </a:xfrm>
        </p:grpSpPr>
        <p:pic>
          <p:nvPicPr>
            <p:cNvPr id="1026" name="Picture 2" descr="python-logo-master-v3-TM-flattened.png (601×20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38733" y="1499893"/>
              <a:ext cx="1853421" cy="626031"/>
            </a:xfrm>
            <a:prstGeom prst="rect">
              <a:avLst/>
            </a:prstGeom>
            <a:noFill/>
            <a:extLst>
              <a:ext uri="{909E8E84-426E-40DD-AFC4-6F175D3DCCD1}">
                <a14:hiddenFill xmlns:a14="http://schemas.microsoft.com/office/drawing/2010/main">
                  <a:solidFill>
                    <a:srgbClr val="FFFFFF"/>
                  </a:solidFill>
                </a14:hiddenFill>
              </a:ext>
            </a:extLst>
          </p:spPr>
        </p:pic>
        <p:sp>
          <p:nvSpPr>
            <p:cNvPr id="29" name="Freeform 88"/>
            <p:cNvSpPr>
              <a:spLocks noEditPoints="1"/>
            </p:cNvSpPr>
            <p:nvPr/>
          </p:nvSpPr>
          <p:spPr bwMode="black">
            <a:xfrm>
              <a:off x="7878077" y="915126"/>
              <a:ext cx="2363891" cy="2004042"/>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defTabSz="740623"/>
              <a:endParaRPr lang="en-US" sz="1866" spc="-123" dirty="0">
                <a:solidFill>
                  <a:srgbClr val="FFFFFF">
                    <a:lumMod val="50000"/>
                  </a:srgbClr>
                </a:solidFill>
                <a:latin typeface="Segoe Light" pitchFamily="34" charset="0"/>
              </a:endParaRPr>
            </a:p>
          </p:txBody>
        </p:sp>
      </p:grpSp>
    </p:spTree>
    <p:extLst>
      <p:ext uri="{BB962C8B-B14F-4D97-AF65-F5344CB8AC3E}">
        <p14:creationId xmlns:p14="http://schemas.microsoft.com/office/powerpoint/2010/main" val="169156758"/>
      </p:ext>
    </p:extLst>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1208" y="1292342"/>
            <a:ext cx="10693401" cy="1378644"/>
          </a:xfrm>
        </p:spPr>
        <p:txBody>
          <a:bodyPr/>
          <a:lstStyle/>
          <a:p>
            <a:r>
              <a:rPr lang="en-US" dirty="0"/>
              <a:t>Thank </a:t>
            </a:r>
            <a:r>
              <a:rPr lang="en-US" dirty="0" smtClean="0"/>
              <a:t>You…</a:t>
            </a:r>
          </a:p>
          <a:p>
            <a:r>
              <a:rPr lang="en-US" dirty="0" smtClean="0"/>
              <a:t>		Questions?</a:t>
            </a:r>
            <a:endParaRPr lang="en-US" dirty="0"/>
          </a:p>
        </p:txBody>
      </p:sp>
      <p:sp>
        <p:nvSpPr>
          <p:cNvPr id="3" name="Text Placeholder 5"/>
          <p:cNvSpPr txBox="1">
            <a:spLocks/>
          </p:cNvSpPr>
          <p:nvPr/>
        </p:nvSpPr>
        <p:spPr>
          <a:xfrm>
            <a:off x="519113" y="4189104"/>
            <a:ext cx="4491037" cy="1292662"/>
          </a:xfrm>
          <a:prstGeom prst="rect">
            <a:avLst/>
          </a:prstGeom>
        </p:spPr>
        <p:txBody>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smtClean="0">
                <a:solidFill>
                  <a:schemeClr val="bg1"/>
                </a:solidFill>
              </a:rPr>
              <a:t>Rob Moore</a:t>
            </a:r>
          </a:p>
          <a:p>
            <a:pPr marL="0" indent="0">
              <a:buNone/>
            </a:pPr>
            <a:r>
              <a:rPr lang="en-US" sz="2000" dirty="0" smtClean="0">
                <a:solidFill>
                  <a:schemeClr val="bg1"/>
                </a:solidFill>
              </a:rPr>
              <a:t>Senior Consultant, Readify</a:t>
            </a:r>
          </a:p>
          <a:p>
            <a:pPr marL="0" indent="0">
              <a:buNone/>
            </a:pPr>
            <a:r>
              <a:rPr lang="en-US" sz="2000" dirty="0" smtClean="0">
                <a:solidFill>
                  <a:schemeClr val="bg1"/>
                </a:solidFill>
              </a:rPr>
              <a:t>rob.moore@readify.net</a:t>
            </a:r>
          </a:p>
          <a:p>
            <a:pPr marL="0" indent="0">
              <a:buNone/>
            </a:pPr>
            <a:r>
              <a:rPr lang="en-US" sz="2000" dirty="0" smtClean="0">
                <a:solidFill>
                  <a:schemeClr val="bg1"/>
                </a:solidFill>
              </a:rPr>
              <a:t>@</a:t>
            </a:r>
            <a:r>
              <a:rPr lang="en-US" sz="2000" dirty="0" err="1" smtClean="0">
                <a:solidFill>
                  <a:schemeClr val="bg1"/>
                </a:solidFill>
              </a:rPr>
              <a:t>robdmoore</a:t>
            </a:r>
            <a:endParaRPr lang="en-US" sz="2000" dirty="0">
              <a:solidFill>
                <a:schemeClr val="bg1"/>
              </a:solidFill>
            </a:endParaRPr>
          </a:p>
        </p:txBody>
      </p:sp>
      <p:sp>
        <p:nvSpPr>
          <p:cNvPr id="4" name="Text Placeholder 5"/>
          <p:cNvSpPr txBox="1">
            <a:spLocks/>
          </p:cNvSpPr>
          <p:nvPr/>
        </p:nvSpPr>
        <p:spPr>
          <a:xfrm>
            <a:off x="7348538" y="4189104"/>
            <a:ext cx="4491037" cy="1292662"/>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SzPct val="80000"/>
              <a:buFont typeface="Arial" pitchFamily="34" charset="0"/>
              <a:buNone/>
              <a:defRPr sz="2400" kern="1200">
                <a:solidFill>
                  <a:schemeClr val="bg1">
                    <a:alpha val="98000"/>
                  </a:schemeClr>
                </a:solidFill>
                <a:latin typeface="+mj-lt"/>
                <a:ea typeface="+mn-ea"/>
                <a:cs typeface="+mn-cs"/>
              </a:defRPr>
            </a:lvl1pPr>
            <a:lvl2pPr marL="460375" indent="0" algn="l" defTabSz="914363" rtl="0" eaLnBrk="1" latinLnBrk="0" hangingPunct="1">
              <a:lnSpc>
                <a:spcPct val="90000"/>
              </a:lnSpc>
              <a:spcBef>
                <a:spcPct val="20000"/>
              </a:spcBef>
              <a:buSzPct val="80000"/>
              <a:buFont typeface="Arial" pitchFamily="34" charset="0"/>
              <a:buNone/>
              <a:defRPr sz="2800" kern="1200">
                <a:gradFill>
                  <a:gsLst>
                    <a:gs pos="0">
                      <a:srgbClr val="595959"/>
                    </a:gs>
                    <a:gs pos="86000">
                      <a:srgbClr val="595959"/>
                    </a:gs>
                  </a:gsLst>
                  <a:lin ang="5400000" scaled="0"/>
                </a:gradFill>
                <a:latin typeface="+mn-lt"/>
                <a:ea typeface="+mn-ea"/>
                <a:cs typeface="+mn-cs"/>
              </a:defRPr>
            </a:lvl2pPr>
            <a:lvl3pPr marL="855663" indent="0" algn="l" defTabSz="914363" rtl="0" eaLnBrk="1" latinLnBrk="0" hangingPunct="1">
              <a:lnSpc>
                <a:spcPct val="90000"/>
              </a:lnSpc>
              <a:spcBef>
                <a:spcPct val="20000"/>
              </a:spcBef>
              <a:buSzPct val="80000"/>
              <a:buFont typeface="Arial" pitchFamily="34" charset="0"/>
              <a:buNone/>
              <a:defRPr sz="2400" kern="1200">
                <a:gradFill>
                  <a:gsLst>
                    <a:gs pos="0">
                      <a:srgbClr val="595959"/>
                    </a:gs>
                    <a:gs pos="86000">
                      <a:srgbClr val="595959"/>
                    </a:gs>
                  </a:gsLst>
                  <a:lin ang="5400000" scaled="0"/>
                </a:gradFill>
                <a:latin typeface="+mn-lt"/>
                <a:ea typeface="+mn-ea"/>
                <a:cs typeface="+mn-cs"/>
              </a:defRPr>
            </a:lvl3pPr>
            <a:lvl4pPr marL="1258888" indent="0" algn="l" defTabSz="914363" rtl="0" eaLnBrk="1" latinLnBrk="0" hangingPunct="1">
              <a:lnSpc>
                <a:spcPct val="90000"/>
              </a:lnSpc>
              <a:spcBef>
                <a:spcPct val="20000"/>
              </a:spcBef>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4pPr>
            <a:lvl5pPr marL="1604963" indent="0" algn="l" defTabSz="914363" rtl="0" eaLnBrk="1" latinLnBrk="0" hangingPunct="1">
              <a:lnSpc>
                <a:spcPct val="90000"/>
              </a:lnSpc>
              <a:spcBef>
                <a:spcPct val="20000"/>
              </a:spcBef>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2000" dirty="0"/>
              <a:t>June Tabadero</a:t>
            </a:r>
          </a:p>
          <a:p>
            <a:pPr algn="r"/>
            <a:r>
              <a:rPr lang="en-US" sz="2000" dirty="0"/>
              <a:t>Principal Consultant, Readify</a:t>
            </a:r>
          </a:p>
          <a:p>
            <a:pPr algn="r"/>
            <a:r>
              <a:rPr lang="en-US" sz="2000" dirty="0"/>
              <a:t>june.tabadero@readify.net</a:t>
            </a:r>
          </a:p>
          <a:p>
            <a:pPr algn="r"/>
            <a:r>
              <a:rPr lang="en-US" sz="2000" dirty="0"/>
              <a:t>@</a:t>
            </a:r>
            <a:r>
              <a:rPr lang="en-US" sz="2000" dirty="0" err="1"/>
              <a:t>jtabadero</a:t>
            </a:r>
            <a:endParaRPr lang="en-US" sz="2000" dirty="0"/>
          </a:p>
        </p:txBody>
      </p:sp>
    </p:spTree>
    <p:extLst>
      <p:ext uri="{BB962C8B-B14F-4D97-AF65-F5344CB8AC3E}">
        <p14:creationId xmlns:p14="http://schemas.microsoft.com/office/powerpoint/2010/main" val="3364595793"/>
      </p:ext>
    </p:extLst>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Further Reading</a:t>
            </a:r>
            <a:endParaRPr lang="en-AU" dirty="0"/>
          </a:p>
        </p:txBody>
      </p:sp>
      <p:sp>
        <p:nvSpPr>
          <p:cNvPr id="3" name="Text Placeholder 2"/>
          <p:cNvSpPr>
            <a:spLocks noGrp="1"/>
          </p:cNvSpPr>
          <p:nvPr>
            <p:ph type="body" sz="quarter" idx="10"/>
          </p:nvPr>
        </p:nvSpPr>
        <p:spPr>
          <a:xfrm>
            <a:off x="519112" y="1447799"/>
            <a:ext cx="11149013" cy="4201150"/>
          </a:xfrm>
        </p:spPr>
        <p:txBody>
          <a:bodyPr/>
          <a:lstStyle/>
          <a:p>
            <a:pPr marL="574675" indent="-571500">
              <a:buFont typeface="Arial" panose="020B0604020202020204" pitchFamily="34" charset="0"/>
              <a:buChar char="•"/>
            </a:pPr>
            <a:r>
              <a:rPr lang="en-AU" sz="3000" b="1" dirty="0">
                <a:hlinkClick r:id="rId2"/>
              </a:rPr>
              <a:t>https://</a:t>
            </a:r>
            <a:r>
              <a:rPr lang="en-AU" sz="3000" b="1" dirty="0" smtClean="0">
                <a:hlinkClick r:id="rId2"/>
              </a:rPr>
              <a:t>github.com/robdmoore/AzureWebAppsPresentation</a:t>
            </a:r>
            <a:endParaRPr lang="en-AU" sz="3000" b="1" dirty="0" smtClean="0">
              <a:hlinkClick r:id="rId3"/>
            </a:endParaRPr>
          </a:p>
          <a:p>
            <a:pPr marL="574675" indent="-571500">
              <a:buFont typeface="Arial" panose="020B0604020202020204" pitchFamily="34" charset="0"/>
              <a:buChar char="•"/>
            </a:pPr>
            <a:r>
              <a:rPr lang="en-AU" dirty="0">
                <a:solidFill>
                  <a:schemeClr val="tx1"/>
                </a:solidFill>
                <a:hlinkClick r:id="rId4"/>
              </a:rPr>
              <a:t>http://robdmoore.id.au/blog/2012/06/09/windows-azure-web-sites-vs-web-roles/</a:t>
            </a:r>
            <a:endParaRPr lang="en-AU" dirty="0">
              <a:solidFill>
                <a:schemeClr val="tx1"/>
              </a:solidFill>
            </a:endParaRPr>
          </a:p>
          <a:p>
            <a:pPr marL="574675" indent="-571500">
              <a:buFont typeface="Arial" panose="020B0604020202020204" pitchFamily="34" charset="0"/>
              <a:buChar char="•"/>
            </a:pPr>
            <a:r>
              <a:rPr lang="en-AU" dirty="0" smtClean="0">
                <a:hlinkClick r:id="rId5"/>
              </a:rPr>
              <a:t>http</a:t>
            </a:r>
            <a:r>
              <a:rPr lang="en-AU" dirty="0">
                <a:hlinkClick r:id="rId5"/>
              </a:rPr>
              <a:t>://</a:t>
            </a:r>
            <a:r>
              <a:rPr lang="en-AU" dirty="0" smtClean="0">
                <a:hlinkClick r:id="rId5"/>
              </a:rPr>
              <a:t>msdn.microsoft.com/en-us/library/windowsazure/jj218759.aspx</a:t>
            </a:r>
            <a:endParaRPr lang="en-AU" dirty="0" smtClean="0"/>
          </a:p>
          <a:p>
            <a:pPr marL="574675" indent="-571500">
              <a:buFont typeface="Arial" panose="020B0604020202020204" pitchFamily="34" charset="0"/>
              <a:buChar char="•"/>
            </a:pPr>
            <a:r>
              <a:rPr lang="en-AU" dirty="0">
                <a:hlinkClick r:id="rId6"/>
              </a:rPr>
              <a:t>https://</a:t>
            </a:r>
            <a:r>
              <a:rPr lang="en-AU" dirty="0" smtClean="0">
                <a:hlinkClick r:id="rId6"/>
              </a:rPr>
              <a:t>github.com/robdmoore/azurewebfarm</a:t>
            </a:r>
            <a:endParaRPr lang="en-AU" dirty="0" smtClean="0"/>
          </a:p>
          <a:p>
            <a:pPr marL="574675" indent="-571500">
              <a:buFont typeface="Arial" panose="020B0604020202020204" pitchFamily="34" charset="0"/>
              <a:buChar char="•"/>
            </a:pPr>
            <a:endParaRPr lang="en-AU" dirty="0" smtClean="0"/>
          </a:p>
        </p:txBody>
      </p:sp>
    </p:spTree>
    <p:extLst>
      <p:ext uri="{BB962C8B-B14F-4D97-AF65-F5344CB8AC3E}">
        <p14:creationId xmlns:p14="http://schemas.microsoft.com/office/powerpoint/2010/main" val="2606010623"/>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9435"/>
            <a:ext cx="11149013" cy="770950"/>
          </a:xfrm>
        </p:spPr>
        <p:txBody>
          <a:bodyPr/>
          <a:lstStyle/>
          <a:p>
            <a:r>
              <a:rPr lang="en-US" dirty="0" smtClean="0">
                <a:latin typeface="Segoe UI Light" panose="020B0502040204020203" pitchFamily="34" charset="0"/>
                <a:cs typeface="Segoe UI Light" panose="020B0502040204020203" pitchFamily="34" charset="0"/>
              </a:rPr>
              <a:t>Windows Azure Web App Gallery</a:t>
            </a:r>
            <a:endParaRPr lang="en-US" dirty="0">
              <a:latin typeface="Segoe UI Light" panose="020B0502040204020203" pitchFamily="34" charset="0"/>
              <a:cs typeface="Segoe UI Light" panose="020B0502040204020203" pitchFamily="34" charset="0"/>
            </a:endParaRPr>
          </a:p>
        </p:txBody>
      </p:sp>
      <p:sp>
        <p:nvSpPr>
          <p:cNvPr id="5" name="TextBox 4"/>
          <p:cNvSpPr txBox="1"/>
          <p:nvPr/>
        </p:nvSpPr>
        <p:spPr>
          <a:xfrm>
            <a:off x="8059952" y="2801027"/>
            <a:ext cx="3608172" cy="2769348"/>
          </a:xfrm>
          <a:prstGeom prst="rect">
            <a:avLst/>
          </a:prstGeom>
          <a:noFill/>
        </p:spPr>
        <p:txBody>
          <a:bodyPr wrap="square" lIns="0" tIns="0" rIns="0" bIns="0" rtlCol="0">
            <a:spAutoFit/>
          </a:bodyPr>
          <a:lstStyle/>
          <a:p>
            <a:r>
              <a:rPr lang="en-US" sz="3599" spc="-71" dirty="0">
                <a:gradFill>
                  <a:gsLst>
                    <a:gs pos="2917">
                      <a:schemeClr val="tx1"/>
                    </a:gs>
                    <a:gs pos="30000">
                      <a:schemeClr val="tx1"/>
                    </a:gs>
                  </a:gsLst>
                  <a:lin ang="5400000" scaled="0"/>
                </a:gradFill>
              </a:rPr>
              <a:t>Ready-to-Go Open Source </a:t>
            </a:r>
          </a:p>
          <a:p>
            <a:r>
              <a:rPr lang="en-US" sz="3599" spc="-71" dirty="0">
                <a:gradFill>
                  <a:gsLst>
                    <a:gs pos="2917">
                      <a:schemeClr val="tx1"/>
                    </a:gs>
                    <a:gs pos="30000">
                      <a:schemeClr val="tx1"/>
                    </a:gs>
                  </a:gsLst>
                  <a:lin ang="5400000" scaled="0"/>
                </a:gradFill>
              </a:rPr>
              <a:t>Web Applications, </a:t>
            </a:r>
          </a:p>
          <a:p>
            <a:r>
              <a:rPr lang="en-US" sz="3599" spc="-71" dirty="0">
                <a:gradFill>
                  <a:gsLst>
                    <a:gs pos="2917">
                      <a:schemeClr val="tx1"/>
                    </a:gs>
                    <a:gs pos="30000">
                      <a:schemeClr val="tx1"/>
                    </a:gs>
                  </a:gsLst>
                  <a:lin ang="5400000" scaled="0"/>
                </a:gradFill>
              </a:rPr>
              <a:t>Frameworks, </a:t>
            </a:r>
          </a:p>
          <a:p>
            <a:r>
              <a:rPr lang="en-US" sz="3599" spc="-71" dirty="0">
                <a:gradFill>
                  <a:gsLst>
                    <a:gs pos="2917">
                      <a:schemeClr val="tx1"/>
                    </a:gs>
                    <a:gs pos="30000">
                      <a:schemeClr val="tx1"/>
                    </a:gs>
                  </a:gsLst>
                  <a:lin ang="5400000" scaled="0"/>
                </a:gradFill>
              </a:rPr>
              <a:t>and Templates</a:t>
            </a:r>
          </a:p>
        </p:txBody>
      </p:sp>
      <p:pic>
        <p:nvPicPr>
          <p:cNvPr id="1026" name="Picture 2" descr="{:IconUr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6086" y="1324094"/>
            <a:ext cx="993604" cy="993345"/>
          </a:xfrm>
          <a:prstGeom prst="rect">
            <a:avLst/>
          </a:prstGeom>
          <a:noFill/>
          <a:extLst>
            <a:ext uri="{909E8E84-426E-40dd-AFC4-6F175D3DCCD1}">
              <a14:hiddenFill xmlns="" xmlns:a14="http://schemas.microsoft.com/office/drawing/2010/main">
                <a:solidFill>
                  <a:srgbClr val="FFFFFF"/>
                </a:solidFill>
              </a14:hiddenFill>
            </a:ext>
          </a:extLst>
        </p:spPr>
      </p:pic>
      <p:pic>
        <p:nvPicPr>
          <p:cNvPr id="1028" name="Picture 4" descr="{:IconUr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112" y="1324092"/>
            <a:ext cx="1009650" cy="1009388"/>
          </a:xfrm>
          <a:prstGeom prst="rect">
            <a:avLst/>
          </a:prstGeom>
          <a:noFill/>
          <a:extLst>
            <a:ext uri="{909E8E84-426E-40dd-AFC4-6F175D3DCCD1}">
              <a14:hiddenFill xmlns="" xmlns:a14="http://schemas.microsoft.com/office/drawing/2010/main">
                <a:solidFill>
                  <a:srgbClr val="FFFFFF"/>
                </a:solidFill>
              </a14:hiddenFill>
            </a:ext>
          </a:extLst>
        </p:spPr>
      </p:pic>
      <p:pic>
        <p:nvPicPr>
          <p:cNvPr id="1030" name="Picture 6" descr="{:IconUrl}"/>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00208" y="1340136"/>
            <a:ext cx="993604" cy="993345"/>
          </a:xfrm>
          <a:prstGeom prst="rect">
            <a:avLst/>
          </a:prstGeom>
          <a:noFill/>
          <a:extLst>
            <a:ext uri="{909E8E84-426E-40dd-AFC4-6F175D3DCCD1}">
              <a14:hiddenFill xmlns="" xmlns:a14="http://schemas.microsoft.com/office/drawing/2010/main">
                <a:solidFill>
                  <a:srgbClr val="FFFFFF"/>
                </a:solidFill>
              </a14:hiddenFill>
            </a:ext>
          </a:extLst>
        </p:spPr>
      </p:pic>
      <p:pic>
        <p:nvPicPr>
          <p:cNvPr id="1032" name="Picture 8" descr="{:IconUrl}"/>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9112" y="2814832"/>
            <a:ext cx="1012476" cy="768709"/>
          </a:xfrm>
          <a:prstGeom prst="rect">
            <a:avLst/>
          </a:prstGeom>
          <a:noFill/>
          <a:extLst>
            <a:ext uri="{909E8E84-426E-40dd-AFC4-6F175D3DCCD1}">
              <a14:hiddenFill xmlns="" xmlns:a14="http://schemas.microsoft.com/office/drawing/2010/main">
                <a:solidFill>
                  <a:srgbClr val="FFFFFF"/>
                </a:solidFill>
              </a14:hiddenFill>
            </a:ext>
          </a:extLst>
        </p:spPr>
      </p:pic>
      <p:pic>
        <p:nvPicPr>
          <p:cNvPr id="1034" name="Picture 10" descr="{:IconUr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18902" y="2748379"/>
            <a:ext cx="1156216" cy="901613"/>
          </a:xfrm>
          <a:prstGeom prst="rect">
            <a:avLst/>
          </a:prstGeom>
          <a:noFill/>
          <a:extLst>
            <a:ext uri="{909E8E84-426E-40dd-AFC4-6F175D3DCCD1}">
              <a14:hiddenFill xmlns="" xmlns:a14="http://schemas.microsoft.com/office/drawing/2010/main">
                <a:solidFill>
                  <a:srgbClr val="FFFFFF"/>
                </a:solidFill>
              </a14:hiddenFill>
            </a:ext>
          </a:extLst>
        </p:spPr>
      </p:pic>
      <p:pic>
        <p:nvPicPr>
          <p:cNvPr id="1036" name="Picture 12" descr="{:IconUr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10388" y="2246933"/>
            <a:ext cx="1905000" cy="1904504"/>
          </a:xfrm>
          <a:prstGeom prst="rect">
            <a:avLst/>
          </a:prstGeom>
          <a:noFill/>
          <a:extLst>
            <a:ext uri="{909E8E84-426E-40dd-AFC4-6F175D3DCCD1}">
              <a14:hiddenFill xmlns="" xmlns:a14="http://schemas.microsoft.com/office/drawing/2010/main">
                <a:solidFill>
                  <a:srgbClr val="FFFFFF"/>
                </a:solidFill>
              </a14:hiddenFill>
            </a:ext>
          </a:extLst>
        </p:spPr>
      </p:pic>
      <p:pic>
        <p:nvPicPr>
          <p:cNvPr id="1038" name="Picture 14" descr="{:IconUr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2554" y="4064893"/>
            <a:ext cx="922766" cy="922526"/>
          </a:xfrm>
          <a:prstGeom prst="rect">
            <a:avLst/>
          </a:prstGeom>
          <a:noFill/>
          <a:extLst>
            <a:ext uri="{909E8E84-426E-40dd-AFC4-6F175D3DCCD1}">
              <a14:hiddenFill xmlns="" xmlns:a14="http://schemas.microsoft.com/office/drawing/2010/main">
                <a:solidFill>
                  <a:srgbClr val="FFFFFF"/>
                </a:solidFill>
              </a14:hiddenFill>
            </a:ext>
          </a:extLst>
        </p:spPr>
      </p:pic>
      <p:pic>
        <p:nvPicPr>
          <p:cNvPr id="1040" name="Picture 16" descr="{:IconUr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80130" y="3943550"/>
            <a:ext cx="1165515" cy="1165211"/>
          </a:xfrm>
          <a:prstGeom prst="rect">
            <a:avLst/>
          </a:prstGeom>
          <a:noFill/>
          <a:extLst>
            <a:ext uri="{909E8E84-426E-40dd-AFC4-6F175D3DCCD1}">
              <a14:hiddenFill xmlns="" xmlns:a14="http://schemas.microsoft.com/office/drawing/2010/main">
                <a:solidFill>
                  <a:srgbClr val="FFFFFF"/>
                </a:solidFill>
              </a14:hiddenFill>
            </a:ext>
          </a:extLst>
        </p:spPr>
      </p:pic>
      <p:pic>
        <p:nvPicPr>
          <p:cNvPr id="1042" name="Picture 18" descr="{:IconUrl}"/>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78631" y="2246933"/>
            <a:ext cx="1905000" cy="1904504"/>
          </a:xfrm>
          <a:prstGeom prst="rect">
            <a:avLst/>
          </a:prstGeom>
          <a:noFill/>
          <a:extLst>
            <a:ext uri="{909E8E84-426E-40dd-AFC4-6F175D3DCCD1}">
              <a14:hiddenFill xmlns="" xmlns:a14="http://schemas.microsoft.com/office/drawing/2010/main">
                <a:solidFill>
                  <a:srgbClr val="FFFFFF"/>
                </a:solidFill>
              </a14:hiddenFill>
            </a:ext>
          </a:extLst>
        </p:spPr>
      </p:pic>
      <p:pic>
        <p:nvPicPr>
          <p:cNvPr id="1044" name="Picture 20" descr="{:IconUrl}"/>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040454" y="4031172"/>
            <a:ext cx="985345" cy="989965"/>
          </a:xfrm>
          <a:prstGeom prst="rect">
            <a:avLst/>
          </a:prstGeom>
          <a:noFill/>
          <a:extLst>
            <a:ext uri="{909E8E84-426E-40dd-AFC4-6F175D3DCCD1}">
              <a14:hiddenFill xmlns="" xmlns:a14="http://schemas.microsoft.com/office/drawing/2010/main">
                <a:solidFill>
                  <a:srgbClr val="FFFFFF"/>
                </a:solidFill>
              </a14:hiddenFill>
            </a:ext>
          </a:extLst>
        </p:spPr>
      </p:pic>
      <p:pic>
        <p:nvPicPr>
          <p:cNvPr id="1046" name="Picture 22" descr="{:IconUrl}"/>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20608" y="3872131"/>
            <a:ext cx="1308389" cy="1308047"/>
          </a:xfrm>
          <a:prstGeom prst="rect">
            <a:avLst/>
          </a:prstGeom>
          <a:noFill/>
          <a:extLst>
            <a:ext uri="{909E8E84-426E-40dd-AFC4-6F175D3DCCD1}">
              <a14:hiddenFill xmlns="" xmlns:a14="http://schemas.microsoft.com/office/drawing/2010/main">
                <a:solidFill>
                  <a:srgbClr val="FFFFFF"/>
                </a:solidFill>
              </a14:hiddenFill>
            </a:ext>
          </a:extLst>
        </p:spPr>
      </p:pic>
      <p:pic>
        <p:nvPicPr>
          <p:cNvPr id="1048" name="Picture 24" descr="{:IconUr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685591" y="1147776"/>
            <a:ext cx="1378424" cy="1378065"/>
          </a:xfrm>
          <a:prstGeom prst="rect">
            <a:avLst/>
          </a:prstGeom>
          <a:noFill/>
          <a:extLst>
            <a:ext uri="{909E8E84-426E-40dd-AFC4-6F175D3DCCD1}">
              <a14:hiddenFill xmlns="" xmlns:a14="http://schemas.microsoft.com/office/drawing/2010/main">
                <a:solidFill>
                  <a:srgbClr val="FFFFFF"/>
                </a:solidFill>
              </a14:hiddenFill>
            </a:ext>
          </a:extLst>
        </p:spPr>
      </p:pic>
      <p:pic>
        <p:nvPicPr>
          <p:cNvPr id="3" name="Picture 2"/>
          <p:cNvPicPr>
            <a:picLocks noChangeAspect="1"/>
          </p:cNvPicPr>
          <p:nvPr/>
        </p:nvPicPr>
        <p:blipFill>
          <a:blip r:embed="rId15"/>
          <a:stretch>
            <a:fillRect/>
          </a:stretch>
        </p:blipFill>
        <p:spPr>
          <a:xfrm>
            <a:off x="309265" y="5197831"/>
            <a:ext cx="1429340" cy="1361812"/>
          </a:xfrm>
          <a:prstGeom prst="rect">
            <a:avLst/>
          </a:prstGeom>
        </p:spPr>
      </p:pic>
      <p:pic>
        <p:nvPicPr>
          <p:cNvPr id="4" name="Picture 3"/>
          <p:cNvPicPr>
            <a:picLocks noChangeAspect="1"/>
          </p:cNvPicPr>
          <p:nvPr/>
        </p:nvPicPr>
        <p:blipFill>
          <a:blip r:embed="rId16"/>
          <a:stretch>
            <a:fillRect/>
          </a:stretch>
        </p:blipFill>
        <p:spPr>
          <a:xfrm>
            <a:off x="1931357" y="5578771"/>
            <a:ext cx="1663059" cy="660145"/>
          </a:xfrm>
          <a:prstGeom prst="rect">
            <a:avLst/>
          </a:prstGeom>
        </p:spPr>
      </p:pic>
      <p:pic>
        <p:nvPicPr>
          <p:cNvPr id="6" name="Picture 5"/>
          <p:cNvPicPr>
            <a:picLocks noChangeAspect="1"/>
          </p:cNvPicPr>
          <p:nvPr/>
        </p:nvPicPr>
        <p:blipFill>
          <a:blip r:embed="rId17"/>
          <a:stretch>
            <a:fillRect/>
          </a:stretch>
        </p:blipFill>
        <p:spPr>
          <a:xfrm>
            <a:off x="3846099" y="5397986"/>
            <a:ext cx="1329019" cy="1319174"/>
          </a:xfrm>
          <a:prstGeom prst="rect">
            <a:avLst/>
          </a:prstGeom>
        </p:spPr>
      </p:pic>
      <p:pic>
        <p:nvPicPr>
          <p:cNvPr id="7" name="Picture 6"/>
          <p:cNvPicPr>
            <a:picLocks noChangeAspect="1"/>
          </p:cNvPicPr>
          <p:nvPr/>
        </p:nvPicPr>
        <p:blipFill>
          <a:blip r:embed="rId18"/>
          <a:stretch>
            <a:fillRect/>
          </a:stretch>
        </p:blipFill>
        <p:spPr>
          <a:xfrm>
            <a:off x="5685592" y="5397988"/>
            <a:ext cx="1309179" cy="1319172"/>
          </a:xfrm>
          <a:prstGeom prst="rect">
            <a:avLst/>
          </a:prstGeom>
        </p:spPr>
      </p:pic>
    </p:spTree>
    <p:extLst>
      <p:ext uri="{BB962C8B-B14F-4D97-AF65-F5344CB8AC3E}">
        <p14:creationId xmlns:p14="http://schemas.microsoft.com/office/powerpoint/2010/main" val="3608073669"/>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Architecture</a:t>
            </a:r>
            <a:endParaRPr lang="en-AU" dirty="0"/>
          </a:p>
        </p:txBody>
      </p:sp>
      <p:sp>
        <p:nvSpPr>
          <p:cNvPr id="3" name="Text Placeholder 2"/>
          <p:cNvSpPr>
            <a:spLocks noGrp="1"/>
          </p:cNvSpPr>
          <p:nvPr>
            <p:ph type="body" sz="quarter" idx="10"/>
          </p:nvPr>
        </p:nvSpPr>
        <p:spPr>
          <a:xfrm>
            <a:off x="519112" y="1447799"/>
            <a:ext cx="11149013" cy="553998"/>
          </a:xfrm>
        </p:spPr>
        <p:txBody>
          <a:bodyPr/>
          <a:lstStyle/>
          <a:p>
            <a:r>
              <a:rPr lang="en-AU" dirty="0" err="1" smtClean="0">
                <a:solidFill>
                  <a:srgbClr val="FF0000"/>
                </a:solidFill>
              </a:rPr>
              <a:t>todo</a:t>
            </a:r>
            <a:endParaRPr lang="en-AU" dirty="0">
              <a:solidFill>
                <a:srgbClr val="FF0000"/>
              </a:solidFill>
            </a:endParaRPr>
          </a:p>
        </p:txBody>
      </p:sp>
    </p:spTree>
    <p:extLst>
      <p:ext uri="{BB962C8B-B14F-4D97-AF65-F5344CB8AC3E}">
        <p14:creationId xmlns:p14="http://schemas.microsoft.com/office/powerpoint/2010/main" val="91656690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1" name="Straight Connector 80"/>
          <p:cNvCxnSpPr/>
          <p:nvPr/>
        </p:nvCxnSpPr>
        <p:spPr>
          <a:xfrm>
            <a:off x="1528267" y="2889714"/>
            <a:ext cx="677096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dirty="0" smtClean="0">
                <a:gradFill>
                  <a:gsLst>
                    <a:gs pos="0">
                      <a:srgbClr val="FFFFFF"/>
                    </a:gs>
                    <a:gs pos="100000">
                      <a:srgbClr val="FFFFFF"/>
                    </a:gs>
                  </a:gsLst>
                  <a:lin ang="5400000" scaled="0"/>
                </a:gradFill>
              </a:rPr>
              <a:t>Web Sites</a:t>
            </a:r>
            <a:endParaRPr lang="en-US" dirty="0">
              <a:gradFill>
                <a:gsLst>
                  <a:gs pos="0">
                    <a:srgbClr val="FFFFFF"/>
                  </a:gs>
                  <a:gs pos="100000">
                    <a:srgbClr val="FFFFFF"/>
                  </a:gs>
                </a:gsLst>
                <a:lin ang="5400000" scaled="0"/>
              </a:gradFill>
            </a:endParaRPr>
          </a:p>
        </p:txBody>
      </p:sp>
      <p:sp>
        <p:nvSpPr>
          <p:cNvPr id="5" name="Rectangle 4"/>
          <p:cNvSpPr/>
          <p:nvPr/>
        </p:nvSpPr>
        <p:spPr bwMode="auto">
          <a:xfrm>
            <a:off x="1537973" y="1919101"/>
            <a:ext cx="1348749" cy="66184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defTabSz="1218494" fontAlgn="base">
              <a:spcBef>
                <a:spcPct val="0"/>
              </a:spcBef>
              <a:spcAft>
                <a:spcPct val="0"/>
              </a:spcAft>
            </a:pPr>
            <a:r>
              <a:rPr lang="en-US" sz="2933" dirty="0">
                <a:gradFill>
                  <a:gsLst>
                    <a:gs pos="0">
                      <a:srgbClr val="FFFFFF"/>
                    </a:gs>
                    <a:gs pos="100000">
                      <a:srgbClr val="FFFFFF"/>
                    </a:gs>
                  </a:gsLst>
                  <a:lin ang="5400000" scaled="0"/>
                </a:gradFill>
              </a:rPr>
              <a:t>Free</a:t>
            </a:r>
          </a:p>
        </p:txBody>
      </p:sp>
      <p:sp>
        <p:nvSpPr>
          <p:cNvPr id="107" name="Rectangle 106"/>
          <p:cNvSpPr/>
          <p:nvPr/>
        </p:nvSpPr>
        <p:spPr bwMode="auto">
          <a:xfrm>
            <a:off x="1528267" y="2859043"/>
            <a:ext cx="2307755" cy="66184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defTabSz="1218494" fontAlgn="base">
              <a:spcBef>
                <a:spcPct val="0"/>
              </a:spcBef>
              <a:spcAft>
                <a:spcPct val="0"/>
              </a:spcAft>
            </a:pPr>
            <a:r>
              <a:rPr lang="en-US" sz="2933" dirty="0">
                <a:gradFill>
                  <a:gsLst>
                    <a:gs pos="0">
                      <a:srgbClr val="FFFFFF"/>
                    </a:gs>
                    <a:gs pos="100000">
                      <a:srgbClr val="FFFFFF"/>
                    </a:gs>
                  </a:gsLst>
                  <a:lin ang="5400000" scaled="0"/>
                </a:gradFill>
              </a:rPr>
              <a:t>Shared</a:t>
            </a:r>
          </a:p>
        </p:txBody>
      </p:sp>
      <p:sp>
        <p:nvSpPr>
          <p:cNvPr id="112" name="Rectangle 111"/>
          <p:cNvSpPr/>
          <p:nvPr/>
        </p:nvSpPr>
        <p:spPr bwMode="auto">
          <a:xfrm>
            <a:off x="1528267" y="3798986"/>
            <a:ext cx="3793539" cy="66184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defTabSz="1218494" fontAlgn="base">
              <a:spcBef>
                <a:spcPct val="0"/>
              </a:spcBef>
              <a:spcAft>
                <a:spcPct val="0"/>
              </a:spcAft>
            </a:pPr>
            <a:r>
              <a:rPr lang="en-US" sz="2933" dirty="0">
                <a:gradFill>
                  <a:gsLst>
                    <a:gs pos="0">
                      <a:srgbClr val="FFFFFF"/>
                    </a:gs>
                    <a:gs pos="100000">
                      <a:srgbClr val="FFFFFF"/>
                    </a:gs>
                  </a:gsLst>
                  <a:lin ang="5400000" scaled="0"/>
                </a:gradFill>
              </a:rPr>
              <a:t>Standard</a:t>
            </a:r>
          </a:p>
        </p:txBody>
      </p:sp>
      <p:sp>
        <p:nvSpPr>
          <p:cNvPr id="6" name="Rectangle 5"/>
          <p:cNvSpPr/>
          <p:nvPr/>
        </p:nvSpPr>
        <p:spPr>
          <a:xfrm>
            <a:off x="2902244" y="1933962"/>
            <a:ext cx="4894289" cy="584647"/>
          </a:xfrm>
          <a:prstGeom prst="rect">
            <a:avLst/>
          </a:prstGeom>
        </p:spPr>
        <p:txBody>
          <a:bodyPr wrap="none">
            <a:spAutoFit/>
          </a:bodyPr>
          <a:lstStyle/>
          <a:p>
            <a:r>
              <a:rPr lang="en-US" sz="3199" dirty="0"/>
              <a:t>Multi-tenant. Daily quotas</a:t>
            </a:r>
          </a:p>
        </p:txBody>
      </p:sp>
      <p:sp>
        <p:nvSpPr>
          <p:cNvPr id="9" name="Rectangle 8"/>
          <p:cNvSpPr/>
          <p:nvPr/>
        </p:nvSpPr>
        <p:spPr>
          <a:xfrm>
            <a:off x="3836022" y="2874828"/>
            <a:ext cx="4894289" cy="584647"/>
          </a:xfrm>
          <a:prstGeom prst="rect">
            <a:avLst/>
          </a:prstGeom>
        </p:spPr>
        <p:txBody>
          <a:bodyPr wrap="none">
            <a:spAutoFit/>
          </a:bodyPr>
          <a:lstStyle/>
          <a:p>
            <a:r>
              <a:rPr lang="en-US" sz="3199" dirty="0"/>
              <a:t>Multi-tenant. Daily quotas</a:t>
            </a:r>
          </a:p>
        </p:txBody>
      </p:sp>
      <p:sp>
        <p:nvSpPr>
          <p:cNvPr id="16" name="Rectangle 15"/>
          <p:cNvSpPr/>
          <p:nvPr/>
        </p:nvSpPr>
        <p:spPr>
          <a:xfrm>
            <a:off x="5321806" y="3815693"/>
            <a:ext cx="5025735" cy="584647"/>
          </a:xfrm>
          <a:prstGeom prst="rect">
            <a:avLst/>
          </a:prstGeom>
        </p:spPr>
        <p:txBody>
          <a:bodyPr wrap="none">
            <a:spAutoFit/>
          </a:bodyPr>
          <a:lstStyle/>
          <a:p>
            <a:r>
              <a:rPr lang="en-US" sz="3199" dirty="0">
                <a:solidFill>
                  <a:srgbClr val="292929"/>
                </a:solidFill>
              </a:rPr>
              <a:t>Dedicated VMs. No quotas</a:t>
            </a:r>
            <a:endParaRPr lang="en-US" sz="3199" dirty="0"/>
          </a:p>
        </p:txBody>
      </p:sp>
      <p:sp>
        <p:nvSpPr>
          <p:cNvPr id="18" name="Title 1"/>
          <p:cNvSpPr txBox="1">
            <a:spLocks/>
          </p:cNvSpPr>
          <p:nvPr/>
        </p:nvSpPr>
        <p:spPr>
          <a:xfrm>
            <a:off x="526368" y="235857"/>
            <a:ext cx="11149013" cy="7478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AU" dirty="0" smtClean="0"/>
              <a:t>Tiers</a:t>
            </a:r>
            <a:endParaRPr lang="en-AU" dirty="0"/>
          </a:p>
        </p:txBody>
      </p:sp>
    </p:spTree>
    <p:extLst>
      <p:ext uri="{BB962C8B-B14F-4D97-AF65-F5344CB8AC3E}">
        <p14:creationId xmlns:p14="http://schemas.microsoft.com/office/powerpoint/2010/main" val="3854009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1_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WindowsAzureTemplate16x9">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MS1444_Windows Azure Template 16x9_r08a</Template>
  <TotalTime>4320</TotalTime>
  <Words>2162</Words>
  <Application>Microsoft Office PowerPoint</Application>
  <PresentationFormat>Custom</PresentationFormat>
  <Paragraphs>550</Paragraphs>
  <Slides>61</Slides>
  <Notes>24</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61</vt:i4>
      </vt:variant>
    </vt:vector>
  </HeadingPairs>
  <TitlesOfParts>
    <vt:vector size="72" baseType="lpstr">
      <vt:lpstr>Arial</vt:lpstr>
      <vt:lpstr>Segoe UI</vt:lpstr>
      <vt:lpstr>Kozuka Gothic Pro R</vt:lpstr>
      <vt:lpstr>Segoe Light</vt:lpstr>
      <vt:lpstr>Calibri</vt:lpstr>
      <vt:lpstr>Segoe UI Light</vt:lpstr>
      <vt:lpstr>Consolas</vt:lpstr>
      <vt:lpstr>Wingdings</vt:lpstr>
      <vt:lpstr>MS1444_Windows Azure Template 16x9_r08b</vt:lpstr>
      <vt:lpstr>1_White with Consolas font for code slides</vt:lpstr>
      <vt:lpstr>WindowsAzureTemplate16x9</vt:lpstr>
      <vt:lpstr>Building and Deploying Web Apps in Azure</vt:lpstr>
      <vt:lpstr>Overview</vt:lpstr>
      <vt:lpstr>PowerPoint Presentation</vt:lpstr>
      <vt:lpstr>PowerPoint Presentation</vt:lpstr>
      <vt:lpstr>PowerPoint Presentation</vt:lpstr>
      <vt:lpstr>Supported Web Frameworks OOTB</vt:lpstr>
      <vt:lpstr>Windows Azure Web App Gallery</vt:lpstr>
      <vt:lpstr>Architecture</vt:lpstr>
      <vt:lpstr>Web Sites</vt:lpstr>
      <vt:lpstr>Tiers (as at 21 July 2013)</vt:lpstr>
      <vt:lpstr>Pricing (as at 21 July 2013)</vt:lpstr>
      <vt:lpstr>Provisioning, deploying and monitoring a Web Site</vt:lpstr>
      <vt:lpstr>PowerPoint Presentation</vt:lpstr>
      <vt:lpstr>Platform as a Service</vt:lpstr>
      <vt:lpstr>Architecture</vt:lpstr>
      <vt:lpstr>VM Sizes / Pricing (as at 21 July 2013)</vt:lpstr>
      <vt:lpstr>Provisioning, creating and configuring a Web Role</vt:lpstr>
      <vt:lpstr>PowerPoint Presentation</vt:lpstr>
      <vt:lpstr>Infrastructure as a Service</vt:lpstr>
      <vt:lpstr>Architecture</vt:lpstr>
      <vt:lpstr>VM Sizes / Pricing (as at 21 July 2013)</vt:lpstr>
      <vt:lpstr>Provisioning a Virtual Machine</vt:lpstr>
      <vt:lpstr>PowerPoint Presentation</vt:lpstr>
      <vt:lpstr>Web Sites advantages</vt:lpstr>
      <vt:lpstr>Web Sites disadvantages</vt:lpstr>
      <vt:lpstr>Web Roles advantages</vt:lpstr>
      <vt:lpstr>Web Roles disadvantages</vt:lpstr>
      <vt:lpstr>Virtual Machines advantages</vt:lpstr>
      <vt:lpstr>Virtual Machines disadvantages</vt:lpstr>
      <vt:lpstr>PowerPoint Presentation</vt:lpstr>
      <vt:lpstr>Application development considerations</vt:lpstr>
      <vt:lpstr>Data</vt:lpstr>
      <vt:lpstr>Other</vt:lpstr>
      <vt:lpstr>Farm configuration</vt:lpstr>
      <vt:lpstr>VM Size</vt:lpstr>
      <vt:lpstr>Instance Count</vt:lpstr>
      <vt:lpstr>Testing</vt:lpstr>
      <vt:lpstr>Local Development and Testing</vt:lpstr>
      <vt:lpstr>Test environment</vt:lpstr>
      <vt:lpstr>Test environment (cont.)</vt:lpstr>
      <vt:lpstr>Diagnostics and Monitoring</vt:lpstr>
      <vt:lpstr>Web Sites</vt:lpstr>
      <vt:lpstr>Web Roles: Azure Diagnostics</vt:lpstr>
      <vt:lpstr>Virtual Machines</vt:lpstr>
      <vt:lpstr>Scaling up / out</vt:lpstr>
      <vt:lpstr>Web Sites - tiers</vt:lpstr>
      <vt:lpstr>Web Sites - instances</vt:lpstr>
      <vt:lpstr>Web Sites - instances</vt:lpstr>
      <vt:lpstr>Web Sites autoscaling</vt:lpstr>
      <vt:lpstr>Web Roles</vt:lpstr>
      <vt:lpstr>Virtual Machines</vt:lpstr>
      <vt:lpstr>PowerPoint Presentation</vt:lpstr>
      <vt:lpstr>Web Sites</vt:lpstr>
      <vt:lpstr>Web Roles</vt:lpstr>
      <vt:lpstr>AzureWebFarm</vt:lpstr>
      <vt:lpstr>Virtual Machines</vt:lpstr>
      <vt:lpstr>PowerPoint Presentation</vt:lpstr>
      <vt:lpstr>Application Scenarios</vt:lpstr>
      <vt:lpstr>Tonight’s event sponsored by:</vt:lpstr>
      <vt:lpstr>PowerPoint Presentation</vt:lpstr>
      <vt:lpstr>Further Reading</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SQL Azure</dc:title>
  <dc:subject>&lt;Event Name Here&gt;</dc:subject>
  <dc:creator>scottkl@microsoft.com</dc:creator>
  <dc:description>This presentation provides a high-level overview of SQL Azure from a developer perspective.
by nickha</dc:description>
  <cp:lastModifiedBy>Robert Moore</cp:lastModifiedBy>
  <cp:revision>328</cp:revision>
  <dcterms:created xsi:type="dcterms:W3CDTF">2011-11-30T19:12:28Z</dcterms:created>
  <dcterms:modified xsi:type="dcterms:W3CDTF">2013-07-22T03:23:57Z</dcterms:modified>
  <cp:version>1.0.0</cp:version>
</cp:coreProperties>
</file>