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66"/>
  </p:notesMasterIdLst>
  <p:handoutMasterIdLst>
    <p:handoutMasterId r:id="rId67"/>
  </p:handoutMasterIdLst>
  <p:sldIdLst>
    <p:sldId id="256" r:id="rId4"/>
    <p:sldId id="306" r:id="rId5"/>
    <p:sldId id="365" r:id="rId6"/>
    <p:sldId id="334" r:id="rId7"/>
    <p:sldId id="366" r:id="rId8"/>
    <p:sldId id="368" r:id="rId9"/>
    <p:sldId id="379" r:id="rId10"/>
    <p:sldId id="430" r:id="rId11"/>
    <p:sldId id="370" r:id="rId12"/>
    <p:sldId id="428" r:id="rId13"/>
    <p:sldId id="411" r:id="rId14"/>
    <p:sldId id="392" r:id="rId15"/>
    <p:sldId id="286" r:id="rId16"/>
    <p:sldId id="391" r:id="rId17"/>
    <p:sldId id="394" r:id="rId18"/>
    <p:sldId id="429" r:id="rId19"/>
    <p:sldId id="395" r:id="rId20"/>
    <p:sldId id="363" r:id="rId21"/>
    <p:sldId id="389" r:id="rId22"/>
    <p:sldId id="396" r:id="rId23"/>
    <p:sldId id="413" r:id="rId24"/>
    <p:sldId id="397" r:id="rId25"/>
    <p:sldId id="364" r:id="rId26"/>
    <p:sldId id="398" r:id="rId27"/>
    <p:sldId id="399" r:id="rId28"/>
    <p:sldId id="424" r:id="rId29"/>
    <p:sldId id="425" r:id="rId30"/>
    <p:sldId id="426" r:id="rId31"/>
    <p:sldId id="427" r:id="rId32"/>
    <p:sldId id="347" r:id="rId33"/>
    <p:sldId id="417" r:id="rId34"/>
    <p:sldId id="420" r:id="rId35"/>
    <p:sldId id="414" r:id="rId36"/>
    <p:sldId id="421" r:id="rId37"/>
    <p:sldId id="422" r:id="rId38"/>
    <p:sldId id="423" r:id="rId39"/>
    <p:sldId id="415" r:id="rId40"/>
    <p:sldId id="416" r:id="rId41"/>
    <p:sldId id="418" r:id="rId42"/>
    <p:sldId id="419" r:id="rId43"/>
    <p:sldId id="377" r:id="rId44"/>
    <p:sldId id="378" r:id="rId45"/>
    <p:sldId id="431" r:id="rId46"/>
    <p:sldId id="408" r:id="rId47"/>
    <p:sldId id="409" r:id="rId48"/>
    <p:sldId id="369" r:id="rId49"/>
    <p:sldId id="373" r:id="rId50"/>
    <p:sldId id="372" r:id="rId51"/>
    <p:sldId id="375" r:id="rId52"/>
    <p:sldId id="376" r:id="rId53"/>
    <p:sldId id="405" r:id="rId54"/>
    <p:sldId id="406" r:id="rId55"/>
    <p:sldId id="382" r:id="rId56"/>
    <p:sldId id="383" r:id="rId57"/>
    <p:sldId id="384" r:id="rId58"/>
    <p:sldId id="386" r:id="rId59"/>
    <p:sldId id="385" r:id="rId60"/>
    <p:sldId id="292" r:id="rId61"/>
    <p:sldId id="381" r:id="rId62"/>
    <p:sldId id="362" r:id="rId63"/>
    <p:sldId id="281" r:id="rId64"/>
    <p:sldId id="361" r:id="rId65"/>
  </p:sldIdLst>
  <p:sldSz cx="12188825" cy="6858000"/>
  <p:notesSz cx="6858000" cy="9144000"/>
  <p:embeddedFontLst>
    <p:embeddedFont>
      <p:font typeface="Calibri" panose="020F0502020204030204" pitchFamily="34" charset="0"/>
      <p:regular r:id="rId68"/>
      <p:bold r:id="rId69"/>
      <p:italic r:id="rId70"/>
      <p:boldItalic r:id="rId71"/>
    </p:embeddedFont>
    <p:embeddedFont>
      <p:font typeface="Segoe UI Light" panose="020B0502040204020203" pitchFamily="34" charset="0"/>
      <p:regular r:id="rId72"/>
      <p:italic r:id="rId73"/>
    </p:embeddedFont>
    <p:embeddedFont>
      <p:font typeface="Consolas" panose="020B0609020204030204" pitchFamily="49" charset="0"/>
      <p:regular r:id="rId74"/>
      <p:bold r:id="rId75"/>
      <p:italic r:id="rId76"/>
      <p:boldItalic r:id="rId77"/>
    </p:embeddedFont>
    <p:embeddedFont>
      <p:font typeface="Segoe UI" panose="020B0502040204020203" pitchFamily="34" charset="0"/>
      <p:regular r:id="rId78"/>
      <p:bold r:id="rId79"/>
      <p:italic r:id="rId80"/>
      <p:boldItalic r:id="rId81"/>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64" d="100"/>
          <a:sy n="64" d="100"/>
        </p:scale>
        <p:origin x="72" y="1074"/>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1.fntdata"/><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9.fntdata"/><Relationship Id="rId7" Type="http://schemas.openxmlformats.org/officeDocument/2006/relationships/slide" Target="slides/slide4.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7/23/2013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7/23/2013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s.msdn.com/b/kwill/archive/2011/05/05/windows-azure-role-architecture.asp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damsync.wordpress.com/2013/02/28/windows-azure-infrastructure-as-a-servic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windowsazure.com/en-us/develop/net/common-tasks/diagnostic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magazine/jj883953.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hannel9.msdn.com/Events/TechEd/NorthAmerica/2013/WAD-B32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http://blogs.msdn.com/b/kwill/archive/2011/05/05/windows-azure-role-architecture.aspx</a:t>
            </a:r>
            <a:endParaRPr lang="en-AU" dirty="0" smtClean="0"/>
          </a:p>
          <a:p>
            <a:endParaRPr lang="en-AU" dirty="0" smtClean="0"/>
          </a:p>
          <a:p>
            <a:r>
              <a:rPr lang="en-AU" b="1" dirty="0" smtClean="0"/>
              <a:t>Host Agent </a:t>
            </a:r>
            <a:r>
              <a:rPr lang="en-AU" dirty="0" smtClean="0"/>
              <a:t>is essentially</a:t>
            </a:r>
            <a:r>
              <a:rPr lang="en-AU" baseline="0" dirty="0" smtClean="0"/>
              <a:t> a watchdog timer waiting for heartbeats within 10 min period</a:t>
            </a:r>
          </a:p>
          <a:p>
            <a:r>
              <a:rPr lang="en-AU" sz="900" b="1" i="0" kern="1200" dirty="0" err="1" smtClean="0">
                <a:solidFill>
                  <a:schemeClr val="tx1"/>
                </a:solidFill>
                <a:effectLst/>
                <a:latin typeface="Segoe UI" pitchFamily="34" charset="0"/>
                <a:ea typeface="+mn-ea"/>
                <a:cs typeface="+mn-cs"/>
              </a:rPr>
              <a:t>WaAppAgent</a:t>
            </a:r>
            <a:r>
              <a:rPr lang="en-AU" sz="900" b="0" i="0" kern="1200" dirty="0" smtClean="0">
                <a:solidFill>
                  <a:schemeClr val="tx1"/>
                </a:solidFill>
                <a:effectLst/>
                <a:latin typeface="Segoe UI" pitchFamily="34" charset="0"/>
                <a:ea typeface="+mn-ea"/>
                <a:cs typeface="+mn-cs"/>
              </a:rPr>
              <a:t> sends heartbeats, watches </a:t>
            </a:r>
            <a:r>
              <a:rPr lang="en-AU" sz="900" b="0" i="0" kern="1200" dirty="0" err="1" smtClean="0">
                <a:solidFill>
                  <a:schemeClr val="tx1"/>
                </a:solidFill>
                <a:effectLst/>
                <a:latin typeface="Segoe UI" pitchFamily="34" charset="0"/>
                <a:ea typeface="+mn-ea"/>
                <a:cs typeface="+mn-cs"/>
              </a:rPr>
              <a:t>bootstrapper</a:t>
            </a:r>
            <a:r>
              <a:rPr lang="en-AU" sz="900" b="0" i="0" kern="1200" dirty="0" smtClean="0">
                <a:solidFill>
                  <a:schemeClr val="tx1"/>
                </a:solidFill>
                <a:effectLst/>
                <a:latin typeface="Segoe UI" pitchFamily="34" charset="0"/>
                <a:ea typeface="+mn-ea"/>
                <a:cs typeface="+mn-cs"/>
              </a:rPr>
              <a:t> and configures the guest OS including firewall, ACLs, </a:t>
            </a:r>
            <a:r>
              <a:rPr lang="en-AU" sz="900" b="0" i="0" kern="1200" dirty="0" err="1" smtClean="0">
                <a:solidFill>
                  <a:schemeClr val="tx1"/>
                </a:solidFill>
                <a:effectLst/>
                <a:latin typeface="Segoe UI" pitchFamily="34" charset="0"/>
                <a:ea typeface="+mn-ea"/>
                <a:cs typeface="+mn-cs"/>
              </a:rPr>
              <a:t>LocalStorage</a:t>
            </a:r>
            <a:r>
              <a:rPr lang="en-AU" sz="900" b="0" i="0" kern="1200" dirty="0" smtClean="0">
                <a:solidFill>
                  <a:schemeClr val="tx1"/>
                </a:solidFill>
                <a:effectLst/>
                <a:latin typeface="Segoe UI" pitchFamily="34" charset="0"/>
                <a:ea typeface="+mn-ea"/>
                <a:cs typeface="+mn-cs"/>
              </a:rPr>
              <a:t> resources, service package and configuration, certificates</a:t>
            </a:r>
          </a:p>
          <a:p>
            <a:r>
              <a:rPr lang="en-AU" sz="900" b="1" i="0" kern="1200" dirty="0" err="1" smtClean="0">
                <a:solidFill>
                  <a:schemeClr val="tx1"/>
                </a:solidFill>
                <a:effectLst/>
                <a:latin typeface="Segoe UI" pitchFamily="34" charset="0"/>
                <a:ea typeface="+mn-ea"/>
                <a:cs typeface="+mn-cs"/>
              </a:rPr>
              <a:t>WaWorkerHost</a:t>
            </a:r>
            <a:r>
              <a:rPr lang="en-AU" sz="900" b="1" i="0" kern="1200" dirty="0" smtClean="0">
                <a:solidFill>
                  <a:schemeClr val="tx1"/>
                </a:solidFill>
                <a:effectLst/>
                <a:latin typeface="Segoe UI" pitchFamily="34" charset="0"/>
                <a:ea typeface="+mn-ea"/>
                <a:cs typeface="+mn-cs"/>
              </a:rPr>
              <a:t>/</a:t>
            </a:r>
            <a:r>
              <a:rPr lang="en-AU" sz="900" b="1" i="0" kern="1200" dirty="0" err="1" smtClean="0">
                <a:solidFill>
                  <a:schemeClr val="tx1"/>
                </a:solidFill>
                <a:effectLst/>
                <a:latin typeface="Segoe UI" pitchFamily="34" charset="0"/>
                <a:ea typeface="+mn-ea"/>
                <a:cs typeface="+mn-cs"/>
              </a:rPr>
              <a:t>WaIISHost</a:t>
            </a:r>
            <a:r>
              <a:rPr lang="en-AU" sz="900" b="1" i="0" kern="1200" baseline="0" dirty="0" smtClean="0">
                <a:solidFill>
                  <a:schemeClr val="tx1"/>
                </a:solidFill>
                <a:effectLst/>
                <a:latin typeface="Segoe UI" pitchFamily="34" charset="0"/>
                <a:ea typeface="+mn-ea"/>
                <a:cs typeface="+mn-cs"/>
              </a:rPr>
              <a:t> </a:t>
            </a:r>
            <a:r>
              <a:rPr lang="en-AU" sz="900" b="0" i="0" kern="1200" baseline="0" dirty="0" smtClean="0">
                <a:solidFill>
                  <a:schemeClr val="tx1"/>
                </a:solidFill>
                <a:effectLst/>
                <a:latin typeface="Segoe UI" pitchFamily="34" charset="0"/>
                <a:ea typeface="+mn-ea"/>
                <a:cs typeface="+mn-cs"/>
              </a:rPr>
              <a:t>host the </a:t>
            </a:r>
            <a:r>
              <a:rPr lang="en-AU" sz="900" b="0" i="0" kern="1200" baseline="0" dirty="0" err="1" smtClean="0">
                <a:solidFill>
                  <a:schemeClr val="tx1"/>
                </a:solidFill>
                <a:effectLst/>
                <a:latin typeface="Segoe UI" pitchFamily="34" charset="0"/>
                <a:ea typeface="+mn-ea"/>
                <a:cs typeface="+mn-cs"/>
              </a:rPr>
              <a:t>RoleEntryPoint</a:t>
            </a:r>
            <a:r>
              <a:rPr lang="en-AU" sz="900" b="0" i="0" kern="1200" baseline="0" dirty="0" smtClean="0">
                <a:solidFill>
                  <a:schemeClr val="tx1"/>
                </a:solidFill>
                <a:effectLst/>
                <a:latin typeface="Segoe UI" pitchFamily="34" charset="0"/>
                <a:ea typeface="+mn-ea"/>
                <a:cs typeface="+mn-cs"/>
              </a:rPr>
              <a:t> in Worker and Web roles respectively</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7564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17</a:t>
            </a:fld>
            <a:endParaRPr lang="en-US" dirty="0"/>
          </a:p>
        </p:txBody>
      </p:sp>
    </p:spTree>
    <p:extLst>
      <p:ext uri="{BB962C8B-B14F-4D97-AF65-F5344CB8AC3E}">
        <p14:creationId xmlns:p14="http://schemas.microsoft.com/office/powerpoint/2010/main" val="140959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1380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http://adamsync.wordpress.com/2013/02/28/windows-azure-infrastructure-as-a-service/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090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22</a:t>
            </a:fld>
            <a:endParaRPr lang="en-US" dirty="0"/>
          </a:p>
        </p:txBody>
      </p:sp>
    </p:spTree>
    <p:extLst>
      <p:ext uri="{BB962C8B-B14F-4D97-AF65-F5344CB8AC3E}">
        <p14:creationId xmlns:p14="http://schemas.microsoft.com/office/powerpoint/2010/main" val="373382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23</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30</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7/23/2013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http://www.windowsazure.com/en-us/develop/net/common-tasks/diagnostics/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256614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53</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7/23/2013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54</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sz="900" dirty="0" smtClean="0">
                <a:hlinkClick r:id="rId3"/>
              </a:rPr>
              <a:t>http://msdn.microsoft.com/en-us/magazine/jj883953.aspx</a:t>
            </a:r>
            <a:endParaRPr lang="en-AU" sz="9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AU" sz="900" dirty="0" smtClean="0">
                <a:hlinkClick r:id="rId4"/>
              </a:rPr>
              <a:t>http://channel9.msdn.com/Events/TechEd/NorthAmerica/2013/WAD-B329/</a:t>
            </a:r>
            <a:endParaRPr lang="en-AU" sz="900" dirty="0" smtClean="0"/>
          </a:p>
          <a:p>
            <a:endParaRPr lang="en-AU" sz="900" b="0" i="0" kern="1200" dirty="0" smtClean="0">
              <a:solidFill>
                <a:schemeClr val="tx1"/>
              </a:solidFill>
              <a:effectLst/>
              <a:latin typeface="Segoe UI" pitchFamily="34" charset="0"/>
              <a:ea typeface="+mn-ea"/>
              <a:cs typeface="+mn-cs"/>
            </a:endParaRPr>
          </a:p>
          <a:p>
            <a:endParaRPr lang="en-AU" sz="900" b="0" i="0" kern="120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1. A client makes a request to host http://foo.azurewebsites.net.</a:t>
            </a:r>
          </a:p>
          <a:p>
            <a:r>
              <a:rPr lang="en-AU" sz="900" b="0" i="0" kern="1200" dirty="0" smtClean="0">
                <a:solidFill>
                  <a:schemeClr val="tx1"/>
                </a:solidFill>
                <a:effectLst/>
                <a:latin typeface="Segoe UI" pitchFamily="34" charset="0"/>
                <a:ea typeface="+mn-ea"/>
                <a:cs typeface="+mn-cs"/>
              </a:rPr>
              <a:t>2. The request goes through the Windows Azure Network Load Balancer, reaching the appropriate deployment.</a:t>
            </a:r>
          </a:p>
          <a:p>
            <a:r>
              <a:rPr lang="en-AU" sz="900" b="0" i="0" kern="1200" dirty="0" smtClean="0">
                <a:solidFill>
                  <a:schemeClr val="tx1"/>
                </a:solidFill>
                <a:effectLst/>
                <a:latin typeface="Segoe UI" pitchFamily="34" charset="0"/>
                <a:ea typeface="+mn-ea"/>
                <a:cs typeface="+mn-cs"/>
              </a:rPr>
              <a:t>3. The Application Request Routing (ARR) module gets info from the runtime database about foo.com, determines which Web servers should host or are currently hosting the Web site, and forwards the request to the corresponding one.</a:t>
            </a:r>
          </a:p>
          <a:p>
            <a:r>
              <a:rPr lang="en-AU" sz="900" b="0" i="0" kern="1200" dirty="0" smtClean="0">
                <a:solidFill>
                  <a:schemeClr val="tx1"/>
                </a:solidFill>
                <a:effectLst/>
                <a:latin typeface="Segoe UI" pitchFamily="34" charset="0"/>
                <a:ea typeface="+mn-ea"/>
                <a:cs typeface="+mn-cs"/>
              </a:rPr>
              <a:t>4. The request is processed by the Web server, aided by the storage controller to reach the specific instance of SQL Server in case data is being read or written.</a:t>
            </a:r>
          </a:p>
          <a:p>
            <a:r>
              <a:rPr lang="en-AU" sz="900" b="0" i="0" kern="1200" dirty="0" smtClean="0">
                <a:solidFill>
                  <a:schemeClr val="tx1"/>
                </a:solidFill>
                <a:effectLst/>
                <a:latin typeface="Segoe UI" pitchFamily="34" charset="0"/>
                <a:ea typeface="+mn-ea"/>
                <a:cs typeface="+mn-cs"/>
              </a:rPr>
              <a:t>5. Once the request has been processed, a response is sent back to the client.</a:t>
            </a:r>
          </a:p>
          <a:p>
            <a:endParaRPr lang="en-AU" sz="900" b="0" i="0" kern="120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Inside each of the Web servers, multiple W3WP.exe processes—or sites—are hosted, monitored by a specific process that oversees resource consumption, errors and logging. Also, the Dynamic Web Activation Service (DWAS) is responsible for site activation and deactivation, quota enforcement and deployment of the application files. Two additional components complete the picture: the deployment servers host the FTP and Web Deploy engines, while the API front end provides an interface for automation purposes.</a:t>
            </a:r>
            <a:endParaRPr lang="en-US" dirty="0" smtClean="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7/23/2013 9:44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13279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12</a:t>
            </a:fld>
            <a:endParaRPr lang="en-US" dirty="0"/>
          </a:p>
        </p:txBody>
      </p:sp>
    </p:spTree>
    <p:extLst>
      <p:ext uri="{BB962C8B-B14F-4D97-AF65-F5344CB8AC3E}">
        <p14:creationId xmlns:p14="http://schemas.microsoft.com/office/powerpoint/2010/main" val="2077221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7/23/2013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indowsazure.com/en-us/pricing/details/web-si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gigaspaces.com/cloudify-devops-cloud-application-management/meet-cloudif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hyperlink" Target="http://channel9.msdn.com/Events/TechEd/NorthAmerica/2013/WAD-B329/" TargetMode="External"/><Relationship Id="rId3" Type="http://schemas.openxmlformats.org/officeDocument/2006/relationships/hyperlink" Target="http://social.technet.microsoft.com/wiki/contents/articles/2267.windows-azure-sql-database-technet-wiki-articles-index.aspx" TargetMode="External"/><Relationship Id="rId7" Type="http://schemas.openxmlformats.org/officeDocument/2006/relationships/hyperlink" Target="http://michaelwasham.com/2012/06/08/understanding-windows-azure-virtual-machines/"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 Id="rId6" Type="http://schemas.openxmlformats.org/officeDocument/2006/relationships/hyperlink" Target="https://github.com/robdmoore/azurewebfarm" TargetMode="External"/><Relationship Id="rId11" Type="http://schemas.openxmlformats.org/officeDocument/2006/relationships/hyperlink" Target="http://www.windowsazure.com/en-us/develop/net/common-tasks/diagnostics/" TargetMode="External"/><Relationship Id="rId5" Type="http://schemas.openxmlformats.org/officeDocument/2006/relationships/hyperlink" Target="http://msdn.microsoft.com/en-us/library/windowsazure/jj218759.aspx" TargetMode="External"/><Relationship Id="rId10" Type="http://schemas.openxmlformats.org/officeDocument/2006/relationships/hyperlink" Target="http://blogs.msdn.com/b/kwill/archive/2011/05/05/windows-azure-role-architecture.aspx" TargetMode="External"/><Relationship Id="rId4" Type="http://schemas.openxmlformats.org/officeDocument/2006/relationships/hyperlink" Target="http://robdmoore.id.au/blog/2012/06/09/windows-azure-web-sites-vs-web-roles/" TargetMode="External"/><Relationship Id="rId9" Type="http://schemas.openxmlformats.org/officeDocument/2006/relationships/hyperlink" Target="http://msdn.microsoft.com/en-us/magazine/jj883953.aspx"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726031467"/>
              </p:ext>
            </p:extLst>
          </p:nvPr>
        </p:nvGraphicFramePr>
        <p:xfrm>
          <a:off x="519112" y="1162050"/>
          <a:ext cx="8235506" cy="4394019"/>
        </p:xfrm>
        <a:graphic>
          <a:graphicData uri="http://schemas.openxmlformats.org/drawingml/2006/table">
            <a:tbl>
              <a:tblPr>
                <a:tableStyleId>{0E3FDE45-AF77-4B5C-9715-49D594BDF05E}</a:tableStyleId>
              </a:tblPr>
              <a:tblGrid>
                <a:gridCol w="2148761"/>
                <a:gridCol w="2061829"/>
                <a:gridCol w="2150729"/>
                <a:gridCol w="1874187"/>
              </a:tblGrid>
              <a:tr h="303893">
                <a:tc>
                  <a:txBody>
                    <a:bodyPr/>
                    <a:lstStyle/>
                    <a:p>
                      <a:pPr algn="ctr"/>
                      <a:r>
                        <a:rPr lang="en-AU" sz="1300" cap="all" dirty="0">
                          <a:effectLst/>
                        </a:rPr>
                        <a:t> </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FREE</a:t>
                      </a:r>
                      <a:endParaRPr lang="en-AU" sz="1300" b="1" cap="all" dirty="0">
                        <a:solidFill>
                          <a:srgbClr val="666666"/>
                        </a:solidFill>
                        <a:effectLst/>
                      </a:endParaRPr>
                    </a:p>
                  </a:txBody>
                  <a:tcPr marL="108704" marR="108704" marT="50729" marB="50729" anchor="ctr"/>
                </a:tc>
                <a:tc>
                  <a:txBody>
                    <a:bodyPr/>
                    <a:lstStyle/>
                    <a:p>
                      <a:pPr algn="ctr"/>
                      <a:r>
                        <a:rPr lang="en-AU" sz="1300" b="1" cap="all" dirty="0" smtClean="0">
                          <a:effectLst/>
                        </a:rPr>
                        <a:t>SHARED</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STANDARD</a:t>
                      </a:r>
                      <a:endParaRPr lang="en-AU" sz="1300" b="1" cap="all" dirty="0">
                        <a:solidFill>
                          <a:srgbClr val="666666"/>
                        </a:solidFill>
                        <a:effectLst/>
                      </a:endParaRPr>
                    </a:p>
                  </a:txBody>
                  <a:tcPr marL="108704" marR="108704" marT="50729" marB="50729" anchor="ctr"/>
                </a:tc>
              </a:tr>
              <a:tr h="281181">
                <a:tc>
                  <a:txBody>
                    <a:bodyPr/>
                    <a:lstStyle/>
                    <a:p>
                      <a:pPr algn="l"/>
                      <a:r>
                        <a:rPr lang="en-AU" sz="1300" b="1" dirty="0">
                          <a:effectLst/>
                        </a:rPr>
                        <a:t>CPU</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Shared</a:t>
                      </a:r>
                    </a:p>
                    <a:p>
                      <a:pPr algn="ctr"/>
                      <a:r>
                        <a:rPr lang="en-AU" sz="1300" dirty="0" smtClean="0">
                          <a:effectLst/>
                        </a:rPr>
                        <a:t>60 minutes / day</a:t>
                      </a:r>
                      <a:endParaRPr lang="en-AU" sz="1300" b="0" dirty="0">
                        <a:solidFill>
                          <a:srgbClr val="505050"/>
                        </a:solidFill>
                        <a:effectLst/>
                      </a:endParaRPr>
                    </a:p>
                  </a:txBody>
                  <a:tcPr marL="108704" marR="108704" marT="36235" marB="36235"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Shared</a:t>
                      </a:r>
                    </a:p>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240 minutes / day</a:t>
                      </a:r>
                      <a:endParaRPr lang="en-AU" sz="1300" b="0" dirty="0" smtClean="0">
                        <a:solidFill>
                          <a:srgbClr val="505050"/>
                        </a:solidFill>
                        <a:effectLst/>
                      </a:endParaRPr>
                    </a:p>
                  </a:txBody>
                  <a:tcPr marL="108704" marR="108704" marT="36235" marB="36235" anchor="ctr"/>
                </a:tc>
                <a:tc>
                  <a:txBody>
                    <a:bodyPr/>
                    <a:lstStyle/>
                    <a:p>
                      <a:pPr algn="ctr"/>
                      <a:r>
                        <a:rPr lang="en-AU" sz="1300" dirty="0" smtClean="0">
                          <a:effectLst/>
                        </a:rPr>
                        <a:t>Dedicated</a:t>
                      </a:r>
                    </a:p>
                    <a:p>
                      <a:pPr algn="ctr"/>
                      <a:endParaRPr lang="en-AU" sz="1300" b="0" dirty="0">
                        <a:solidFill>
                          <a:srgbClr val="505050"/>
                        </a:solidFill>
                        <a:effectLst/>
                      </a:endParaRPr>
                    </a:p>
                  </a:txBody>
                  <a:tcPr marL="108704" marR="108704" marT="36235" marB="36235" anchor="ctr"/>
                </a:tc>
              </a:tr>
              <a:tr h="698606">
                <a:tc>
                  <a:txBody>
                    <a:bodyPr/>
                    <a:lstStyle/>
                    <a:p>
                      <a:pPr algn="l"/>
                      <a:r>
                        <a:rPr lang="en-AU" sz="1300" b="1" dirty="0">
                          <a:effectLst/>
                        </a:rPr>
                        <a:t>Custom domain support</a:t>
                      </a:r>
                      <a:endParaRPr lang="en-AU" sz="1300" b="1" dirty="0">
                        <a:solidFill>
                          <a:srgbClr val="505050"/>
                        </a:solidFill>
                        <a:effectLst/>
                      </a:endParaRPr>
                    </a:p>
                  </a:txBody>
                  <a:tcPr marL="108704" marR="108704" marT="36235" marB="36235" anchor="ctr"/>
                </a:tc>
                <a:tc>
                  <a:txBody>
                    <a:bodyPr/>
                    <a:lstStyle/>
                    <a:p>
                      <a:pPr algn="ctr"/>
                      <a:r>
                        <a:rPr lang="en-AU" sz="1300" dirty="0">
                          <a:effectLst/>
                        </a:rPr>
                        <a:t>Not Available</a:t>
                      </a:r>
                      <a:endParaRPr lang="en-AU" sz="1300" b="0" dirty="0">
                        <a:solidFill>
                          <a:srgbClr val="505050"/>
                        </a:solidFill>
                        <a:effectLst/>
                      </a:endParaRPr>
                    </a:p>
                  </a:txBody>
                  <a:tcPr marL="108704" marR="108704" marT="36235" marB="36235" anchor="ctr"/>
                </a:tc>
                <a:tc>
                  <a:txBody>
                    <a:bodyPr/>
                    <a:lstStyle/>
                    <a:p>
                      <a:pPr algn="ctr"/>
                      <a:r>
                        <a:rPr lang="en-AU" sz="1300">
                          <a:effectLst/>
                        </a:rPr>
                        <a:t>Available</a:t>
                      </a:r>
                      <a:endParaRPr lang="en-AU" sz="1300" b="0">
                        <a:solidFill>
                          <a:srgbClr val="505050"/>
                        </a:solidFill>
                        <a:effectLst/>
                      </a:endParaRPr>
                    </a:p>
                  </a:txBody>
                  <a:tcPr marL="108704" marR="108704" marT="36235" marB="36235" anchor="ctr"/>
                </a:tc>
                <a:tc>
                  <a:txBody>
                    <a:bodyPr/>
                    <a:lstStyle/>
                    <a:p>
                      <a:pPr algn="ctr"/>
                      <a:r>
                        <a:rPr lang="en-AU" sz="1300" dirty="0">
                          <a:effectLst/>
                        </a:rPr>
                        <a:t>Available</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Custom domain SSL</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u="none" strike="noStrike" dirty="0" smtClean="0">
                          <a:effectLst/>
                        </a:rPr>
                        <a:t>Yes</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Scale-out</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Up to 6 instances</a:t>
                      </a:r>
                      <a:endParaRPr lang="en-AU" sz="1300" b="0">
                        <a:solidFill>
                          <a:srgbClr val="505050"/>
                        </a:solidFill>
                        <a:effectLst/>
                      </a:endParaRPr>
                    </a:p>
                  </a:txBody>
                  <a:tcPr marL="108704" marR="108704" marT="36235" marB="36235" anchor="ctr"/>
                </a:tc>
                <a:tc>
                  <a:txBody>
                    <a:bodyPr/>
                    <a:lstStyle/>
                    <a:p>
                      <a:pPr algn="ctr"/>
                      <a:r>
                        <a:rPr lang="en-AU" sz="1300">
                          <a:effectLst/>
                        </a:rPr>
                        <a:t>Up to 10 instances</a:t>
                      </a:r>
                      <a:endParaRPr lang="en-AU" sz="1300" b="0">
                        <a:solidFill>
                          <a:srgbClr val="505050"/>
                        </a:solidFill>
                        <a:effectLst/>
                      </a:endParaRPr>
                    </a:p>
                  </a:txBody>
                  <a:tcPr marL="108704" marR="108704" marT="36235" marB="36235" anchor="ctr"/>
                </a:tc>
              </a:tr>
              <a:tr h="340642">
                <a:tc>
                  <a:txBody>
                    <a:bodyPr/>
                    <a:lstStyle/>
                    <a:p>
                      <a:pPr algn="l"/>
                      <a:r>
                        <a:rPr lang="en-AU" sz="1300" b="1" dirty="0" smtClean="0">
                          <a:effectLst/>
                        </a:rPr>
                        <a:t>Sites</a:t>
                      </a:r>
                      <a:endParaRPr lang="en-AU" sz="1300" b="1" dirty="0">
                        <a:solidFill>
                          <a:srgbClr val="505050"/>
                        </a:solidFill>
                        <a:effectLst/>
                      </a:endParaRPr>
                    </a:p>
                  </a:txBody>
                  <a:tcPr marL="108704" marR="108704" marT="36235" marB="36235" anchor="ctr"/>
                </a:tc>
                <a:tc>
                  <a:txBody>
                    <a:bodyPr/>
                    <a:lstStyle/>
                    <a:p>
                      <a:pPr algn="ctr"/>
                      <a:r>
                        <a:rPr lang="en-AU" sz="1300">
                          <a:effectLst/>
                        </a:rPr>
                        <a:t>10</a:t>
                      </a:r>
                      <a:endParaRPr lang="en-AU" sz="1300" b="0">
                        <a:solidFill>
                          <a:srgbClr val="505050"/>
                        </a:solidFill>
                        <a:effectLst/>
                      </a:endParaRPr>
                    </a:p>
                  </a:txBody>
                  <a:tcPr marL="108704" marR="108704" marT="36235" marB="36235" anchor="ctr"/>
                </a:tc>
                <a:tc>
                  <a:txBody>
                    <a:bodyPr/>
                    <a:lstStyle/>
                    <a:p>
                      <a:pPr algn="ctr"/>
                      <a:r>
                        <a:rPr lang="en-AU" sz="1300">
                          <a:effectLst/>
                        </a:rPr>
                        <a:t>100</a:t>
                      </a:r>
                      <a:endParaRPr lang="en-AU" sz="1300" b="0">
                        <a:solidFill>
                          <a:srgbClr val="505050"/>
                        </a:solidFill>
                        <a:effectLst/>
                      </a:endParaRPr>
                    </a:p>
                  </a:txBody>
                  <a:tcPr marL="108704" marR="108704" marT="36235" marB="36235" anchor="ctr"/>
                </a:tc>
                <a:tc>
                  <a:txBody>
                    <a:bodyPr/>
                    <a:lstStyle/>
                    <a:p>
                      <a:pPr algn="ctr"/>
                      <a:r>
                        <a:rPr lang="en-AU" sz="1300">
                          <a:effectLst/>
                        </a:rPr>
                        <a:t>500</a:t>
                      </a:r>
                      <a:endParaRPr lang="en-AU" sz="1300" b="0">
                        <a:solidFill>
                          <a:srgbClr val="505050"/>
                        </a:solidFill>
                        <a:effectLst/>
                      </a:endParaRPr>
                    </a:p>
                  </a:txBody>
                  <a:tcPr marL="108704" marR="108704" marT="36235" marB="36235" anchor="ctr"/>
                </a:tc>
              </a:tr>
              <a:tr h="409303">
                <a:tc>
                  <a:txBody>
                    <a:bodyPr/>
                    <a:lstStyle/>
                    <a:p>
                      <a:pPr algn="l"/>
                      <a:r>
                        <a:rPr lang="en-AU" sz="1300" b="1" dirty="0" smtClean="0">
                          <a:effectLst/>
                        </a:rPr>
                        <a:t>Storage</a:t>
                      </a:r>
                      <a:endParaRPr lang="en-AU" sz="1300" b="1" dirty="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10 GB</a:t>
                      </a:r>
                      <a:endParaRPr lang="en-AU" sz="1300" b="0">
                        <a:solidFill>
                          <a:srgbClr val="505050"/>
                        </a:solidFill>
                        <a:effectLst/>
                      </a:endParaRPr>
                    </a:p>
                  </a:txBody>
                  <a:tcPr marL="108704" marR="108704" marT="36235" marB="36235" anchor="ctr"/>
                </a:tc>
              </a:tr>
              <a:tr h="714103">
                <a:tc>
                  <a:txBody>
                    <a:bodyPr/>
                    <a:lstStyle/>
                    <a:p>
                      <a:pPr algn="l"/>
                      <a:r>
                        <a:rPr lang="en-AU" sz="1300" b="1" dirty="0" smtClean="0">
                          <a:effectLst/>
                        </a:rPr>
                        <a:t>Relational database</a:t>
                      </a:r>
                      <a:br>
                        <a:rPr lang="en-AU" sz="1300" b="1" dirty="0" smtClean="0">
                          <a:effectLst/>
                        </a:rPr>
                      </a:br>
                      <a:r>
                        <a:rPr lang="en-AU" sz="1300" b="1" dirty="0" smtClean="0">
                          <a:effectLst/>
                        </a:rPr>
                        <a:t>(MySQL or MSSQL)</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r>
              <a:tr h="478972">
                <a:tc>
                  <a:txBody>
                    <a:bodyPr/>
                    <a:lstStyle/>
                    <a:p>
                      <a:pPr algn="l"/>
                      <a:r>
                        <a:rPr lang="en-AU" sz="1300" b="1" dirty="0">
                          <a:effectLst/>
                        </a:rPr>
                        <a:t>Outbound data </a:t>
                      </a:r>
                      <a:r>
                        <a:rPr lang="en-AU" sz="1300" b="1" dirty="0" smtClean="0">
                          <a:effectLst/>
                        </a:rPr>
                        <a:t>transfer</a:t>
                      </a:r>
                      <a:endParaRPr lang="en-AU" sz="1300" b="1" dirty="0">
                        <a:solidFill>
                          <a:srgbClr val="505050"/>
                        </a:solidFill>
                        <a:effectLst/>
                      </a:endParaRPr>
                    </a:p>
                  </a:txBody>
                  <a:tcPr marL="108704" marR="108704" marT="36235" marB="36235" anchor="ctr"/>
                </a:tc>
                <a:tc>
                  <a:txBody>
                    <a:bodyPr/>
                    <a:lstStyle/>
                    <a:p>
                      <a:pPr algn="ctr"/>
                      <a:r>
                        <a:rPr lang="en-AU" sz="1300" dirty="0">
                          <a:effectLst/>
                        </a:rPr>
                        <a:t>Up to 165MB per </a:t>
                      </a:r>
                      <a:r>
                        <a:rPr lang="en-AU" sz="1300" dirty="0" smtClean="0">
                          <a:effectLst/>
                        </a:rPr>
                        <a:t>day</a:t>
                      </a:r>
                    </a:p>
                    <a:p>
                      <a:pPr algn="ct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r>
            </a:tbl>
          </a:graphicData>
        </a:graphic>
      </p:graphicFrame>
      <p:sp>
        <p:nvSpPr>
          <p:cNvPr id="6" name="Rectangle 5"/>
          <p:cNvSpPr/>
          <p:nvPr/>
        </p:nvSpPr>
        <p:spPr>
          <a:xfrm>
            <a:off x="435429" y="5570361"/>
            <a:ext cx="6940731" cy="369332"/>
          </a:xfrm>
          <a:prstGeom prst="rect">
            <a:avLst/>
          </a:prstGeom>
        </p:spPr>
        <p:txBody>
          <a:bodyPr wrap="square">
            <a:spAutoFit/>
          </a:bodyPr>
          <a:lstStyle/>
          <a:p>
            <a:r>
              <a:rPr lang="en-AU" dirty="0">
                <a:hlinkClick r:id="rId2"/>
              </a:rPr>
              <a:t>http://www.windowsazure.com/en-us/pricing/details/web-sites/</a:t>
            </a:r>
            <a:endParaRPr lang="en-AU" dirty="0"/>
          </a:p>
        </p:txBody>
      </p:sp>
    </p:spTree>
    <p:extLst>
      <p:ext uri="{BB962C8B-B14F-4D97-AF65-F5344CB8AC3E}">
        <p14:creationId xmlns:p14="http://schemas.microsoft.com/office/powerpoint/2010/main" val="9174889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Pricing (as at 21 July 2013)</a:t>
            </a:r>
          </a:p>
        </p:txBody>
      </p:sp>
      <p:sp>
        <p:nvSpPr>
          <p:cNvPr id="3" name="Text Placeholder 2"/>
          <p:cNvSpPr>
            <a:spLocks noGrp="1"/>
          </p:cNvSpPr>
          <p:nvPr>
            <p:ph type="body" sz="quarter" idx="10"/>
          </p:nvPr>
        </p:nvSpPr>
        <p:spPr>
          <a:xfrm>
            <a:off x="519112" y="1447799"/>
            <a:ext cx="11149013" cy="4685898"/>
          </a:xfrm>
        </p:spPr>
        <p:txBody>
          <a:bodyPr/>
          <a:lstStyle/>
          <a:p>
            <a:r>
              <a:rPr lang="en-AU" b="1" dirty="0" smtClean="0">
                <a:solidFill>
                  <a:schemeClr val="tx1"/>
                </a:solidFill>
              </a:rPr>
              <a:t>Shared	</a:t>
            </a:r>
            <a:r>
              <a:rPr lang="en-AU" dirty="0" smtClean="0">
                <a:solidFill>
                  <a:schemeClr val="tx1"/>
                </a:solidFill>
              </a:rPr>
              <a:t>$0.013 </a:t>
            </a:r>
            <a:r>
              <a:rPr lang="en-AU" dirty="0">
                <a:solidFill>
                  <a:schemeClr val="tx1"/>
                </a:solidFill>
              </a:rPr>
              <a:t>per hour (~$10/month</a:t>
            </a:r>
            <a:r>
              <a:rPr lang="en-AU" dirty="0" smtClean="0">
                <a:solidFill>
                  <a:schemeClr val="tx1"/>
                </a:solidFill>
              </a:rPr>
              <a:t>)</a:t>
            </a:r>
          </a:p>
          <a:p>
            <a:endParaRPr lang="en-AU" sz="2000" dirty="0" smtClean="0">
              <a:solidFill>
                <a:schemeClr val="tx1"/>
              </a:solidFill>
            </a:endParaRPr>
          </a:p>
          <a:p>
            <a:r>
              <a:rPr lang="en-AU" b="1" dirty="0" smtClean="0">
                <a:solidFill>
                  <a:schemeClr val="tx1"/>
                </a:solidFill>
              </a:rPr>
              <a:t>Standard</a:t>
            </a:r>
          </a:p>
          <a:p>
            <a:endParaRPr lang="en-AU" b="1" dirty="0">
              <a:solidFill>
                <a:schemeClr val="tx1"/>
              </a:solidFill>
            </a:endParaRPr>
          </a:p>
          <a:p>
            <a:endParaRPr lang="en-AU" b="1" dirty="0" smtClean="0">
              <a:solidFill>
                <a:schemeClr val="tx1"/>
              </a:solidFill>
            </a:endParaRPr>
          </a:p>
          <a:p>
            <a:endParaRPr lang="en-AU" b="1" dirty="0">
              <a:solidFill>
                <a:schemeClr val="tx1"/>
              </a:solidFill>
            </a:endParaRPr>
          </a:p>
          <a:p>
            <a:endParaRPr lang="en-AU" sz="2000" b="1" dirty="0" smtClean="0">
              <a:solidFill>
                <a:schemeClr val="tx1"/>
              </a:solidFill>
            </a:endParaRPr>
          </a:p>
          <a:p>
            <a:r>
              <a:rPr lang="en-AU" b="1" dirty="0" smtClean="0">
                <a:solidFill>
                  <a:schemeClr val="tx1"/>
                </a:solidFill>
              </a:rPr>
              <a:t>SSL		</a:t>
            </a:r>
            <a:r>
              <a:rPr lang="en-AU" dirty="0" smtClean="0">
                <a:solidFill>
                  <a:schemeClr val="tx1"/>
                </a:solidFill>
              </a:rPr>
              <a:t>SNI SSL $9/month			IP SSL $39/month</a:t>
            </a:r>
          </a:p>
        </p:txBody>
      </p:sp>
      <p:graphicFrame>
        <p:nvGraphicFramePr>
          <p:cNvPr id="4" name="Table 3"/>
          <p:cNvGraphicFramePr>
            <a:graphicFrameLocks noGrp="1"/>
          </p:cNvGraphicFramePr>
          <p:nvPr>
            <p:extLst>
              <p:ext uri="{D42A27DB-BD31-4B8C-83A1-F6EECF244321}">
                <p14:modId xmlns:p14="http://schemas.microsoft.com/office/powerpoint/2010/main" val="1868881224"/>
              </p:ext>
            </p:extLst>
          </p:nvPr>
        </p:nvGraphicFramePr>
        <p:xfrm>
          <a:off x="519112" y="3112220"/>
          <a:ext cx="7095891" cy="1947090"/>
        </p:xfrm>
        <a:graphic>
          <a:graphicData uri="http://schemas.openxmlformats.org/drawingml/2006/table">
            <a:tbl>
              <a:tblPr>
                <a:tableStyleId>{0E3FDE45-AF77-4B5C-9715-49D594BDF05E}</a:tableStyleId>
              </a:tblPr>
              <a:tblGrid>
                <a:gridCol w="1296568"/>
                <a:gridCol w="1635601"/>
                <a:gridCol w="1422458"/>
                <a:gridCol w="2741264"/>
              </a:tblGrid>
              <a:tr h="676471">
                <a:tc>
                  <a:txBody>
                    <a:bodyPr/>
                    <a:lstStyle/>
                    <a:p>
                      <a:pPr algn="ctr"/>
                      <a:r>
                        <a:rPr lang="en-AU" sz="1900" b="1" cap="all" dirty="0">
                          <a:effectLst/>
                        </a:rPr>
                        <a:t>SIZE</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CPU CORES</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MEMORY</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PRICE </a:t>
                      </a:r>
                      <a:r>
                        <a:rPr lang="en-AU" sz="1900" b="1" cap="all" dirty="0" smtClean="0">
                          <a:effectLst/>
                        </a:rPr>
                        <a:t>/ </a:t>
                      </a:r>
                      <a:r>
                        <a:rPr lang="en-AU" sz="1900" b="1" cap="all" dirty="0" err="1" smtClean="0">
                          <a:effectLst/>
                        </a:rPr>
                        <a:t>hr</a:t>
                      </a:r>
                      <a:endParaRPr lang="en-AU" sz="1900" b="1" cap="all" dirty="0">
                        <a:solidFill>
                          <a:srgbClr val="666666"/>
                        </a:solidFill>
                        <a:effectLst/>
                      </a:endParaRPr>
                    </a:p>
                  </a:txBody>
                  <a:tcPr marL="145348" marR="145348" marT="67828" marB="67828" anchor="ctr"/>
                </a:tc>
              </a:tr>
              <a:tr h="384129">
                <a:tc>
                  <a:txBody>
                    <a:bodyPr/>
                    <a:lstStyle/>
                    <a:p>
                      <a:pPr algn="l"/>
                      <a:r>
                        <a:rPr lang="en-AU" sz="1900" b="1" dirty="0">
                          <a:effectLst/>
                        </a:rPr>
                        <a:t>Small</a:t>
                      </a:r>
                      <a:endParaRPr lang="en-AU" sz="1900" b="1" dirty="0">
                        <a:solidFill>
                          <a:srgbClr val="505050"/>
                        </a:solidFill>
                        <a:effectLst/>
                      </a:endParaRPr>
                    </a:p>
                  </a:txBody>
                  <a:tcPr marL="145348" marR="145348" marT="48449" marB="48449" anchor="ctr"/>
                </a:tc>
                <a:tc>
                  <a:txBody>
                    <a:bodyPr/>
                    <a:lstStyle/>
                    <a:p>
                      <a:pPr algn="ctr"/>
                      <a:r>
                        <a:rPr lang="en-AU" sz="1900">
                          <a:effectLst/>
                        </a:rPr>
                        <a:t>1</a:t>
                      </a:r>
                      <a:endParaRPr lang="en-AU" sz="1900" b="0">
                        <a:solidFill>
                          <a:srgbClr val="505050"/>
                        </a:solidFill>
                        <a:effectLst/>
                      </a:endParaRPr>
                    </a:p>
                  </a:txBody>
                  <a:tcPr marL="145348" marR="145348" marT="48449" marB="48449" anchor="ctr"/>
                </a:tc>
                <a:tc>
                  <a:txBody>
                    <a:bodyPr/>
                    <a:lstStyle/>
                    <a:p>
                      <a:pPr algn="ctr"/>
                      <a:r>
                        <a:rPr lang="en-AU" sz="1900" dirty="0">
                          <a:effectLst/>
                        </a:rPr>
                        <a:t>1.75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0.10 (~$</a:t>
                      </a:r>
                      <a:r>
                        <a:rPr lang="en-AU" sz="1900" dirty="0">
                          <a:effectLst/>
                        </a:rPr>
                        <a:t>75 / month</a:t>
                      </a:r>
                      <a:r>
                        <a:rPr lang="en-AU" sz="1900" dirty="0" smtClean="0">
                          <a:effectLst/>
                        </a:rPr>
                        <a:t>)</a:t>
                      </a:r>
                      <a:endParaRPr lang="en-AU" sz="1900" b="0" dirty="0">
                        <a:solidFill>
                          <a:srgbClr val="505050"/>
                        </a:solidFill>
                        <a:effectLst/>
                      </a:endParaRPr>
                    </a:p>
                  </a:txBody>
                  <a:tcPr marL="145348" marR="145348" marT="48449" marB="48449" anchor="ctr"/>
                </a:tc>
              </a:tr>
              <a:tr h="497703">
                <a:tc>
                  <a:txBody>
                    <a:bodyPr/>
                    <a:lstStyle/>
                    <a:p>
                      <a:pPr algn="l"/>
                      <a:r>
                        <a:rPr lang="en-AU" sz="1900" b="1" dirty="0">
                          <a:effectLst/>
                        </a:rPr>
                        <a:t>Medium</a:t>
                      </a:r>
                      <a:endParaRPr lang="en-AU" sz="1900" b="1" dirty="0">
                        <a:solidFill>
                          <a:srgbClr val="505050"/>
                        </a:solidFill>
                        <a:effectLst/>
                      </a:endParaRPr>
                    </a:p>
                  </a:txBody>
                  <a:tcPr marL="145348" marR="145348" marT="48449" marB="48449" anchor="ctr"/>
                </a:tc>
                <a:tc>
                  <a:txBody>
                    <a:bodyPr/>
                    <a:lstStyle/>
                    <a:p>
                      <a:pPr algn="ctr"/>
                      <a:r>
                        <a:rPr lang="en-AU" sz="1900">
                          <a:effectLst/>
                        </a:rPr>
                        <a:t>2</a:t>
                      </a:r>
                      <a:endParaRPr lang="en-AU" sz="1900" b="0">
                        <a:solidFill>
                          <a:srgbClr val="505050"/>
                        </a:solidFill>
                        <a:effectLst/>
                      </a:endParaRPr>
                    </a:p>
                  </a:txBody>
                  <a:tcPr marL="145348" marR="145348" marT="48449" marB="48449" anchor="ctr"/>
                </a:tc>
                <a:tc>
                  <a:txBody>
                    <a:bodyPr/>
                    <a:lstStyle/>
                    <a:p>
                      <a:pPr algn="ctr"/>
                      <a:r>
                        <a:rPr lang="en-AU" sz="1900" dirty="0">
                          <a:effectLst/>
                        </a:rPr>
                        <a:t>3.5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0.20 (~$</a:t>
                      </a:r>
                      <a:r>
                        <a:rPr lang="en-AU" sz="1900" dirty="0">
                          <a:effectLst/>
                        </a:rPr>
                        <a:t>149 / month</a:t>
                      </a:r>
                      <a:r>
                        <a:rPr lang="en-AU" sz="1900" dirty="0" smtClean="0">
                          <a:effectLst/>
                        </a:rPr>
                        <a:t>)</a:t>
                      </a:r>
                      <a:endParaRPr lang="en-AU" sz="1900" b="0" dirty="0">
                        <a:solidFill>
                          <a:srgbClr val="505050"/>
                        </a:solidFill>
                        <a:effectLst/>
                      </a:endParaRPr>
                    </a:p>
                  </a:txBody>
                  <a:tcPr marL="145348" marR="145348" marT="48449" marB="48449" anchor="ctr"/>
                </a:tc>
              </a:tr>
              <a:tr h="384129">
                <a:tc>
                  <a:txBody>
                    <a:bodyPr/>
                    <a:lstStyle/>
                    <a:p>
                      <a:pPr algn="l"/>
                      <a:r>
                        <a:rPr lang="en-AU" sz="1900" b="1" dirty="0">
                          <a:effectLst/>
                        </a:rPr>
                        <a:t>Large</a:t>
                      </a:r>
                      <a:endParaRPr lang="en-AU" sz="1900" b="1" dirty="0">
                        <a:solidFill>
                          <a:srgbClr val="505050"/>
                        </a:solidFill>
                        <a:effectLst/>
                      </a:endParaRPr>
                    </a:p>
                  </a:txBody>
                  <a:tcPr marL="145348" marR="145348" marT="48449" marB="48449" anchor="ctr"/>
                </a:tc>
                <a:tc>
                  <a:txBody>
                    <a:bodyPr/>
                    <a:lstStyle/>
                    <a:p>
                      <a:pPr algn="ctr"/>
                      <a:r>
                        <a:rPr lang="en-AU" sz="1900" dirty="0">
                          <a:effectLst/>
                        </a:rPr>
                        <a:t>4</a:t>
                      </a:r>
                      <a:endParaRPr lang="en-AU" sz="1900" b="0" dirty="0">
                        <a:solidFill>
                          <a:srgbClr val="505050"/>
                        </a:solidFill>
                        <a:effectLst/>
                      </a:endParaRPr>
                    </a:p>
                  </a:txBody>
                  <a:tcPr marL="145348" marR="145348" marT="48449" marB="48449" anchor="ctr"/>
                </a:tc>
                <a:tc>
                  <a:txBody>
                    <a:bodyPr/>
                    <a:lstStyle/>
                    <a:p>
                      <a:pPr algn="ctr"/>
                      <a:r>
                        <a:rPr lang="en-AU" sz="1900" dirty="0">
                          <a:effectLst/>
                        </a:rPr>
                        <a:t>7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0.40 (~$</a:t>
                      </a:r>
                      <a:r>
                        <a:rPr lang="en-AU" sz="1900" dirty="0">
                          <a:effectLst/>
                        </a:rPr>
                        <a:t>298 / month</a:t>
                      </a:r>
                      <a:r>
                        <a:rPr lang="en-AU" sz="1900" dirty="0" smtClean="0">
                          <a:effectLst/>
                        </a:rPr>
                        <a:t>)</a:t>
                      </a:r>
                      <a:endParaRPr lang="en-AU" sz="1900" b="0" dirty="0">
                        <a:solidFill>
                          <a:srgbClr val="505050"/>
                        </a:solidFill>
                        <a:effectLst/>
                      </a:endParaRPr>
                    </a:p>
                  </a:txBody>
                  <a:tcPr marL="145348" marR="145348" marT="48449" marB="48449" anchor="ctr"/>
                </a:tc>
              </a:tr>
            </a:tbl>
          </a:graphicData>
        </a:graphic>
      </p:graphicFrame>
    </p:spTree>
    <p:extLst>
      <p:ext uri="{BB962C8B-B14F-4D97-AF65-F5344CB8AC3E}">
        <p14:creationId xmlns:p14="http://schemas.microsoft.com/office/powerpoint/2010/main" val="9892125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deploying and monitoring a Web Site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5197131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pic>
        <p:nvPicPr>
          <p:cNvPr id="1026" name="Picture 2" descr="clip_image002[9]"/>
          <p:cNvPicPr>
            <a:picLocks noChangeAspect="1" noChangeArrowheads="1"/>
          </p:cNvPicPr>
          <p:nvPr/>
        </p:nvPicPr>
        <p:blipFill rotWithShape="1">
          <a:blip r:embed="rId3">
            <a:extLst>
              <a:ext uri="{28A0092B-C50C-407E-A947-70E740481C1C}">
                <a14:useLocalDpi xmlns:a14="http://schemas.microsoft.com/office/drawing/2010/main" val="0"/>
              </a:ext>
            </a:extLst>
          </a:blip>
          <a:srcRect l="1" r="45076" b="55475"/>
          <a:stretch/>
        </p:blipFill>
        <p:spPr bwMode="auto">
          <a:xfrm>
            <a:off x="519112" y="2037049"/>
            <a:ext cx="4577543" cy="35243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ip_image002[9]"/>
          <p:cNvPicPr>
            <a:picLocks noChangeAspect="1" noChangeArrowheads="1"/>
          </p:cNvPicPr>
          <p:nvPr/>
        </p:nvPicPr>
        <p:blipFill rotWithShape="1">
          <a:blip r:embed="rId3">
            <a:extLst>
              <a:ext uri="{28A0092B-C50C-407E-A947-70E740481C1C}">
                <a14:useLocalDpi xmlns:a14="http://schemas.microsoft.com/office/drawing/2010/main" val="0"/>
              </a:ext>
            </a:extLst>
          </a:blip>
          <a:srcRect t="32321" r="11263" b="-498"/>
          <a:stretch/>
        </p:blipFill>
        <p:spPr bwMode="auto">
          <a:xfrm>
            <a:off x="4628239" y="602548"/>
            <a:ext cx="7395694" cy="5396459"/>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y 4"/>
          <p:cNvSpPr/>
          <p:nvPr/>
        </p:nvSpPr>
        <p:spPr bwMode="auto">
          <a:xfrm>
            <a:off x="8648700" y="1877029"/>
            <a:ext cx="2133600" cy="1209071"/>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733182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t>
            </a:r>
            <a:r>
              <a:rPr lang="en-AU" dirty="0"/>
              <a:t>as at 21 July 2013)</a:t>
            </a:r>
          </a:p>
        </p:txBody>
      </p:sp>
      <p:graphicFrame>
        <p:nvGraphicFramePr>
          <p:cNvPr id="4" name="Table 3"/>
          <p:cNvGraphicFramePr>
            <a:graphicFrameLocks noGrp="1"/>
          </p:cNvGraphicFramePr>
          <p:nvPr>
            <p:extLst>
              <p:ext uri="{D42A27DB-BD31-4B8C-83A1-F6EECF244321}">
                <p14:modId xmlns:p14="http://schemas.microsoft.com/office/powerpoint/2010/main" val="3642202727"/>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0.08 (~$</a:t>
                      </a:r>
                      <a:r>
                        <a:rPr lang="en-AU" sz="1300" dirty="0">
                          <a:effectLst/>
                        </a:rPr>
                        <a:t>60/month)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0.16 (~$</a:t>
                      </a:r>
                      <a:r>
                        <a:rPr lang="en-AU" sz="1300" dirty="0">
                          <a:effectLst/>
                        </a:rPr>
                        <a:t>119/month)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0.32 (~$</a:t>
                      </a:r>
                      <a:r>
                        <a:rPr lang="en-AU" sz="1300" dirty="0">
                          <a:effectLst/>
                        </a:rPr>
                        <a:t>238/month)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0.64 (~$</a:t>
                      </a:r>
                      <a:r>
                        <a:rPr lang="en-AU" sz="1300" dirty="0">
                          <a:effectLst/>
                        </a:rPr>
                        <a:t>476/month)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0.90 (~$</a:t>
                      </a:r>
                      <a:r>
                        <a:rPr lang="en-AU" sz="1300" dirty="0">
                          <a:effectLst/>
                        </a:rPr>
                        <a:t>670/month)</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1.80 (~$</a:t>
                      </a:r>
                      <a:r>
                        <a:rPr lang="en-AU" sz="1300" dirty="0">
                          <a:effectLst/>
                        </a:rPr>
                        <a:t>1,339/month)</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9994539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creating and configuring a Web Role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371703084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p>
          <a:p>
            <a:pPr marL="0" indent="3175"/>
            <a:r>
              <a:rPr lang="en-US" sz="4000" dirty="0" smtClean="0"/>
              <a:t>How do they differ?</a:t>
            </a:r>
          </a:p>
          <a:p>
            <a:pPr marL="0" indent="3175"/>
            <a:r>
              <a:rPr lang="en-US" sz="4000" dirty="0" smtClean="0"/>
              <a:t>Things to watch out for</a:t>
            </a:r>
          </a:p>
          <a:p>
            <a:pPr marL="0" indent="3175"/>
            <a:r>
              <a:rPr lang="en-US" sz="4000" dirty="0" smtClean="0"/>
              <a:t>Deployment</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pic>
        <p:nvPicPr>
          <p:cNvPr id="2050" name="Picture 2" descr="http://adamsync.files.wordpress.com/2013/02/avms.jpg"/>
          <p:cNvPicPr>
            <a:picLocks noChangeAspect="1" noChangeArrowheads="1"/>
          </p:cNvPicPr>
          <p:nvPr/>
        </p:nvPicPr>
        <p:blipFill rotWithShape="1">
          <a:blip r:embed="rId3">
            <a:extLst>
              <a:ext uri="{28A0092B-C50C-407E-A947-70E740481C1C}">
                <a14:useLocalDpi xmlns:a14="http://schemas.microsoft.com/office/drawing/2010/main" val="0"/>
              </a:ext>
            </a:extLst>
          </a:blip>
          <a:srcRect t="7483" b="14603"/>
          <a:stretch/>
        </p:blipFill>
        <p:spPr bwMode="auto">
          <a:xfrm>
            <a:off x="2907484" y="976497"/>
            <a:ext cx="6096000" cy="49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4595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62117943"/>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0.09 (~$67/month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0.18 (~$134/month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0.36 (~$268/month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0.72 (~$536/month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$1.02 (~$759/month</a:t>
                      </a:r>
                      <a:r>
                        <a:rPr lang="en-AU" sz="1300" dirty="0">
                          <a:effectLst/>
                        </a:rPr>
                        <a:t>)</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$2.04 (~$1,518/month</a:t>
                      </a:r>
                      <a:r>
                        <a:rPr lang="en-AU" sz="1300" dirty="0">
                          <a:effectLst/>
                        </a:rPr>
                        <a:t>)</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3778268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a Virtual Machine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7960636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5022914"/>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a:t>Multiple websites on a single farm out of the box</a:t>
            </a:r>
          </a:p>
          <a:p>
            <a:r>
              <a:rPr lang="en-AU" dirty="0"/>
              <a:t>Simpler VS </a:t>
            </a:r>
            <a:r>
              <a:rPr lang="en-AU" dirty="0" smtClean="0"/>
              <a:t>solution</a:t>
            </a:r>
            <a:endParaRPr lang="en-AU" dirty="0"/>
          </a:p>
          <a:p>
            <a:endParaRPr lang="en-AU" dirty="0"/>
          </a:p>
          <a:p>
            <a:endParaRPr lang="en-AU" dirty="0"/>
          </a:p>
        </p:txBody>
      </p:sp>
      <p:sp>
        <p:nvSpPr>
          <p:cNvPr id="4" name="Content Placeholder 3"/>
          <p:cNvSpPr>
            <a:spLocks noGrp="1"/>
          </p:cNvSpPr>
          <p:nvPr>
            <p:ph sz="half" idx="2"/>
          </p:nvPr>
        </p:nvSpPr>
        <p:spPr>
          <a:xfrm>
            <a:off x="6181725" y="1447800"/>
            <a:ext cx="5486400" cy="4579715"/>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monitoring and diagnostics</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REST API</a:t>
            </a:r>
          </a:p>
        </p:txBody>
      </p:sp>
    </p:spTree>
    <p:extLst>
      <p:ext uri="{BB962C8B-B14F-4D97-AF65-F5344CB8AC3E}">
        <p14:creationId xmlns:p14="http://schemas.microsoft.com/office/powerpoint/2010/main" val="224238743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Can’t use non 80/443 ports</a:t>
            </a:r>
          </a:p>
          <a:p>
            <a:r>
              <a:rPr lang="en-AU" dirty="0" smtClean="0"/>
              <a:t>No RDP</a:t>
            </a:r>
          </a:p>
          <a:p>
            <a:r>
              <a:rPr lang="en-AU" dirty="0" smtClean="0"/>
              <a:t>No network isolation</a:t>
            </a:r>
          </a:p>
          <a:p>
            <a:r>
              <a:rPr lang="en-AU" dirty="0" smtClean="0"/>
              <a:t>No fully fledged </a:t>
            </a:r>
            <a:r>
              <a:rPr lang="en-AU" dirty="0" err="1" smtClean="0"/>
              <a:t>bg</a:t>
            </a:r>
            <a:r>
              <a:rPr lang="en-AU" dirty="0" smtClean="0"/>
              <a:t> worker</a:t>
            </a:r>
          </a:p>
          <a:p>
            <a:r>
              <a:rPr lang="en-AU" dirty="0" smtClean="0"/>
              <a:t>No arbitrary </a:t>
            </a:r>
            <a:r>
              <a:rPr lang="en-AU" dirty="0" err="1" smtClean="0"/>
              <a:t>startup</a:t>
            </a:r>
            <a:r>
              <a:rPr lang="en-AU" dirty="0" smtClean="0"/>
              <a:t> scripts</a:t>
            </a:r>
          </a:p>
          <a:p>
            <a:r>
              <a:rPr lang="en-AU" dirty="0" smtClean="0"/>
              <a:t>Can’t use elevated privileges</a:t>
            </a:r>
          </a:p>
          <a:p>
            <a:r>
              <a:rPr lang="en-AU" dirty="0" smtClean="0"/>
              <a:t>No Azure Drive</a:t>
            </a:r>
          </a:p>
        </p:txBody>
      </p:sp>
      <p:sp>
        <p:nvSpPr>
          <p:cNvPr id="4" name="Content Placeholder 3"/>
          <p:cNvSpPr>
            <a:spLocks noGrp="1"/>
          </p:cNvSpPr>
          <p:nvPr>
            <p:ph sz="half" idx="2"/>
          </p:nvPr>
        </p:nvSpPr>
        <p:spPr>
          <a:xfrm>
            <a:off x="6181725" y="1447800"/>
            <a:ext cx="5486400" cy="4235006"/>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 VMs</a:t>
            </a:r>
          </a:p>
          <a:p>
            <a:r>
              <a:rPr lang="en-AU" dirty="0" smtClean="0"/>
              <a:t>Custom SSL costs extra</a:t>
            </a:r>
          </a:p>
          <a:p>
            <a:r>
              <a:rPr lang="en-AU" dirty="0" smtClean="0"/>
              <a:t>No custom certificates</a:t>
            </a:r>
          </a:p>
          <a:p>
            <a:r>
              <a:rPr lang="en-AU" dirty="0" smtClean="0"/>
              <a:t>Get charged when stopped</a:t>
            </a:r>
          </a:p>
          <a:p>
            <a:endParaRPr lang="en-AU" dirty="0"/>
          </a:p>
        </p:txBody>
      </p:sp>
    </p:spTree>
    <p:extLst>
      <p:ext uri="{BB962C8B-B14F-4D97-AF65-F5344CB8AC3E}">
        <p14:creationId xmlns:p14="http://schemas.microsoft.com/office/powerpoint/2010/main" val="149574269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a:t>Complex </a:t>
            </a:r>
            <a:r>
              <a:rPr lang="en-AU" dirty="0" err="1"/>
              <a:t>autoscaling</a:t>
            </a:r>
            <a:endParaRPr lang="en-AU" dirty="0"/>
          </a:p>
          <a:p>
            <a:pPr marL="574675" indent="-571500">
              <a:buFont typeface="Arial" panose="020B0604020202020204" pitchFamily="34" charset="0"/>
              <a:buChar char="•"/>
            </a:pPr>
            <a:r>
              <a:rPr lang="en-AU" dirty="0"/>
              <a:t>Huge scale (100s of VMs)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domains</a:t>
            </a:r>
          </a:p>
          <a:p>
            <a:pPr marL="574675" indent="-571500">
              <a:buFont typeface="Arial" panose="020B0604020202020204" pitchFamily="34" charset="0"/>
              <a:buChar char="•"/>
            </a:pPr>
            <a:r>
              <a:rPr lang="en-AU" dirty="0"/>
              <a:t>VIP swap </a:t>
            </a:r>
            <a:r>
              <a:rPr lang="en-AU" dirty="0" smtClean="0"/>
              <a:t>deployments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a:t>Cloud </a:t>
            </a:r>
            <a:r>
              <a:rPr lang="en-AU" dirty="0" smtClean="0"/>
              <a:t>Configuration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Scaling is difficult</a:t>
            </a:r>
          </a:p>
          <a:p>
            <a:pPr marL="574675" indent="-571500">
              <a:buFont typeface="Arial" panose="020B0604020202020204" pitchFamily="34" charset="0"/>
              <a:buChar char="•"/>
            </a:pPr>
            <a:r>
              <a:rPr lang="en-AU" dirty="0"/>
              <a:t>No OOTB </a:t>
            </a:r>
            <a:r>
              <a:rPr lang="en-AU" dirty="0" err="1" smtClean="0"/>
              <a:t>autoscaling</a:t>
            </a:r>
            <a:endParaRPr lang="en-AU" dirty="0"/>
          </a:p>
        </p:txBody>
      </p:sp>
    </p:spTree>
    <p:extLst>
      <p:ext uri="{BB962C8B-B14F-4D97-AF65-F5344CB8AC3E}">
        <p14:creationId xmlns:p14="http://schemas.microsoft.com/office/powerpoint/2010/main" val="12622870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Application development considerations</a:t>
            </a:r>
            <a:endParaRPr lang="en-AU" dirty="0"/>
          </a:p>
        </p:txBody>
      </p:sp>
      <p:sp>
        <p:nvSpPr>
          <p:cNvPr id="3" name="Subtitle 2"/>
          <p:cNvSpPr>
            <a:spLocks noGrp="1"/>
          </p:cNvSpPr>
          <p:nvPr>
            <p:ph type="subTitle" idx="1"/>
          </p:nvPr>
        </p:nvSpPr>
        <p:spPr/>
        <p:txBody>
          <a:bodyPr/>
          <a:lstStyle/>
          <a:p>
            <a:r>
              <a:rPr lang="en-AU" dirty="0" smtClean="0"/>
              <a:t>Also important areas to look at for migrating legacy applications</a:t>
            </a:r>
            <a:endParaRPr lang="en-AU" dirty="0"/>
          </a:p>
        </p:txBody>
      </p:sp>
    </p:spTree>
    <p:extLst>
      <p:ext uri="{BB962C8B-B14F-4D97-AF65-F5344CB8AC3E}">
        <p14:creationId xmlns:p14="http://schemas.microsoft.com/office/powerpoint/2010/main" val="30151647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sz="half" idx="1"/>
          </p:nvPr>
        </p:nvSpPr>
        <p:spPr>
          <a:xfrm>
            <a:off x="519113" y="1447800"/>
            <a:ext cx="5486400" cy="4745915"/>
          </a:xfrm>
        </p:spPr>
        <p:txBody>
          <a:bodyPr/>
          <a:lstStyle/>
          <a:p>
            <a:r>
              <a:rPr lang="en-AU" dirty="0"/>
              <a:t>Multi-tenant or single-tenant</a:t>
            </a:r>
          </a:p>
          <a:p>
            <a:r>
              <a:rPr lang="en-AU" dirty="0"/>
              <a:t>Data </a:t>
            </a:r>
            <a:r>
              <a:rPr lang="en-AU" dirty="0" smtClean="0"/>
              <a:t>storage:</a:t>
            </a:r>
          </a:p>
          <a:p>
            <a:pPr lvl="1"/>
            <a:r>
              <a:rPr lang="en-AU" dirty="0" smtClean="0"/>
              <a:t>Table storage</a:t>
            </a:r>
          </a:p>
          <a:p>
            <a:pPr lvl="1"/>
            <a:r>
              <a:rPr lang="en-AU" dirty="0" smtClean="0"/>
              <a:t>Blob storage</a:t>
            </a:r>
          </a:p>
          <a:p>
            <a:pPr lvl="1"/>
            <a:r>
              <a:rPr lang="en-AU" dirty="0"/>
              <a:t>Azure drive</a:t>
            </a:r>
          </a:p>
          <a:p>
            <a:pPr lvl="1"/>
            <a:r>
              <a:rPr lang="en-AU" dirty="0" smtClean="0"/>
              <a:t>SQL </a:t>
            </a:r>
            <a:r>
              <a:rPr lang="en-AU" dirty="0"/>
              <a:t>server on </a:t>
            </a:r>
            <a:r>
              <a:rPr lang="en-AU" dirty="0" smtClean="0"/>
              <a:t>VMs</a:t>
            </a:r>
          </a:p>
          <a:p>
            <a:pPr lvl="1"/>
            <a:r>
              <a:rPr lang="en-AU" dirty="0" smtClean="0"/>
              <a:t>Azure </a:t>
            </a:r>
            <a:r>
              <a:rPr lang="en-AU" dirty="0"/>
              <a:t>SQL </a:t>
            </a:r>
            <a:r>
              <a:rPr lang="en-AU" dirty="0" smtClean="0"/>
              <a:t>Database</a:t>
            </a:r>
          </a:p>
          <a:p>
            <a:pPr lvl="1"/>
            <a:r>
              <a:rPr lang="en-AU" dirty="0" err="1" smtClean="0"/>
              <a:t>Hadoop</a:t>
            </a:r>
            <a:endParaRPr lang="en-AU" dirty="0" smtClean="0"/>
          </a:p>
          <a:p>
            <a:pPr lvl="1"/>
            <a:r>
              <a:rPr lang="en-AU" dirty="0" smtClean="0"/>
              <a:t>Other on VMs</a:t>
            </a:r>
            <a:endParaRPr lang="en-AU" dirty="0"/>
          </a:p>
        </p:txBody>
      </p:sp>
      <p:sp>
        <p:nvSpPr>
          <p:cNvPr id="4" name="Content Placeholder 3"/>
          <p:cNvSpPr>
            <a:spLocks noGrp="1"/>
          </p:cNvSpPr>
          <p:nvPr>
            <p:ph sz="half" idx="2"/>
          </p:nvPr>
        </p:nvSpPr>
        <p:spPr>
          <a:xfrm>
            <a:off x="6181725" y="1447800"/>
            <a:ext cx="5486400" cy="2068259"/>
          </a:xfrm>
        </p:spPr>
        <p:txBody>
          <a:bodyPr/>
          <a:lstStyle/>
          <a:p>
            <a:r>
              <a:rPr lang="en-AU" dirty="0"/>
              <a:t>Azure SQL != SQL Server</a:t>
            </a:r>
          </a:p>
          <a:p>
            <a:r>
              <a:rPr lang="en-AU" dirty="0"/>
              <a:t>CDN</a:t>
            </a:r>
          </a:p>
          <a:p>
            <a:r>
              <a:rPr lang="en-AU" dirty="0" smtClean="0"/>
              <a:t>Transient errors</a:t>
            </a:r>
            <a:endParaRPr lang="en-AU" dirty="0"/>
          </a:p>
          <a:p>
            <a:endParaRPr lang="en-AU" dirty="0"/>
          </a:p>
        </p:txBody>
      </p:sp>
    </p:spTree>
    <p:extLst>
      <p:ext uri="{BB962C8B-B14F-4D97-AF65-F5344CB8AC3E}">
        <p14:creationId xmlns:p14="http://schemas.microsoft.com/office/powerpoint/2010/main" val="39685120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Avoid file system access</a:t>
            </a:r>
          </a:p>
          <a:p>
            <a:r>
              <a:rPr lang="en-AU" dirty="0" smtClean="0"/>
              <a:t>Avoid registry access</a:t>
            </a:r>
          </a:p>
          <a:p>
            <a:r>
              <a:rPr lang="en-AU" dirty="0" smtClean="0"/>
              <a:t>ASP.NET providers</a:t>
            </a:r>
          </a:p>
          <a:p>
            <a:r>
              <a:rPr lang="en-AU" dirty="0"/>
              <a:t>Network </a:t>
            </a:r>
            <a:r>
              <a:rPr lang="en-AU" dirty="0" smtClean="0"/>
              <a:t>latency</a:t>
            </a:r>
          </a:p>
          <a:p>
            <a:r>
              <a:rPr lang="en-AU" dirty="0" smtClean="0"/>
              <a:t>Aim for statelessness</a:t>
            </a:r>
            <a:endParaRPr lang="en-AU" dirty="0"/>
          </a:p>
          <a:p>
            <a:r>
              <a:rPr lang="en-AU" dirty="0" smtClean="0"/>
              <a:t>Automate deployments</a:t>
            </a:r>
            <a:endParaRPr lang="en-AU" dirty="0"/>
          </a:p>
          <a:p>
            <a:endParaRPr lang="en-AU" dirty="0"/>
          </a:p>
        </p:txBody>
      </p:sp>
      <p:sp>
        <p:nvSpPr>
          <p:cNvPr id="4" name="Content Placeholder 3"/>
          <p:cNvSpPr>
            <a:spLocks noGrp="1"/>
          </p:cNvSpPr>
          <p:nvPr>
            <p:ph sz="half" idx="2"/>
          </p:nvPr>
        </p:nvSpPr>
        <p:spPr>
          <a:xfrm>
            <a:off x="6181725" y="1447800"/>
            <a:ext cx="5486400" cy="2609945"/>
          </a:xfrm>
        </p:spPr>
        <p:txBody>
          <a:bodyPr/>
          <a:lstStyle/>
          <a:p>
            <a:r>
              <a:rPr lang="en-AU" dirty="0" smtClean="0"/>
              <a:t>On-premise connections</a:t>
            </a:r>
          </a:p>
          <a:p>
            <a:r>
              <a:rPr lang="en-AU" dirty="0" smtClean="0"/>
              <a:t>Consider security</a:t>
            </a:r>
          </a:p>
          <a:p>
            <a:r>
              <a:rPr lang="en-AU" dirty="0" smtClean="0"/>
              <a:t>Avoid COM / 32-bit DLLs</a:t>
            </a:r>
          </a:p>
          <a:p>
            <a:r>
              <a:rPr lang="en-AU" dirty="0" smtClean="0"/>
              <a:t>Time zone (UTC on server)</a:t>
            </a:r>
          </a:p>
          <a:p>
            <a:r>
              <a:rPr lang="en-AU" dirty="0" smtClean="0"/>
              <a:t>Application </a:t>
            </a:r>
            <a:r>
              <a:rPr lang="en-AU" dirty="0"/>
              <a:t>configuration</a:t>
            </a:r>
            <a:endParaRPr lang="en-AU" dirty="0"/>
          </a:p>
        </p:txBody>
      </p:sp>
    </p:spTree>
    <p:extLst>
      <p:ext uri="{BB962C8B-B14F-4D97-AF65-F5344CB8AC3E}">
        <p14:creationId xmlns:p14="http://schemas.microsoft.com/office/powerpoint/2010/main" val="214347703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Farm configuration</a:t>
            </a:r>
            <a:endParaRPr lang="en-AU" dirty="0"/>
          </a:p>
        </p:txBody>
      </p:sp>
    </p:spTree>
    <p:extLst>
      <p:ext uri="{BB962C8B-B14F-4D97-AF65-F5344CB8AC3E}">
        <p14:creationId xmlns:p14="http://schemas.microsoft.com/office/powerpoint/2010/main" val="42406861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a:t>
            </a:r>
            <a:endParaRPr lang="en-AU" dirty="0"/>
          </a:p>
        </p:txBody>
      </p:sp>
      <p:sp>
        <p:nvSpPr>
          <p:cNvPr id="3" name="Text Placeholder 2"/>
          <p:cNvSpPr>
            <a:spLocks noGrp="1"/>
          </p:cNvSpPr>
          <p:nvPr>
            <p:ph type="body" sz="quarter" idx="10"/>
          </p:nvPr>
        </p:nvSpPr>
        <p:spPr>
          <a:xfrm>
            <a:off x="519112" y="1447799"/>
            <a:ext cx="11149013" cy="4450449"/>
          </a:xfrm>
        </p:spPr>
        <p:txBody>
          <a:bodyPr/>
          <a:lstStyle/>
          <a:p>
            <a:pPr marL="574675" indent="-571500">
              <a:buFont typeface="Arial" panose="020B0604020202020204" pitchFamily="34" charset="0"/>
              <a:buChar char="•"/>
            </a:pPr>
            <a:r>
              <a:rPr lang="en-AU" dirty="0" smtClean="0"/>
              <a:t>Only use XS for test environments – shared CPU</a:t>
            </a:r>
          </a:p>
          <a:p>
            <a:pPr marL="574675" indent="-571500">
              <a:buFont typeface="Arial" panose="020B0604020202020204" pitchFamily="34" charset="0"/>
              <a:buChar char="•"/>
            </a:pPr>
            <a:r>
              <a:rPr lang="en-AU" dirty="0" smtClean="0"/>
              <a:t>S’s are quite performant</a:t>
            </a:r>
          </a:p>
          <a:p>
            <a:pPr marL="574675" indent="-571500">
              <a:buFont typeface="Arial" panose="020B0604020202020204" pitchFamily="34" charset="0"/>
              <a:buChar char="•"/>
            </a:pPr>
            <a:r>
              <a:rPr lang="en-AU" dirty="0" smtClean="0"/>
              <a:t>Use M’s for reasonably loaded websites</a:t>
            </a:r>
          </a:p>
          <a:p>
            <a:pPr lvl="2" indent="0">
              <a:buNone/>
            </a:pPr>
            <a:r>
              <a:rPr lang="en-AU" dirty="0" smtClean="0"/>
              <a:t>Dual core has superior performs because .NET does GC on second core</a:t>
            </a:r>
          </a:p>
          <a:p>
            <a:pPr lvl="2" indent="0">
              <a:buNone/>
            </a:pPr>
            <a:r>
              <a:rPr lang="en-AU" dirty="0" smtClean="0"/>
              <a:t>We’ve seen 600 </a:t>
            </a:r>
            <a:r>
              <a:rPr lang="en-AU" b="1" dirty="0" smtClean="0"/>
              <a:t>concurrent</a:t>
            </a:r>
            <a:r>
              <a:rPr lang="en-AU" dirty="0" smtClean="0"/>
              <a:t> users on 4 M’s with 30% CPU </a:t>
            </a:r>
            <a:r>
              <a:rPr lang="en-AU" dirty="0" err="1" smtClean="0"/>
              <a:t>util</a:t>
            </a:r>
            <a:r>
              <a:rPr lang="en-AU" dirty="0" smtClean="0"/>
              <a:t> (Win2k8)</a:t>
            </a:r>
            <a:endParaRPr lang="en-AU" dirty="0" smtClean="0"/>
          </a:p>
          <a:p>
            <a:pPr lvl="2" indent="0">
              <a:buNone/>
            </a:pPr>
            <a:endParaRPr lang="en-AU" dirty="0" smtClean="0"/>
          </a:p>
          <a:p>
            <a:pPr marL="574675" indent="-571500">
              <a:buFont typeface="Arial" panose="020B0604020202020204" pitchFamily="34" charset="0"/>
              <a:buChar char="•"/>
            </a:pPr>
            <a:r>
              <a:rPr lang="en-AU" dirty="0" smtClean="0"/>
              <a:t>Use L+ if your website uses a lot of memory</a:t>
            </a:r>
          </a:p>
          <a:p>
            <a:pPr marL="574675" indent="-571500">
              <a:buFont typeface="Arial" panose="020B0604020202020204" pitchFamily="34" charset="0"/>
              <a:buChar char="•"/>
            </a:pPr>
            <a:r>
              <a:rPr lang="en-AU" dirty="0" smtClean="0"/>
              <a:t>Use L+ if you want to join to a distributed cache</a:t>
            </a:r>
            <a:endParaRPr lang="en-AU" dirty="0"/>
          </a:p>
        </p:txBody>
      </p:sp>
    </p:spTree>
    <p:extLst>
      <p:ext uri="{BB962C8B-B14F-4D97-AF65-F5344CB8AC3E}">
        <p14:creationId xmlns:p14="http://schemas.microsoft.com/office/powerpoint/2010/main" val="159421939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Instance Count</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&gt;= 2 instances to ensure your site works on a cluster</a:t>
            </a:r>
          </a:p>
          <a:p>
            <a:pPr marL="574675" indent="-571500">
              <a:buFont typeface="Arial" panose="020B0604020202020204" pitchFamily="34" charset="0"/>
              <a:buChar char="•"/>
            </a:pPr>
            <a:r>
              <a:rPr lang="en-AU" dirty="0" smtClean="0"/>
              <a:t>&gt;= 2 instances to get 99.95% SLA with Web Roles</a:t>
            </a:r>
          </a:p>
          <a:p>
            <a:pPr marL="574675" indent="-571500">
              <a:buFont typeface="Arial" panose="020B0604020202020204" pitchFamily="34" charset="0"/>
              <a:buChar char="•"/>
            </a:pPr>
            <a:r>
              <a:rPr lang="en-AU" dirty="0"/>
              <a:t>&gt;= 2 </a:t>
            </a:r>
            <a:r>
              <a:rPr lang="en-AU" dirty="0" smtClean="0"/>
              <a:t>instances in same availability set </a:t>
            </a:r>
            <a:r>
              <a:rPr lang="en-AU" dirty="0"/>
              <a:t>to get 99.95% </a:t>
            </a:r>
            <a:r>
              <a:rPr lang="en-AU" dirty="0" smtClean="0"/>
              <a:t>SLA with Virtual Machines</a:t>
            </a:r>
            <a:endParaRPr lang="en-AU" dirty="0"/>
          </a:p>
        </p:txBody>
      </p:sp>
    </p:spTree>
    <p:extLst>
      <p:ext uri="{BB962C8B-B14F-4D97-AF65-F5344CB8AC3E}">
        <p14:creationId xmlns:p14="http://schemas.microsoft.com/office/powerpoint/2010/main" val="183075101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Testing</a:t>
            </a:r>
            <a:endParaRPr lang="en-AU" dirty="0"/>
          </a:p>
        </p:txBody>
      </p:sp>
    </p:spTree>
    <p:extLst>
      <p:ext uri="{BB962C8B-B14F-4D97-AF65-F5344CB8AC3E}">
        <p14:creationId xmlns:p14="http://schemas.microsoft.com/office/powerpoint/2010/main" val="158955804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Local Development and Testing</a:t>
            </a:r>
            <a:endParaRPr lang="en-AU" dirty="0"/>
          </a:p>
        </p:txBody>
      </p:sp>
      <p:sp>
        <p:nvSpPr>
          <p:cNvPr id="3" name="Text Placeholder 2"/>
          <p:cNvSpPr>
            <a:spLocks noGrp="1"/>
          </p:cNvSpPr>
          <p:nvPr>
            <p:ph type="body" sz="quarter" idx="10"/>
          </p:nvPr>
        </p:nvSpPr>
        <p:spPr>
          <a:xfrm>
            <a:off x="519112" y="1447799"/>
            <a:ext cx="11149013" cy="3508653"/>
          </a:xfrm>
        </p:spPr>
        <p:txBody>
          <a:bodyPr/>
          <a:lstStyle/>
          <a:p>
            <a:pPr marL="574675" indent="-571500">
              <a:buFont typeface="Arial" panose="020B0604020202020204" pitchFamily="34" charset="0"/>
              <a:buChar char="•"/>
            </a:pPr>
            <a:r>
              <a:rPr lang="en-AU" dirty="0" smtClean="0"/>
              <a:t>Don’t use Azure </a:t>
            </a:r>
            <a:r>
              <a:rPr lang="en-AU" b="1" dirty="0" smtClean="0"/>
              <a:t>Compute</a:t>
            </a:r>
            <a:r>
              <a:rPr lang="en-AU" dirty="0" smtClean="0"/>
              <a:t> Emulator</a:t>
            </a:r>
          </a:p>
          <a:p>
            <a:pPr marL="574675" lvl="1" indent="-571500">
              <a:buFont typeface="Arial" panose="020B0604020202020204" pitchFamily="34" charset="0"/>
              <a:buChar char="•"/>
            </a:pPr>
            <a:r>
              <a:rPr lang="en-AU" dirty="0" smtClean="0"/>
              <a:t>(Except for testing Worker Roles)</a:t>
            </a:r>
          </a:p>
          <a:p>
            <a:pPr marL="574675" indent="-571500">
              <a:buFont typeface="Arial" panose="020B0604020202020204" pitchFamily="34" charset="0"/>
              <a:buChar char="•"/>
            </a:pPr>
            <a:r>
              <a:rPr lang="en-AU" dirty="0" smtClean="0"/>
              <a:t>Use IIS for web applications</a:t>
            </a:r>
          </a:p>
          <a:p>
            <a:pPr marL="574675" indent="-571500">
              <a:buFont typeface="Arial" panose="020B0604020202020204" pitchFamily="34" charset="0"/>
              <a:buChar char="•"/>
            </a:pPr>
            <a:r>
              <a:rPr lang="en-AU" dirty="0" smtClean="0"/>
              <a:t>Use SQL Express for Azure SQL</a:t>
            </a:r>
          </a:p>
          <a:p>
            <a:pPr marL="574675" indent="-571500">
              <a:buFont typeface="Arial" panose="020B0604020202020204" pitchFamily="34" charset="0"/>
              <a:buChar char="•"/>
            </a:pPr>
            <a:r>
              <a:rPr lang="en-AU" dirty="0" smtClean="0"/>
              <a:t>Use Azure Storage Emulator for Azure Storage</a:t>
            </a:r>
          </a:p>
          <a:p>
            <a:pPr marL="574675" lvl="1" indent="-571500">
              <a:buFont typeface="Arial" panose="020B0604020202020204" pitchFamily="34" charset="0"/>
              <a:buChar char="•"/>
            </a:pPr>
            <a:r>
              <a:rPr lang="en-AU" dirty="0" smtClean="0"/>
              <a:t>Use </a:t>
            </a:r>
            <a:r>
              <a:rPr lang="en-AU" dirty="0" err="1" smtClean="0"/>
              <a:t>nssm</a:t>
            </a:r>
            <a:r>
              <a:rPr lang="en-AU" dirty="0" smtClean="0"/>
              <a:t> </a:t>
            </a:r>
            <a:r>
              <a:rPr lang="en-AU" dirty="0"/>
              <a:t>on C:\Program Files\Microsoft SDKs\Windows </a:t>
            </a:r>
            <a:r>
              <a:rPr lang="en-AU" dirty="0" smtClean="0"/>
              <a:t>Azure\Emulator\</a:t>
            </a:r>
            <a:r>
              <a:rPr lang="en-AU" dirty="0" err="1" smtClean="0"/>
              <a:t>devstore</a:t>
            </a:r>
            <a:r>
              <a:rPr lang="en-AU" dirty="0" smtClean="0"/>
              <a:t>\DSServiceSQL.exe to get it running constantly on CI server</a:t>
            </a:r>
          </a:p>
        </p:txBody>
      </p:sp>
    </p:spTree>
    <p:extLst>
      <p:ext uri="{BB962C8B-B14F-4D97-AF65-F5344CB8AC3E}">
        <p14:creationId xmlns:p14="http://schemas.microsoft.com/office/powerpoint/2010/main" val="366422103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Have a test environment in Azure so you can check:</a:t>
            </a:r>
          </a:p>
          <a:p>
            <a:pPr marL="574675" indent="-571500">
              <a:buFont typeface="Arial" panose="020B0604020202020204" pitchFamily="34" charset="0"/>
              <a:buChar char="•"/>
            </a:pPr>
            <a:r>
              <a:rPr lang="en-AU" dirty="0" smtClean="0"/>
              <a:t>Latency</a:t>
            </a:r>
          </a:p>
          <a:p>
            <a:pPr marL="574675" indent="-571500">
              <a:buFont typeface="Arial" panose="020B0604020202020204" pitchFamily="34" charset="0"/>
              <a:buChar char="•"/>
            </a:pPr>
            <a:r>
              <a:rPr lang="en-AU" dirty="0" smtClean="0"/>
              <a:t>Azure SQL</a:t>
            </a:r>
          </a:p>
          <a:p>
            <a:pPr marL="574675" indent="-571500">
              <a:buFont typeface="Arial" panose="020B0604020202020204" pitchFamily="34" charset="0"/>
              <a:buChar char="•"/>
            </a:pPr>
            <a:r>
              <a:rPr lang="en-AU" dirty="0" smtClean="0"/>
              <a:t>Database Migrations</a:t>
            </a:r>
          </a:p>
          <a:p>
            <a:pPr marL="574675" indent="-571500">
              <a:buFont typeface="Arial" panose="020B0604020202020204" pitchFamily="34" charset="0"/>
              <a:buChar char="•"/>
            </a:pPr>
            <a:r>
              <a:rPr lang="en-AU" dirty="0" smtClean="0"/>
              <a:t>Deployment</a:t>
            </a:r>
          </a:p>
          <a:p>
            <a:pPr marL="574675" indent="-571500">
              <a:buFont typeface="Arial" panose="020B0604020202020204" pitchFamily="34" charset="0"/>
              <a:buChar char="•"/>
            </a:pPr>
            <a:r>
              <a:rPr lang="en-AU" dirty="0" smtClean="0"/>
              <a:t>Clustering</a:t>
            </a:r>
          </a:p>
          <a:p>
            <a:pPr marL="574675" indent="-571500">
              <a:buFont typeface="Arial" panose="020B0604020202020204" pitchFamily="34" charset="0"/>
              <a:buChar char="•"/>
            </a:pPr>
            <a:r>
              <a:rPr lang="en-AU" dirty="0" smtClean="0"/>
              <a:t>Load Balancer</a:t>
            </a:r>
          </a:p>
        </p:txBody>
      </p:sp>
    </p:spTree>
    <p:extLst>
      <p:ext uri="{BB962C8B-B14F-4D97-AF65-F5344CB8AC3E}">
        <p14:creationId xmlns:p14="http://schemas.microsoft.com/office/powerpoint/2010/main" val="35140409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 (cont.)</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a:t>Mimic production setup (but feel free to use XS Web Roles / VMs or shared tier Web Sites)</a:t>
            </a:r>
          </a:p>
          <a:p>
            <a:endParaRPr lang="en-AU" dirty="0"/>
          </a:p>
        </p:txBody>
      </p:sp>
    </p:spTree>
    <p:extLst>
      <p:ext uri="{BB962C8B-B14F-4D97-AF65-F5344CB8AC3E}">
        <p14:creationId xmlns:p14="http://schemas.microsoft.com/office/powerpoint/2010/main" val="221399071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solidFill>
                  <a:schemeClr val="tx1"/>
                </a:solidFill>
              </a:rPr>
              <a:t>Azure Diagnostics</a:t>
            </a:r>
          </a:p>
          <a:p>
            <a:pPr marL="574675" indent="-571500">
              <a:buFont typeface="Arial" panose="020B0604020202020204" pitchFamily="34" charset="0"/>
              <a:buChar char="•"/>
            </a:pPr>
            <a:r>
              <a:rPr lang="en-AU" dirty="0" smtClean="0">
                <a:solidFill>
                  <a:schemeClr val="tx1"/>
                </a:solidFill>
              </a:rPr>
              <a:t>New </a:t>
            </a:r>
            <a:r>
              <a:rPr lang="en-AU" dirty="0">
                <a:solidFill>
                  <a:schemeClr val="tx1"/>
                </a:solidFill>
              </a:rPr>
              <a:t>Relic</a:t>
            </a:r>
          </a:p>
          <a:p>
            <a:pPr marL="574675" indent="-571500">
              <a:buFont typeface="Arial" panose="020B0604020202020204" pitchFamily="34" charset="0"/>
              <a:buChar char="•"/>
            </a:pPr>
            <a:r>
              <a:rPr lang="en-AU" dirty="0" err="1" smtClean="0">
                <a:solidFill>
                  <a:schemeClr val="tx1"/>
                </a:solidFill>
              </a:rPr>
              <a:t>MetricsHub</a:t>
            </a:r>
            <a:endParaRPr lang="en-AU" dirty="0">
              <a:solidFill>
                <a:schemeClr val="tx1"/>
              </a:solidFill>
            </a:endParaRPr>
          </a:p>
        </p:txBody>
      </p:sp>
    </p:spTree>
    <p:extLst>
      <p:ext uri="{BB962C8B-B14F-4D97-AF65-F5344CB8AC3E}">
        <p14:creationId xmlns:p14="http://schemas.microsoft.com/office/powerpoint/2010/main" val="40823674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6190938"/>
            <a:ext cx="2668249" cy="6670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AU" dirty="0" smtClean="0"/>
              <a:t>Azure </a:t>
            </a:r>
            <a:r>
              <a:rPr lang="en-AU" dirty="0" smtClean="0"/>
              <a:t>Diagnostics</a:t>
            </a:r>
            <a:endParaRPr lang="en-AU" dirty="0"/>
          </a:p>
        </p:txBody>
      </p:sp>
      <p:sp>
        <p:nvSpPr>
          <p:cNvPr id="3" name="Text Placeholder 2"/>
          <p:cNvSpPr>
            <a:spLocks noGrp="1"/>
          </p:cNvSpPr>
          <p:nvPr>
            <p:ph type="body" sz="quarter" idx="10"/>
          </p:nvPr>
        </p:nvSpPr>
        <p:spPr>
          <a:xfrm>
            <a:off x="519112" y="1447799"/>
            <a:ext cx="11149013" cy="5270674"/>
          </a:xfrm>
        </p:spPr>
        <p:txBody>
          <a:bodyPr/>
          <a:lstStyle/>
          <a:p>
            <a:pPr marL="574675" indent="-571500">
              <a:buFont typeface="Arial" panose="020B0604020202020204" pitchFamily="34" charset="0"/>
              <a:buChar char="•"/>
            </a:pPr>
            <a:r>
              <a:rPr lang="en-AU" dirty="0" smtClean="0">
                <a:solidFill>
                  <a:schemeClr val="tx1"/>
                </a:solidFill>
              </a:rPr>
              <a:t>You can capture and collate from all servers</a:t>
            </a:r>
          </a:p>
          <a:p>
            <a:pPr lvl="2" indent="0">
              <a:buNone/>
            </a:pPr>
            <a:r>
              <a:rPr lang="en-AU" sz="2000" dirty="0">
                <a:solidFill>
                  <a:schemeClr val="tx1"/>
                </a:solidFill>
              </a:rPr>
              <a:t>Azure Infrastructure logs</a:t>
            </a:r>
          </a:p>
          <a:p>
            <a:pPr lvl="2" indent="0">
              <a:buNone/>
            </a:pPr>
            <a:r>
              <a:rPr lang="en-AU" sz="2000" dirty="0">
                <a:solidFill>
                  <a:schemeClr val="tx1"/>
                </a:solidFill>
              </a:rPr>
              <a:t>Application logs (via Trace listener or logging library)</a:t>
            </a:r>
          </a:p>
          <a:p>
            <a:pPr lvl="2" indent="0">
              <a:buNone/>
            </a:pPr>
            <a:r>
              <a:rPr lang="en-AU" sz="2000" dirty="0">
                <a:solidFill>
                  <a:schemeClr val="tx1"/>
                </a:solidFill>
              </a:rPr>
              <a:t>IIS Crash Dumps</a:t>
            </a:r>
          </a:p>
          <a:p>
            <a:pPr lvl="2" indent="0">
              <a:buNone/>
            </a:pPr>
            <a:r>
              <a:rPr lang="en-AU" sz="2000" dirty="0">
                <a:solidFill>
                  <a:schemeClr val="tx1"/>
                </a:solidFill>
              </a:rPr>
              <a:t>IIS Failed Request Logs</a:t>
            </a:r>
          </a:p>
          <a:p>
            <a:pPr lvl="2" indent="0">
              <a:buNone/>
            </a:pPr>
            <a:r>
              <a:rPr lang="en-AU" sz="2000" dirty="0">
                <a:solidFill>
                  <a:schemeClr val="tx1"/>
                </a:solidFill>
              </a:rPr>
              <a:t>IIS Request Logs</a:t>
            </a:r>
          </a:p>
          <a:p>
            <a:pPr lvl="2" indent="0">
              <a:buNone/>
            </a:pPr>
            <a:r>
              <a:rPr lang="en-AU" sz="2000" dirty="0">
                <a:solidFill>
                  <a:schemeClr val="tx1"/>
                </a:solidFill>
              </a:rPr>
              <a:t>Custom logs from the file system</a:t>
            </a:r>
          </a:p>
          <a:p>
            <a:pPr lvl="2" indent="0">
              <a:buNone/>
            </a:pPr>
            <a:r>
              <a:rPr lang="en-AU" sz="2000" dirty="0">
                <a:solidFill>
                  <a:schemeClr val="tx1"/>
                </a:solidFill>
              </a:rPr>
              <a:t>Performance counter values over time</a:t>
            </a:r>
          </a:p>
          <a:p>
            <a:pPr lvl="2" indent="0">
              <a:buNone/>
            </a:pPr>
            <a:r>
              <a:rPr lang="en-AU" sz="2000" dirty="0">
                <a:solidFill>
                  <a:schemeClr val="tx1"/>
                </a:solidFill>
              </a:rPr>
              <a:t>Anything in Windows Event Log</a:t>
            </a:r>
            <a:endParaRPr lang="en-AU" sz="2000" dirty="0" smtClean="0">
              <a:solidFill>
                <a:schemeClr val="tx1"/>
              </a:solidFill>
            </a:endParaRPr>
          </a:p>
          <a:p>
            <a:pPr marL="574675" indent="-571500">
              <a:buFont typeface="Arial" panose="020B0604020202020204" pitchFamily="34" charset="0"/>
              <a:buChar char="•"/>
            </a:pPr>
            <a:r>
              <a:rPr lang="en-AU" dirty="0" smtClean="0">
                <a:solidFill>
                  <a:schemeClr val="tx1"/>
                </a:solidFill>
              </a:rPr>
              <a:t>Stored to Windows Azure Storage</a:t>
            </a:r>
          </a:p>
          <a:p>
            <a:pPr marL="574675" indent="-571500">
              <a:buFont typeface="Arial" panose="020B0604020202020204" pitchFamily="34" charset="0"/>
              <a:buChar char="•"/>
            </a:pPr>
            <a:r>
              <a:rPr lang="en-AU" dirty="0" smtClean="0">
                <a:solidFill>
                  <a:schemeClr val="tx1"/>
                </a:solidFill>
              </a:rPr>
              <a:t>Programmatic or XML configuration</a:t>
            </a:r>
          </a:p>
          <a:p>
            <a:pPr marL="574675" indent="-571500">
              <a:buFont typeface="Arial" panose="020B0604020202020204" pitchFamily="34" charset="0"/>
              <a:buChar char="•"/>
            </a:pPr>
            <a:r>
              <a:rPr lang="en-AU" dirty="0" smtClean="0">
                <a:solidFill>
                  <a:schemeClr val="tx1"/>
                </a:solidFill>
              </a:rPr>
              <a:t>Can change configuration dynamically</a:t>
            </a:r>
            <a:endParaRPr lang="en-AU" dirty="0">
              <a:solidFill>
                <a:schemeClr val="tx1"/>
              </a:solidFill>
            </a:endParaRPr>
          </a:p>
        </p:txBody>
      </p:sp>
    </p:spTree>
    <p:extLst>
      <p:ext uri="{BB962C8B-B14F-4D97-AF65-F5344CB8AC3E}">
        <p14:creationId xmlns:p14="http://schemas.microsoft.com/office/powerpoint/2010/main" val="201492373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solidFill>
                  <a:schemeClr val="tx1"/>
                </a:solidFill>
              </a:rPr>
              <a:t>New Relic</a:t>
            </a:r>
          </a:p>
          <a:p>
            <a:pPr marL="574675" indent="-571500">
              <a:buFont typeface="Arial" panose="020B0604020202020204" pitchFamily="34" charset="0"/>
              <a:buChar char="•"/>
            </a:pPr>
            <a:r>
              <a:rPr lang="en-AU" dirty="0" err="1" smtClean="0">
                <a:solidFill>
                  <a:schemeClr val="tx1"/>
                </a:solidFill>
              </a:rPr>
              <a:t>MetricsHub</a:t>
            </a:r>
            <a:endParaRPr lang="en-AU" dirty="0" smtClean="0">
              <a:solidFill>
                <a:schemeClr val="tx1"/>
              </a:solidFill>
            </a:endParaRPr>
          </a:p>
          <a:p>
            <a:pPr marL="574675" indent="-571500">
              <a:buFont typeface="Arial" panose="020B0604020202020204" pitchFamily="34" charset="0"/>
              <a:buChar char="•"/>
            </a:pPr>
            <a:r>
              <a:rPr lang="en-AU" dirty="0" smtClean="0">
                <a:solidFill>
                  <a:schemeClr val="tx1"/>
                </a:solidFill>
              </a:rPr>
              <a:t>System Centre</a:t>
            </a:r>
          </a:p>
          <a:p>
            <a:pPr marL="574675" indent="-571500">
              <a:buFont typeface="Arial" panose="020B0604020202020204" pitchFamily="34" charset="0"/>
              <a:buChar char="•"/>
            </a:pPr>
            <a:r>
              <a:rPr lang="en-AU" dirty="0" smtClean="0">
                <a:solidFill>
                  <a:schemeClr val="tx1"/>
                </a:solidFill>
              </a:rPr>
              <a:t>Whatever you do </a:t>
            </a:r>
            <a:r>
              <a:rPr lang="en-AU" dirty="0" err="1" smtClean="0">
                <a:solidFill>
                  <a:schemeClr val="tx1"/>
                </a:solidFill>
              </a:rPr>
              <a:t>on-premise</a:t>
            </a:r>
            <a:endParaRPr lang="en-AU" dirty="0">
              <a:solidFill>
                <a:schemeClr val="tx1"/>
              </a:solidFill>
            </a:endParaRPr>
          </a:p>
        </p:txBody>
      </p:sp>
    </p:spTree>
    <p:extLst>
      <p:ext uri="{BB962C8B-B14F-4D97-AF65-F5344CB8AC3E}">
        <p14:creationId xmlns:p14="http://schemas.microsoft.com/office/powerpoint/2010/main" val="34097538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Tree>
    <p:extLst>
      <p:ext uri="{BB962C8B-B14F-4D97-AF65-F5344CB8AC3E}">
        <p14:creationId xmlns:p14="http://schemas.microsoft.com/office/powerpoint/2010/main" val="217634504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tiers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a:t>
            </a:r>
            <a:r>
              <a:rPr lang="en-US" dirty="0" err="1"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Instance configuration</a:t>
            </a:r>
          </a:p>
          <a:p>
            <a:pPr marL="574675" indent="-571500">
              <a:buFont typeface="Arial" panose="020B0604020202020204" pitchFamily="34" charset="0"/>
              <a:buChar char="•"/>
            </a:pPr>
            <a:r>
              <a:rPr lang="en-AU" dirty="0" smtClean="0"/>
              <a:t>CPU </a:t>
            </a:r>
            <a:r>
              <a:rPr lang="en-AU" dirty="0" err="1" smtClean="0"/>
              <a:t>autoscaling</a:t>
            </a:r>
            <a:endParaRPr lang="en-AU" dirty="0" smtClean="0"/>
          </a:p>
          <a:p>
            <a:pPr marL="574675" indent="-571500">
              <a:buFont typeface="Arial" panose="020B0604020202020204" pitchFamily="34" charset="0"/>
              <a:buChar char="•"/>
            </a:pPr>
            <a:r>
              <a:rPr lang="en-AU" dirty="0" smtClean="0"/>
              <a:t>Queue </a:t>
            </a:r>
            <a:r>
              <a:rPr lang="en-AU" dirty="0" err="1" smtClean="0"/>
              <a:t>autoscaling</a:t>
            </a:r>
            <a:endParaRPr lang="en-AU" dirty="0" smtClean="0"/>
          </a:p>
          <a:p>
            <a:pPr marL="574675" indent="-571500">
              <a:buFont typeface="Arial" panose="020B0604020202020204" pitchFamily="34" charset="0"/>
              <a:buChar char="•"/>
            </a:pPr>
            <a:r>
              <a:rPr lang="en-AU" dirty="0" err="1" smtClean="0"/>
              <a:t>WASABi</a:t>
            </a:r>
            <a:endParaRPr lang="en-AU" dirty="0" smtClean="0"/>
          </a:p>
          <a:p>
            <a:pPr marL="574675" indent="-571500">
              <a:buFont typeface="Arial" panose="020B0604020202020204" pitchFamily="34" charset="0"/>
              <a:buChar char="•"/>
            </a:pPr>
            <a:r>
              <a:rPr lang="en-AU" dirty="0" smtClean="0"/>
              <a:t>REST </a:t>
            </a:r>
            <a:r>
              <a:rPr lang="en-AU" dirty="0" smtClean="0"/>
              <a:t>API</a:t>
            </a:r>
            <a:endParaRPr lang="en-AU" dirty="0" smtClean="0"/>
          </a:p>
          <a:p>
            <a:pPr marL="574675" indent="-571500">
              <a:buFont typeface="Arial" panose="020B0604020202020204" pitchFamily="34" charset="0"/>
              <a:buChar char="•"/>
            </a:pPr>
            <a:r>
              <a:rPr lang="en-AU" dirty="0" err="1" smtClean="0"/>
              <a:t>Cerebrata</a:t>
            </a:r>
            <a:r>
              <a:rPr lang="en-AU" dirty="0" smtClean="0"/>
              <a:t> Azure Management Studio</a:t>
            </a:r>
          </a:p>
          <a:p>
            <a:pPr marL="574675" indent="-571500">
              <a:buFont typeface="Arial" panose="020B0604020202020204" pitchFamily="34" charset="0"/>
              <a:buChar char="•"/>
            </a:pPr>
            <a:r>
              <a:rPr lang="en-AU" dirty="0" err="1" smtClean="0"/>
              <a:t>Paraleap</a:t>
            </a:r>
            <a:r>
              <a:rPr lang="en-AU" dirty="0" smtClean="0"/>
              <a:t> </a:t>
            </a:r>
            <a:r>
              <a:rPr lang="en-AU" dirty="0" err="1" smtClean="0"/>
              <a:t>AzureWatch</a:t>
            </a:r>
            <a:endParaRPr lang="en-AU" dirty="0"/>
          </a:p>
        </p:txBody>
      </p:sp>
    </p:spTree>
    <p:extLst>
      <p:ext uri="{BB962C8B-B14F-4D97-AF65-F5344CB8AC3E}">
        <p14:creationId xmlns:p14="http://schemas.microsoft.com/office/powerpoint/2010/main" val="182830311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554819"/>
          </a:xfrm>
        </p:spPr>
        <p:txBody>
          <a:bodyPr/>
          <a:lstStyle/>
          <a:p>
            <a:pPr marL="574675" indent="-571500">
              <a:buFont typeface="Arial" panose="020B0604020202020204" pitchFamily="34" charset="0"/>
              <a:buChar char="•"/>
            </a:pPr>
            <a:r>
              <a:rPr lang="en-AU" dirty="0" smtClean="0">
                <a:solidFill>
                  <a:schemeClr val="tx1"/>
                </a:solidFill>
              </a:rPr>
              <a:t>Manual</a:t>
            </a:r>
          </a:p>
          <a:p>
            <a:pPr lvl="2" indent="0">
              <a:buNone/>
            </a:pPr>
            <a:r>
              <a:rPr lang="en-AU" dirty="0">
                <a:solidFill>
                  <a:schemeClr val="tx1"/>
                </a:solidFill>
              </a:rPr>
              <a:t>Use REST API / API SDKs to spin up new VM and create and run script to set up the server</a:t>
            </a:r>
          </a:p>
          <a:p>
            <a:pPr lvl="2" indent="0">
              <a:buNone/>
            </a:pPr>
            <a:r>
              <a:rPr lang="en-AU" dirty="0">
                <a:solidFill>
                  <a:schemeClr val="tx1"/>
                </a:solidFill>
              </a:rPr>
              <a:t>No different to what you would need to do </a:t>
            </a:r>
            <a:r>
              <a:rPr lang="en-AU" dirty="0" err="1">
                <a:solidFill>
                  <a:schemeClr val="tx1"/>
                </a:solidFill>
              </a:rPr>
              <a:t>on-premise</a:t>
            </a:r>
            <a:r>
              <a:rPr lang="en-AU" dirty="0">
                <a:solidFill>
                  <a:schemeClr val="tx1"/>
                </a:solidFill>
              </a:rPr>
              <a:t>, however most companies don’t have a rich programmatic API to provision VMs</a:t>
            </a:r>
            <a:endParaRPr lang="en-AU" dirty="0" smtClean="0">
              <a:solidFill>
                <a:schemeClr val="tx1"/>
              </a:solidFill>
            </a:endParaRPr>
          </a:p>
          <a:p>
            <a:pPr marL="574675" indent="-571500">
              <a:buFont typeface="Arial" panose="020B0604020202020204" pitchFamily="34" charset="0"/>
              <a:buChar char="•"/>
            </a:pPr>
            <a:r>
              <a:rPr lang="en-AU" dirty="0" smtClean="0">
                <a:solidFill>
                  <a:schemeClr val="tx1"/>
                </a:solidFill>
              </a:rPr>
              <a:t>Third-party </a:t>
            </a:r>
            <a:r>
              <a:rPr lang="en-AU" dirty="0" err="1" smtClean="0">
                <a:solidFill>
                  <a:schemeClr val="tx1"/>
                </a:solidFill>
              </a:rPr>
              <a:t>devops</a:t>
            </a:r>
            <a:r>
              <a:rPr lang="en-AU" dirty="0" smtClean="0">
                <a:solidFill>
                  <a:schemeClr val="tx1"/>
                </a:solidFill>
              </a:rPr>
              <a:t> software</a:t>
            </a:r>
          </a:p>
          <a:p>
            <a:pPr lvl="2" indent="0">
              <a:buNone/>
            </a:pPr>
            <a:r>
              <a:rPr lang="en-AU" dirty="0" smtClean="0">
                <a:solidFill>
                  <a:schemeClr val="tx1"/>
                </a:solidFill>
              </a:rPr>
              <a:t>e.g. </a:t>
            </a:r>
            <a:r>
              <a:rPr lang="en-AU" u="sng" dirty="0">
                <a:hlinkClick r:id="rId2"/>
              </a:rPr>
              <a:t>http://www.gigaspaces.com/cloudify-devops-cloud-application-management/meet-cloudify</a:t>
            </a:r>
            <a:endParaRPr lang="en-AU" dirty="0" smtClean="0">
              <a:solidFill>
                <a:schemeClr val="tx1"/>
              </a:solidFill>
            </a:endParaRPr>
          </a:p>
        </p:txBody>
      </p:sp>
    </p:spTree>
    <p:extLst>
      <p:ext uri="{BB962C8B-B14F-4D97-AF65-F5344CB8AC3E}">
        <p14:creationId xmlns:p14="http://schemas.microsoft.com/office/powerpoint/2010/main" val="313895904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endParaRPr lang="en-AU" dirty="0"/>
          </a:p>
        </p:txBody>
      </p:sp>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5435" y="1499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4976747"/>
          </a:xfrm>
        </p:spPr>
        <p:txBody>
          <a:bodyPr/>
          <a:lstStyle/>
          <a:p>
            <a:pPr marL="574675" indent="-571500">
              <a:buFont typeface="Arial" panose="020B0604020202020204" pitchFamily="34" charset="0"/>
              <a:buChar char="•"/>
            </a:pPr>
            <a:r>
              <a:rPr lang="en-AU" dirty="0"/>
              <a:t>nuget.org/packages/</a:t>
            </a:r>
            <a:r>
              <a:rPr lang="en-AU" dirty="0" err="1"/>
              <a:t>azurewebfarm</a:t>
            </a:r>
            <a:endParaRPr lang="en-AU" dirty="0" smtClean="0">
              <a:solidFill>
                <a:schemeClr val="tx1"/>
              </a:solidFill>
            </a:endParaRPr>
          </a:p>
          <a:p>
            <a:pPr marL="574675" indent="-571500">
              <a:buFont typeface="Arial" panose="020B0604020202020204" pitchFamily="34" charset="0"/>
              <a:buChar char="•"/>
            </a:pPr>
            <a:r>
              <a:rPr lang="en-AU" dirty="0" smtClean="0">
                <a:solidFill>
                  <a:schemeClr val="tx1"/>
                </a:solidFill>
              </a:rPr>
              <a:t>Create a load-balanced web farm using Web Roles</a:t>
            </a:r>
          </a:p>
          <a:p>
            <a:pPr marL="574675" indent="-571500">
              <a:buFont typeface="Arial" panose="020B0604020202020204" pitchFamily="34" charset="0"/>
              <a:buChar char="•"/>
            </a:pPr>
            <a:r>
              <a:rPr lang="en-AU" dirty="0" smtClean="0">
                <a:solidFill>
                  <a:schemeClr val="tx1"/>
                </a:solidFill>
              </a:rPr>
              <a:t>Enables </a:t>
            </a:r>
            <a:r>
              <a:rPr lang="en-AU" dirty="0" err="1" smtClean="0">
                <a:solidFill>
                  <a:schemeClr val="tx1"/>
                </a:solidFill>
              </a:rPr>
              <a:t>MsDeploy</a:t>
            </a:r>
            <a:r>
              <a:rPr lang="en-AU" dirty="0" smtClean="0">
                <a:solidFill>
                  <a:schemeClr val="tx1"/>
                </a:solidFill>
              </a:rPr>
              <a:t> deployments</a:t>
            </a:r>
          </a:p>
          <a:p>
            <a:pPr marL="574675" indent="-571500">
              <a:buFont typeface="Arial" panose="020B0604020202020204" pitchFamily="34" charset="0"/>
              <a:buChar char="•"/>
            </a:pPr>
            <a:r>
              <a:rPr lang="en-AU" dirty="0" smtClean="0">
                <a:solidFill>
                  <a:schemeClr val="tx1"/>
                </a:solidFill>
              </a:rPr>
              <a:t>Takes </a:t>
            </a:r>
            <a:r>
              <a:rPr lang="en-AU" dirty="0">
                <a:solidFill>
                  <a:schemeClr val="tx1"/>
                </a:solidFill>
              </a:rPr>
              <a:t>care of syncing files across </a:t>
            </a:r>
            <a:r>
              <a:rPr lang="en-AU" dirty="0" smtClean="0">
                <a:solidFill>
                  <a:schemeClr val="tx1"/>
                </a:solidFill>
              </a:rPr>
              <a:t>roles</a:t>
            </a:r>
          </a:p>
          <a:p>
            <a:pPr marL="574675" indent="-571500">
              <a:buFont typeface="Arial" panose="020B0604020202020204" pitchFamily="34" charset="0"/>
              <a:buChar char="•"/>
            </a:pPr>
            <a:r>
              <a:rPr lang="en-AU" dirty="0" smtClean="0">
                <a:solidFill>
                  <a:schemeClr val="tx1"/>
                </a:solidFill>
              </a:rPr>
              <a:t>Takes care of configuring IIS with your sites when role restarts or new one is scaled up</a:t>
            </a:r>
          </a:p>
          <a:p>
            <a:pPr marL="574675" indent="-571500">
              <a:buFont typeface="Arial" panose="020B0604020202020204" pitchFamily="34" charset="0"/>
              <a:buChar char="•"/>
            </a:pPr>
            <a:r>
              <a:rPr lang="en-AU" dirty="0" smtClean="0">
                <a:solidFill>
                  <a:schemeClr val="tx1"/>
                </a:solidFill>
              </a:rPr>
              <a:t>Includes a background worker execution model</a:t>
            </a:r>
          </a:p>
          <a:p>
            <a:pPr lvl="2" indent="0">
              <a:buNone/>
            </a:pPr>
            <a:r>
              <a:rPr lang="en-AU" dirty="0" smtClean="0">
                <a:solidFill>
                  <a:schemeClr val="tx1"/>
                </a:solidFill>
              </a:rPr>
              <a:t>Automatically runs console applications included with your web app</a:t>
            </a:r>
            <a:endParaRPr lang="en-AU" dirty="0">
              <a:solidFill>
                <a:schemeClr val="tx1"/>
              </a:solidFill>
            </a:endParaRPr>
          </a:p>
        </p:txBody>
      </p:sp>
    </p:spTree>
    <p:extLst>
      <p:ext uri="{BB962C8B-B14F-4D97-AF65-F5344CB8AC3E}">
        <p14:creationId xmlns:p14="http://schemas.microsoft.com/office/powerpoint/2010/main" val="361131036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Deploy via IIS Web Farm Framework</a:t>
            </a:r>
          </a:p>
          <a:p>
            <a:pPr marL="574675" indent="-571500">
              <a:buFont typeface="Arial" panose="020B0604020202020204" pitchFamily="34" charset="0"/>
              <a:buChar char="•"/>
            </a:pPr>
            <a:r>
              <a:rPr lang="en-AU" dirty="0" smtClean="0"/>
              <a:t>Web Deploy to each server individually</a:t>
            </a:r>
          </a:p>
          <a:p>
            <a:pPr marL="574675" indent="-571500">
              <a:buFont typeface="Arial" panose="020B0604020202020204" pitchFamily="34" charset="0"/>
              <a:buChar char="•"/>
            </a:pPr>
            <a:r>
              <a:rPr lang="en-AU" dirty="0" smtClean="0"/>
              <a:t>Web Deploy and DFSR syncing</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what?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1292342"/>
            <a:ext cx="10693401" cy="1378644"/>
          </a:xfrm>
        </p:spPr>
        <p:txBody>
          <a:bodyPr/>
          <a:lstStyle/>
          <a:p>
            <a:r>
              <a:rPr lang="en-US" dirty="0"/>
              <a:t>Thank </a:t>
            </a:r>
            <a:r>
              <a:rPr lang="en-US" dirty="0" smtClean="0"/>
              <a:t>You…</a:t>
            </a:r>
          </a:p>
          <a:p>
            <a:r>
              <a:rPr lang="en-US" dirty="0" smtClean="0"/>
              <a:t>		Questions?</a:t>
            </a:r>
            <a:endParaRPr lang="en-US" dirty="0"/>
          </a:p>
        </p:txBody>
      </p:sp>
      <p:sp>
        <p:nvSpPr>
          <p:cNvPr id="3" name="Text Placeholder 5"/>
          <p:cNvSpPr txBox="1">
            <a:spLocks/>
          </p:cNvSpPr>
          <p:nvPr/>
        </p:nvSpPr>
        <p:spPr>
          <a:xfrm>
            <a:off x="519113" y="4189104"/>
            <a:ext cx="4491037" cy="129266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bg1"/>
                </a:solidFill>
              </a:rPr>
              <a:t>Rob Moore</a:t>
            </a:r>
          </a:p>
          <a:p>
            <a:pPr marL="0" indent="0">
              <a:buNone/>
            </a:pPr>
            <a:r>
              <a:rPr lang="en-US" sz="2000" dirty="0" smtClean="0">
                <a:solidFill>
                  <a:schemeClr val="bg1"/>
                </a:solidFill>
              </a:rPr>
              <a:t>Senior Consultant, Readify</a:t>
            </a:r>
          </a:p>
          <a:p>
            <a:pPr marL="0" indent="0">
              <a:buNone/>
            </a:pPr>
            <a:r>
              <a:rPr lang="en-US" sz="2000" dirty="0" smtClean="0">
                <a:solidFill>
                  <a:schemeClr val="bg1"/>
                </a:solidFill>
              </a:rPr>
              <a:t>rob.moore@readify.net</a:t>
            </a:r>
          </a:p>
          <a:p>
            <a:pPr marL="0" indent="0">
              <a:buNone/>
            </a:pPr>
            <a:r>
              <a:rPr lang="en-US" sz="2000" dirty="0" smtClean="0">
                <a:solidFill>
                  <a:schemeClr val="bg1"/>
                </a:solidFill>
              </a:rPr>
              <a:t>@</a:t>
            </a:r>
            <a:r>
              <a:rPr lang="en-US" sz="2000" dirty="0" err="1" smtClean="0">
                <a:solidFill>
                  <a:schemeClr val="bg1"/>
                </a:solidFill>
              </a:rPr>
              <a:t>robdmoore</a:t>
            </a:r>
            <a:endParaRPr lang="en-US" sz="2000" dirty="0">
              <a:solidFill>
                <a:schemeClr val="bg1"/>
              </a:solidFill>
            </a:endParaRPr>
          </a:p>
        </p:txBody>
      </p:sp>
      <p:sp>
        <p:nvSpPr>
          <p:cNvPr id="4" name="Text Placeholder 5"/>
          <p:cNvSpPr txBox="1">
            <a:spLocks/>
          </p:cNvSpPr>
          <p:nvPr/>
        </p:nvSpPr>
        <p:spPr>
          <a:xfrm>
            <a:off x="7348538" y="4189104"/>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362733"/>
          </a:xfrm>
        </p:spPr>
        <p:txBody>
          <a:bodyPr/>
          <a:lstStyle/>
          <a:p>
            <a:pPr marL="574675" indent="-571500">
              <a:buFont typeface="Arial" panose="020B0604020202020204" pitchFamily="34" charset="0"/>
              <a:buChar char="•"/>
            </a:pPr>
            <a:r>
              <a:rPr lang="en-AU" sz="2400" b="1" dirty="0">
                <a:hlinkClick r:id="rId2"/>
              </a:rPr>
              <a:t>https://</a:t>
            </a:r>
            <a:r>
              <a:rPr lang="en-AU" sz="2400" b="1" dirty="0" smtClean="0">
                <a:hlinkClick r:id="rId2"/>
              </a:rPr>
              <a:t>github.com/robdmoore/AzureWebAppsPresentation</a:t>
            </a:r>
            <a:endParaRPr lang="en-AU" sz="2400" b="1" dirty="0" smtClean="0">
              <a:hlinkClick r:id="rId3"/>
            </a:endParaRPr>
          </a:p>
          <a:p>
            <a:pPr marL="574675" indent="-571500">
              <a:buFont typeface="Arial" panose="020B0604020202020204" pitchFamily="34" charset="0"/>
              <a:buChar char="•"/>
            </a:pPr>
            <a:r>
              <a:rPr lang="en-AU" sz="2400" dirty="0">
                <a:solidFill>
                  <a:schemeClr val="tx1"/>
                </a:solidFill>
                <a:hlinkClick r:id="rId4"/>
              </a:rPr>
              <a:t>http://robdmoore.id.au/blog/2012/06/09/windows-azure-web-sites-vs-web-roles/</a:t>
            </a:r>
            <a:endParaRPr lang="en-AU" sz="2400" dirty="0">
              <a:solidFill>
                <a:schemeClr val="tx1"/>
              </a:solidFill>
            </a:endParaRPr>
          </a:p>
          <a:p>
            <a:pPr marL="574675" indent="-571500">
              <a:buFont typeface="Arial" panose="020B0604020202020204" pitchFamily="34" charset="0"/>
              <a:buChar char="•"/>
            </a:pPr>
            <a:r>
              <a:rPr lang="en-AU" sz="2400" dirty="0" smtClean="0">
                <a:hlinkClick r:id="rId5"/>
              </a:rPr>
              <a:t>http</a:t>
            </a:r>
            <a:r>
              <a:rPr lang="en-AU" sz="2400" dirty="0">
                <a:hlinkClick r:id="rId5"/>
              </a:rPr>
              <a:t>://</a:t>
            </a:r>
            <a:r>
              <a:rPr lang="en-AU" sz="2400" dirty="0" smtClean="0">
                <a:hlinkClick r:id="rId5"/>
              </a:rPr>
              <a:t>msdn.microsoft.com/en-us/library/windowsazure/jj218759.aspx</a:t>
            </a:r>
            <a:endParaRPr lang="en-AU" sz="2400" dirty="0" smtClean="0"/>
          </a:p>
          <a:p>
            <a:pPr marL="574675" indent="-571500">
              <a:buFont typeface="Arial" panose="020B0604020202020204" pitchFamily="34" charset="0"/>
              <a:buChar char="•"/>
            </a:pPr>
            <a:r>
              <a:rPr lang="en-AU" sz="2400" dirty="0">
                <a:hlinkClick r:id="rId6"/>
              </a:rPr>
              <a:t>https://</a:t>
            </a:r>
            <a:r>
              <a:rPr lang="en-AU" sz="2400" dirty="0" smtClean="0">
                <a:hlinkClick r:id="rId6"/>
              </a:rPr>
              <a:t>github.com/robdmoore/azurewebfarm</a:t>
            </a:r>
            <a:endParaRPr lang="en-AU" sz="2400" dirty="0" smtClean="0"/>
          </a:p>
          <a:p>
            <a:pPr marL="574675" indent="-571500">
              <a:buFont typeface="Arial" panose="020B0604020202020204" pitchFamily="34" charset="0"/>
              <a:buChar char="•"/>
            </a:pPr>
            <a:r>
              <a:rPr lang="en-AU" sz="2400" u="sng" dirty="0">
                <a:hlinkClick r:id="rId7"/>
              </a:rPr>
              <a:t>http://michaelwasham.com/2012/06/08/understanding-windows-azure-virtual-machines</a:t>
            </a:r>
            <a:r>
              <a:rPr lang="en-AU" sz="2400" u="sng" dirty="0" smtClean="0">
                <a:hlinkClick r:id="rId7"/>
              </a:rPr>
              <a:t>/</a:t>
            </a:r>
            <a:endParaRPr lang="en-AU" sz="2400" u="sng" dirty="0" smtClean="0"/>
          </a:p>
          <a:p>
            <a:pPr marL="574675" indent="-571500">
              <a:buFont typeface="Arial" panose="020B0604020202020204" pitchFamily="34" charset="0"/>
              <a:buChar char="•"/>
            </a:pPr>
            <a:r>
              <a:rPr lang="en-AU" sz="2400" dirty="0">
                <a:hlinkClick r:id="rId8"/>
              </a:rPr>
              <a:t>http://channel9.msdn.com/Events/TechEd/NorthAmerica/2013/WAD-B329</a:t>
            </a:r>
            <a:r>
              <a:rPr lang="en-AU" sz="2400" dirty="0" smtClean="0">
                <a:hlinkClick r:id="rId8"/>
              </a:rPr>
              <a:t>/</a:t>
            </a:r>
            <a:endParaRPr lang="en-AU" sz="2400" dirty="0" smtClean="0"/>
          </a:p>
          <a:p>
            <a:pPr marL="574675" indent="-571500">
              <a:buFont typeface="Arial" panose="020B0604020202020204" pitchFamily="34" charset="0"/>
              <a:buChar char="•"/>
            </a:pPr>
            <a:r>
              <a:rPr lang="en-AU" sz="2400" dirty="0">
                <a:hlinkClick r:id="rId9"/>
              </a:rPr>
              <a:t>http://</a:t>
            </a:r>
            <a:r>
              <a:rPr lang="en-AU" sz="2400" dirty="0" smtClean="0">
                <a:hlinkClick r:id="rId9"/>
              </a:rPr>
              <a:t>msdn.microsoft.com/en-us/magazine/jj883953.aspx</a:t>
            </a:r>
            <a:endParaRPr lang="en-AU" sz="2400" dirty="0" smtClean="0"/>
          </a:p>
          <a:p>
            <a:pPr marL="574675" indent="-571500">
              <a:buFont typeface="Arial" panose="020B0604020202020204" pitchFamily="34" charset="0"/>
              <a:buChar char="•"/>
            </a:pPr>
            <a:r>
              <a:rPr lang="en-AU" sz="2400" dirty="0">
                <a:hlinkClick r:id="rId10"/>
              </a:rPr>
              <a:t>http://</a:t>
            </a:r>
            <a:r>
              <a:rPr lang="en-AU" sz="2400" dirty="0" smtClean="0">
                <a:hlinkClick r:id="rId10"/>
              </a:rPr>
              <a:t>blogs.msdn.com/b/kwill/archive/2011/05/05/windows-azure-role-architecture.aspx</a:t>
            </a:r>
            <a:endParaRPr lang="en-AU" sz="2400" dirty="0" smtClean="0"/>
          </a:p>
          <a:p>
            <a:pPr marL="574675" indent="-571500">
              <a:buFont typeface="Arial" panose="020B0604020202020204" pitchFamily="34" charset="0"/>
              <a:buChar char="•"/>
            </a:pPr>
            <a:r>
              <a:rPr lang="en-AU" sz="2400" dirty="0">
                <a:hlinkClick r:id="rId11"/>
              </a:rPr>
              <a:t>http://www.windowsazure.com/en-us/develop/net/common-tasks/diagnostics/</a:t>
            </a:r>
            <a:endParaRPr lang="en-AU" sz="2400" dirty="0" smtClean="0"/>
          </a:p>
          <a:p>
            <a:pPr marL="574675" indent="-571500">
              <a:buFont typeface="Arial" panose="020B0604020202020204" pitchFamily="34" charset="0"/>
              <a:buChar char="•"/>
            </a:pPr>
            <a:endParaRPr lang="en-AU" sz="2400"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3005975" y="1188523"/>
            <a:ext cx="8913683" cy="5377148"/>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4312" spc="-49" dirty="0">
              <a:gradFill>
                <a:gsLst>
                  <a:gs pos="36283">
                    <a:schemeClr val="tx2"/>
                  </a:gs>
                  <a:gs pos="28000">
                    <a:schemeClr val="tx2"/>
                  </a:gs>
                </a:gsLst>
                <a:lin ang="5400000" scaled="0"/>
              </a:gradFill>
              <a:latin typeface="+mj-lt"/>
            </a:endParaRPr>
          </a:p>
        </p:txBody>
      </p:sp>
      <p:sp>
        <p:nvSpPr>
          <p:cNvPr id="13" name="Rounded Rectangle 12"/>
          <p:cNvSpPr/>
          <p:nvPr/>
        </p:nvSpPr>
        <p:spPr bwMode="auto">
          <a:xfrm>
            <a:off x="7574061" y="1350437"/>
            <a:ext cx="1920411" cy="3253257"/>
          </a:xfrm>
          <a:prstGeom prst="roundRect">
            <a:avLst>
              <a:gd name="adj" fmla="val 0"/>
            </a:avLst>
          </a:prstGeom>
          <a:solidFill>
            <a:srgbClr val="FFFFFF"/>
          </a:solidFill>
          <a:ln w="38100">
            <a:solidFill>
              <a:srgbClr val="FF000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89615" tIns="44808" rIns="89615" bIns="44808" numCol="1" rtlCol="0" anchor="b" anchorCtr="0" compatLnSpc="1">
            <a:prstTxWarp prst="textNoShape">
              <a:avLst/>
            </a:prstTxWarp>
          </a:bodyPr>
          <a:lstStyle/>
          <a:p>
            <a:pPr algn="ctr" defTabSz="895908" fontAlgn="base">
              <a:spcBef>
                <a:spcPct val="0"/>
              </a:spcBef>
              <a:spcAft>
                <a:spcPct val="0"/>
              </a:spcAft>
            </a:pPr>
            <a:endParaRPr lang="en-US" sz="1568" dirty="0">
              <a:solidFill>
                <a:schemeClr val="accent2"/>
              </a:solidFill>
            </a:endParaRPr>
          </a:p>
        </p:txBody>
      </p:sp>
      <p:sp>
        <p:nvSpPr>
          <p:cNvPr id="63" name="Rectangle 62"/>
          <p:cNvSpPr/>
          <p:nvPr/>
        </p:nvSpPr>
        <p:spPr bwMode="auto">
          <a:xfrm>
            <a:off x="3298657" y="2872709"/>
            <a:ext cx="1299477" cy="2767208"/>
          </a:xfrm>
          <a:prstGeom prst="rect">
            <a:avLst/>
          </a:prstGeom>
          <a:solidFill>
            <a:srgbClr val="FFFFFF"/>
          </a:solidFill>
          <a:ln w="41275" cap="sq">
            <a:solidFill>
              <a:srgbClr val="0070C0"/>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accent1"/>
              </a:solidFill>
            </a:endParaRPr>
          </a:p>
        </p:txBody>
      </p:sp>
      <p:sp>
        <p:nvSpPr>
          <p:cNvPr id="64" name="hyperV2"/>
          <p:cNvSpPr>
            <a:spLocks noEditPoints="1"/>
          </p:cNvSpPr>
          <p:nvPr/>
        </p:nvSpPr>
        <p:spPr bwMode="auto">
          <a:xfrm>
            <a:off x="3565622" y="3433201"/>
            <a:ext cx="775990" cy="129366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70C0"/>
          </a:solidFill>
          <a:ln>
            <a:noFill/>
          </a:ln>
          <a:extLst/>
        </p:spPr>
        <p:txBody>
          <a:bodyPr vert="horz" wrap="square" lIns="89619" tIns="44810" rIns="89619" bIns="44810" numCol="1" anchor="t" anchorCtr="0" compatLnSpc="1">
            <a:prstTxWarp prst="textNoShape">
              <a:avLst/>
            </a:prstTxWarp>
          </a:bodyPr>
          <a:lstStyle/>
          <a:p>
            <a:endParaRPr lang="en-US" sz="1764">
              <a:solidFill>
                <a:schemeClr val="accent1"/>
              </a:solidFill>
            </a:endParaRPr>
          </a:p>
        </p:txBody>
      </p:sp>
      <p:sp>
        <p:nvSpPr>
          <p:cNvPr id="3" name="Rectangle 2"/>
          <p:cNvSpPr/>
          <p:nvPr/>
        </p:nvSpPr>
        <p:spPr>
          <a:xfrm>
            <a:off x="3394475" y="4717947"/>
            <a:ext cx="1134242" cy="361850"/>
          </a:xfrm>
          <a:prstGeom prst="rect">
            <a:avLst/>
          </a:prstGeom>
        </p:spPr>
        <p:txBody>
          <a:bodyPr wrap="square">
            <a:spAutoFit/>
          </a:bodyPr>
          <a:lstStyle/>
          <a:p>
            <a:pPr defTabSz="895908" fontAlgn="base">
              <a:spcBef>
                <a:spcPct val="0"/>
              </a:spcBef>
              <a:spcAft>
                <a:spcPct val="0"/>
              </a:spcAft>
            </a:pPr>
            <a:r>
              <a:rPr lang="en-US" sz="1764" b="1" dirty="0">
                <a:solidFill>
                  <a:srgbClr val="0070C0"/>
                </a:solidFill>
              </a:rPr>
              <a:t>Azure LB</a:t>
            </a:r>
            <a:endParaRPr lang="en-US" sz="1764" b="1" dirty="0">
              <a:solidFill>
                <a:srgbClr val="0070C0"/>
              </a:solidFill>
            </a:endParaRPr>
          </a:p>
        </p:txBody>
      </p:sp>
      <p:sp>
        <p:nvSpPr>
          <p:cNvPr id="66" name="Rounded Rectangle 65"/>
          <p:cNvSpPr/>
          <p:nvPr/>
        </p:nvSpPr>
        <p:spPr bwMode="auto">
          <a:xfrm>
            <a:off x="5181300" y="1305094"/>
            <a:ext cx="1493653" cy="896191"/>
          </a:xfrm>
          <a:prstGeom prst="roundRect">
            <a:avLst>
              <a:gd name="adj" fmla="val 0"/>
            </a:avLst>
          </a:prstGeom>
          <a:solidFill>
            <a:srgbClr val="FFFFFF"/>
          </a:solidFill>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89615" tIns="44808" rIns="89615" bIns="44808" numCol="1" rtlCol="0" anchor="b" anchorCtr="0" compatLnSpc="1">
            <a:prstTxWarp prst="textNoShape">
              <a:avLst/>
            </a:prstTxWarp>
          </a:bodyPr>
          <a:lstStyle/>
          <a:p>
            <a:pPr algn="ctr" defTabSz="895908" fontAlgn="base">
              <a:spcBef>
                <a:spcPct val="0"/>
              </a:spcBef>
              <a:spcAft>
                <a:spcPct val="0"/>
              </a:spcAft>
            </a:pPr>
            <a:r>
              <a:rPr lang="en-US" sz="1568" b="1" dirty="0">
                <a:solidFill>
                  <a:srgbClr val="92D050"/>
                </a:solidFill>
              </a:rPr>
              <a:t>IIS ARR (LB)</a:t>
            </a:r>
          </a:p>
        </p:txBody>
      </p:sp>
      <p:sp>
        <p:nvSpPr>
          <p:cNvPr id="67" name="Rounded Rectangle 66"/>
          <p:cNvSpPr/>
          <p:nvPr/>
        </p:nvSpPr>
        <p:spPr bwMode="auto">
          <a:xfrm>
            <a:off x="5163519" y="4095370"/>
            <a:ext cx="1493652" cy="1413853"/>
          </a:xfrm>
          <a:prstGeom prst="roundRect">
            <a:avLst>
              <a:gd name="adj" fmla="val 0"/>
            </a:avLst>
          </a:prstGeom>
          <a:solidFill>
            <a:srgbClr val="FFFFFF"/>
          </a:solidFill>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89615" tIns="44808" rIns="89615" bIns="44808" numCol="1" rtlCol="0" anchor="b" anchorCtr="0" compatLnSpc="1">
            <a:prstTxWarp prst="textNoShape">
              <a:avLst/>
            </a:prstTxWarp>
          </a:bodyPr>
          <a:lstStyle/>
          <a:p>
            <a:pPr algn="ctr" defTabSz="895908" fontAlgn="base">
              <a:spcBef>
                <a:spcPct val="0"/>
              </a:spcBef>
              <a:spcAft>
                <a:spcPct val="0"/>
              </a:spcAft>
            </a:pPr>
            <a:r>
              <a:rPr lang="en-US" sz="1568" b="1" dirty="0">
                <a:solidFill>
                  <a:srgbClr val="92D050"/>
                </a:solidFill>
              </a:rPr>
              <a:t>Deployment </a:t>
            </a:r>
            <a:br>
              <a:rPr lang="en-US" sz="1568" b="1" dirty="0">
                <a:solidFill>
                  <a:srgbClr val="92D050"/>
                </a:solidFill>
              </a:rPr>
            </a:br>
            <a:r>
              <a:rPr lang="en-US" sz="1568" b="1" dirty="0">
                <a:solidFill>
                  <a:srgbClr val="92D050"/>
                </a:solidFill>
              </a:rPr>
              <a:t>server(s)</a:t>
            </a:r>
          </a:p>
        </p:txBody>
      </p:sp>
      <p:sp>
        <p:nvSpPr>
          <p:cNvPr id="68" name="Rounded Rectangle 67"/>
          <p:cNvSpPr/>
          <p:nvPr/>
        </p:nvSpPr>
        <p:spPr bwMode="auto">
          <a:xfrm>
            <a:off x="5167075" y="5648001"/>
            <a:ext cx="1490097" cy="805646"/>
          </a:xfrm>
          <a:prstGeom prst="roundRect">
            <a:avLst>
              <a:gd name="adj" fmla="val 0"/>
            </a:avLst>
          </a:prstGeom>
          <a:solidFill>
            <a:srgbClr val="FFFFFF"/>
          </a:solidFill>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89615" tIns="44808" rIns="89615" bIns="44808" numCol="1" rtlCol="0" anchor="b" anchorCtr="0" compatLnSpc="1">
            <a:prstTxWarp prst="textNoShape">
              <a:avLst/>
            </a:prstTxWarp>
          </a:bodyPr>
          <a:lstStyle/>
          <a:p>
            <a:pPr algn="ctr" defTabSz="895908" fontAlgn="base">
              <a:spcBef>
                <a:spcPct val="0"/>
              </a:spcBef>
              <a:spcAft>
                <a:spcPct val="0"/>
              </a:spcAft>
            </a:pPr>
            <a:r>
              <a:rPr lang="en-US" sz="1568" b="1" dirty="0">
                <a:solidFill>
                  <a:srgbClr val="92D050"/>
                </a:solidFill>
              </a:rPr>
              <a:t>API frontend</a:t>
            </a:r>
          </a:p>
        </p:txBody>
      </p:sp>
      <p:sp>
        <p:nvSpPr>
          <p:cNvPr id="4" name="Rectangle 3"/>
          <p:cNvSpPr/>
          <p:nvPr/>
        </p:nvSpPr>
        <p:spPr>
          <a:xfrm>
            <a:off x="7855336" y="2478359"/>
            <a:ext cx="1414302" cy="331812"/>
          </a:xfrm>
          <a:prstGeom prst="rect">
            <a:avLst/>
          </a:prstGeom>
        </p:spPr>
        <p:txBody>
          <a:bodyPr wrap="square">
            <a:spAutoFit/>
          </a:bodyPr>
          <a:lstStyle/>
          <a:p>
            <a:pPr algn="ctr" defTabSz="895908" fontAlgn="base">
              <a:spcBef>
                <a:spcPct val="0"/>
              </a:spcBef>
              <a:spcAft>
                <a:spcPct val="0"/>
              </a:spcAft>
            </a:pPr>
            <a:r>
              <a:rPr lang="en-US" sz="1568" b="1" dirty="0">
                <a:solidFill>
                  <a:srgbClr val="FF0000"/>
                </a:solidFill>
              </a:rPr>
              <a:t>Web server</a:t>
            </a:r>
            <a:endParaRPr lang="en-US" sz="1568" b="1" dirty="0">
              <a:solidFill>
                <a:srgbClr val="FF0000"/>
              </a:solidFill>
            </a:endParaRPr>
          </a:p>
        </p:txBody>
      </p:sp>
      <p:sp>
        <p:nvSpPr>
          <p:cNvPr id="69" name="Rectangle 68"/>
          <p:cNvSpPr/>
          <p:nvPr/>
        </p:nvSpPr>
        <p:spPr bwMode="auto">
          <a:xfrm>
            <a:off x="5188899" y="2409894"/>
            <a:ext cx="1458937" cy="1213592"/>
          </a:xfrm>
          <a:prstGeom prst="rect">
            <a:avLst/>
          </a:prstGeom>
          <a:solidFill>
            <a:srgbClr val="FFFFFF"/>
          </a:solidFill>
          <a:ln w="41275" cap="sq">
            <a:solidFill>
              <a:srgbClr val="92D050"/>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defTabSz="913916" fontAlgn="base">
              <a:spcBef>
                <a:spcPct val="0"/>
              </a:spcBef>
              <a:spcAft>
                <a:spcPct val="0"/>
              </a:spcAft>
            </a:pPr>
            <a:endParaRPr lang="en-US" sz="1568" dirty="0">
              <a:solidFill>
                <a:schemeClr val="accent5"/>
              </a:solidFill>
            </a:endParaRPr>
          </a:p>
        </p:txBody>
      </p:sp>
      <p:sp>
        <p:nvSpPr>
          <p:cNvPr id="14" name="Rounded Rectangle 13"/>
          <p:cNvSpPr/>
          <p:nvPr/>
        </p:nvSpPr>
        <p:spPr bwMode="auto">
          <a:xfrm>
            <a:off x="7577811" y="4762396"/>
            <a:ext cx="1917850" cy="1530994"/>
          </a:xfrm>
          <a:prstGeom prst="roundRect">
            <a:avLst>
              <a:gd name="adj" fmla="val 0"/>
            </a:avLst>
          </a:prstGeom>
          <a:solidFill>
            <a:srgbClr val="FFFFFF"/>
          </a:solidFill>
          <a:ln w="38100">
            <a:solidFill>
              <a:srgbClr val="FF000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89615" tIns="44808" rIns="89615" bIns="44808" numCol="1" rtlCol="0" anchor="b" anchorCtr="0" compatLnSpc="1">
            <a:prstTxWarp prst="textNoShape">
              <a:avLst/>
            </a:prstTxWarp>
          </a:bodyPr>
          <a:lstStyle/>
          <a:p>
            <a:pPr algn="ctr" defTabSz="895908" fontAlgn="base">
              <a:spcBef>
                <a:spcPct val="0"/>
              </a:spcBef>
              <a:spcAft>
                <a:spcPct val="0"/>
              </a:spcAft>
            </a:pPr>
            <a:r>
              <a:rPr lang="en-US" sz="1568" b="1" dirty="0">
                <a:solidFill>
                  <a:srgbClr val="FF0000"/>
                </a:solidFill>
              </a:rPr>
              <a:t>Storage</a:t>
            </a:r>
            <a:r>
              <a:rPr lang="en-US" sz="1568" b="1" dirty="0">
                <a:solidFill>
                  <a:schemeClr val="accent2"/>
                </a:solidFill>
              </a:rPr>
              <a:t> </a:t>
            </a:r>
            <a:r>
              <a:rPr lang="en-US" sz="1568" b="1" dirty="0">
                <a:solidFill>
                  <a:srgbClr val="FF0000"/>
                </a:solidFill>
              </a:rPr>
              <a:t>controller</a:t>
            </a:r>
          </a:p>
        </p:txBody>
      </p:sp>
      <p:sp>
        <p:nvSpPr>
          <p:cNvPr id="17" name="Rectangle 16"/>
          <p:cNvSpPr/>
          <p:nvPr/>
        </p:nvSpPr>
        <p:spPr bwMode="auto">
          <a:xfrm>
            <a:off x="10106159" y="1972690"/>
            <a:ext cx="1421415" cy="1667961"/>
          </a:xfrm>
          <a:prstGeom prst="rect">
            <a:avLst/>
          </a:prstGeom>
          <a:solidFill>
            <a:srgbClr val="FFFFFF"/>
          </a:solidFill>
          <a:ln w="41275" cap="sq">
            <a:solidFill>
              <a:srgbClr val="FFC000"/>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rgbClr val="FFC000"/>
              </a:solidFill>
            </a:endParaRPr>
          </a:p>
        </p:txBody>
      </p:sp>
      <p:sp>
        <p:nvSpPr>
          <p:cNvPr id="20" name="Rectangle 19"/>
          <p:cNvSpPr/>
          <p:nvPr/>
        </p:nvSpPr>
        <p:spPr bwMode="auto">
          <a:xfrm>
            <a:off x="10106159" y="4270736"/>
            <a:ext cx="1421415" cy="1792383"/>
          </a:xfrm>
          <a:prstGeom prst="rect">
            <a:avLst/>
          </a:prstGeom>
          <a:solidFill>
            <a:srgbClr val="FFFFFF"/>
          </a:solidFill>
          <a:ln w="41275" cap="sq">
            <a:solidFill>
              <a:srgbClr val="FFC000"/>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rgbClr val="FFC000"/>
              </a:solidFill>
            </a:endParaRPr>
          </a:p>
        </p:txBody>
      </p:sp>
      <p:grpSp>
        <p:nvGrpSpPr>
          <p:cNvPr id="21" name="Group 20"/>
          <p:cNvGrpSpPr/>
          <p:nvPr/>
        </p:nvGrpSpPr>
        <p:grpSpPr>
          <a:xfrm>
            <a:off x="5504246" y="1425303"/>
            <a:ext cx="871814" cy="405800"/>
            <a:chOff x="2938463" y="5086059"/>
            <a:chExt cx="1149351" cy="534987"/>
          </a:xfrm>
          <a:solidFill>
            <a:srgbClr val="92D050"/>
          </a:solidFill>
        </p:grpSpPr>
        <p:sp>
          <p:nvSpPr>
            <p:cNvPr id="22" name="Freeform 19"/>
            <p:cNvSpPr>
              <a:spLocks/>
            </p:cNvSpPr>
            <p:nvPr/>
          </p:nvSpPr>
          <p:spPr bwMode="auto">
            <a:xfrm>
              <a:off x="3054351" y="5086059"/>
              <a:ext cx="1033463" cy="504825"/>
            </a:xfrm>
            <a:custGeom>
              <a:avLst/>
              <a:gdLst>
                <a:gd name="T0" fmla="*/ 921 w 986"/>
                <a:gd name="T1" fmla="*/ 86 h 481"/>
                <a:gd name="T2" fmla="*/ 446 w 986"/>
                <a:gd name="T3" fmla="*/ 5 h 481"/>
                <a:gd name="T4" fmla="*/ 396 w 986"/>
                <a:gd name="T5" fmla="*/ 6 h 481"/>
                <a:gd name="T6" fmla="*/ 0 w 986"/>
                <a:gd name="T7" fmla="*/ 162 h 481"/>
                <a:gd name="T8" fmla="*/ 482 w 986"/>
                <a:gd name="T9" fmla="*/ 264 h 481"/>
                <a:gd name="T10" fmla="*/ 484 w 986"/>
                <a:gd name="T11" fmla="*/ 265 h 481"/>
                <a:gd name="T12" fmla="*/ 486 w 986"/>
                <a:gd name="T13" fmla="*/ 265 h 481"/>
                <a:gd name="T14" fmla="*/ 578 w 986"/>
                <a:gd name="T15" fmla="*/ 382 h 481"/>
                <a:gd name="T16" fmla="*/ 578 w 986"/>
                <a:gd name="T17" fmla="*/ 440 h 481"/>
                <a:gd name="T18" fmla="*/ 573 w 986"/>
                <a:gd name="T19" fmla="*/ 481 h 481"/>
                <a:gd name="T20" fmla="*/ 940 w 986"/>
                <a:gd name="T21" fmla="*/ 265 h 481"/>
                <a:gd name="T22" fmla="*/ 921 w 986"/>
                <a:gd name="T23" fmla="*/ 8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6" h="481">
                  <a:moveTo>
                    <a:pt x="921" y="86"/>
                  </a:moveTo>
                  <a:cubicBezTo>
                    <a:pt x="803" y="61"/>
                    <a:pt x="446" y="5"/>
                    <a:pt x="446" y="5"/>
                  </a:cubicBezTo>
                  <a:cubicBezTo>
                    <a:pt x="427" y="2"/>
                    <a:pt x="413" y="0"/>
                    <a:pt x="396" y="6"/>
                  </a:cubicBezTo>
                  <a:cubicBezTo>
                    <a:pt x="0" y="162"/>
                    <a:pt x="0" y="162"/>
                    <a:pt x="0" y="162"/>
                  </a:cubicBezTo>
                  <a:cubicBezTo>
                    <a:pt x="482" y="264"/>
                    <a:pt x="482" y="264"/>
                    <a:pt x="482" y="264"/>
                  </a:cubicBezTo>
                  <a:cubicBezTo>
                    <a:pt x="484" y="265"/>
                    <a:pt x="484" y="265"/>
                    <a:pt x="484" y="265"/>
                  </a:cubicBezTo>
                  <a:cubicBezTo>
                    <a:pt x="486" y="265"/>
                    <a:pt x="486" y="265"/>
                    <a:pt x="486" y="265"/>
                  </a:cubicBezTo>
                  <a:cubicBezTo>
                    <a:pt x="525" y="277"/>
                    <a:pt x="578" y="294"/>
                    <a:pt x="578" y="382"/>
                  </a:cubicBezTo>
                  <a:cubicBezTo>
                    <a:pt x="578" y="440"/>
                    <a:pt x="578" y="440"/>
                    <a:pt x="578" y="440"/>
                  </a:cubicBezTo>
                  <a:cubicBezTo>
                    <a:pt x="578" y="455"/>
                    <a:pt x="577" y="469"/>
                    <a:pt x="573" y="481"/>
                  </a:cubicBezTo>
                  <a:cubicBezTo>
                    <a:pt x="940" y="265"/>
                    <a:pt x="940" y="265"/>
                    <a:pt x="940" y="265"/>
                  </a:cubicBezTo>
                  <a:cubicBezTo>
                    <a:pt x="986" y="235"/>
                    <a:pt x="982" y="98"/>
                    <a:pt x="921" y="86"/>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solidFill>
                  <a:schemeClr val="accent5"/>
                </a:solidFill>
              </a:endParaRPr>
            </a:p>
          </p:txBody>
        </p:sp>
        <p:sp>
          <p:nvSpPr>
            <p:cNvPr id="23" name="Freeform 20"/>
            <p:cNvSpPr>
              <a:spLocks noEditPoints="1"/>
            </p:cNvSpPr>
            <p:nvPr/>
          </p:nvSpPr>
          <p:spPr bwMode="auto">
            <a:xfrm>
              <a:off x="2938463" y="5284496"/>
              <a:ext cx="679450" cy="336550"/>
            </a:xfrm>
            <a:custGeom>
              <a:avLst/>
              <a:gdLst>
                <a:gd name="T0" fmla="*/ 584 w 648"/>
                <a:gd name="T1" fmla="*/ 115 h 321"/>
                <a:gd name="T2" fmla="*/ 44 w 648"/>
                <a:gd name="T3" fmla="*/ 0 h 321"/>
                <a:gd name="T4" fmla="*/ 0 w 648"/>
                <a:gd name="T5" fmla="*/ 60 h 321"/>
                <a:gd name="T6" fmla="*/ 0 w 648"/>
                <a:gd name="T7" fmla="*/ 127 h 321"/>
                <a:gd name="T8" fmla="*/ 52 w 648"/>
                <a:gd name="T9" fmla="*/ 188 h 321"/>
                <a:gd name="T10" fmla="*/ 597 w 648"/>
                <a:gd name="T11" fmla="*/ 321 h 321"/>
                <a:gd name="T12" fmla="*/ 648 w 648"/>
                <a:gd name="T13" fmla="*/ 251 h 321"/>
                <a:gd name="T14" fmla="*/ 648 w 648"/>
                <a:gd name="T15" fmla="*/ 193 h 321"/>
                <a:gd name="T16" fmla="*/ 584 w 648"/>
                <a:gd name="T17" fmla="*/ 115 h 321"/>
                <a:gd name="T18" fmla="*/ 75 w 648"/>
                <a:gd name="T19" fmla="*/ 135 h 321"/>
                <a:gd name="T20" fmla="*/ 44 w 648"/>
                <a:gd name="T21" fmla="*/ 97 h 321"/>
                <a:gd name="T22" fmla="*/ 75 w 648"/>
                <a:gd name="T23" fmla="*/ 59 h 321"/>
                <a:gd name="T24" fmla="*/ 107 w 648"/>
                <a:gd name="T25" fmla="*/ 97 h 321"/>
                <a:gd name="T26" fmla="*/ 75 w 648"/>
                <a:gd name="T27" fmla="*/ 135 h 321"/>
                <a:gd name="T28" fmla="*/ 351 w 648"/>
                <a:gd name="T29" fmla="*/ 202 h 321"/>
                <a:gd name="T30" fmla="*/ 319 w 648"/>
                <a:gd name="T31" fmla="*/ 164 h 321"/>
                <a:gd name="T32" fmla="*/ 351 w 648"/>
                <a:gd name="T33" fmla="*/ 125 h 321"/>
                <a:gd name="T34" fmla="*/ 382 w 648"/>
                <a:gd name="T35" fmla="*/ 164 h 321"/>
                <a:gd name="T36" fmla="*/ 351 w 648"/>
                <a:gd name="T37" fmla="*/ 202 h 321"/>
                <a:gd name="T38" fmla="*/ 444 w 648"/>
                <a:gd name="T39" fmla="*/ 224 h 321"/>
                <a:gd name="T40" fmla="*/ 413 w 648"/>
                <a:gd name="T41" fmla="*/ 186 h 321"/>
                <a:gd name="T42" fmla="*/ 444 w 648"/>
                <a:gd name="T43" fmla="*/ 148 h 321"/>
                <a:gd name="T44" fmla="*/ 476 w 648"/>
                <a:gd name="T45" fmla="*/ 186 h 321"/>
                <a:gd name="T46" fmla="*/ 444 w 648"/>
                <a:gd name="T47" fmla="*/ 224 h 321"/>
                <a:gd name="T48" fmla="*/ 541 w 648"/>
                <a:gd name="T49" fmla="*/ 247 h 321"/>
                <a:gd name="T50" fmla="*/ 510 w 648"/>
                <a:gd name="T51" fmla="*/ 208 h 321"/>
                <a:gd name="T52" fmla="*/ 541 w 648"/>
                <a:gd name="T53" fmla="*/ 170 h 321"/>
                <a:gd name="T54" fmla="*/ 572 w 648"/>
                <a:gd name="T55" fmla="*/ 208 h 321"/>
                <a:gd name="T56" fmla="*/ 541 w 648"/>
                <a:gd name="T57"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8" h="321">
                  <a:moveTo>
                    <a:pt x="584" y="115"/>
                  </a:moveTo>
                  <a:cubicBezTo>
                    <a:pt x="44" y="0"/>
                    <a:pt x="44" y="0"/>
                    <a:pt x="44" y="0"/>
                  </a:cubicBezTo>
                  <a:cubicBezTo>
                    <a:pt x="10" y="0"/>
                    <a:pt x="0" y="23"/>
                    <a:pt x="0" y="60"/>
                  </a:cubicBezTo>
                  <a:cubicBezTo>
                    <a:pt x="0" y="127"/>
                    <a:pt x="0" y="127"/>
                    <a:pt x="0" y="127"/>
                  </a:cubicBezTo>
                  <a:cubicBezTo>
                    <a:pt x="0" y="165"/>
                    <a:pt x="6" y="177"/>
                    <a:pt x="52" y="188"/>
                  </a:cubicBezTo>
                  <a:cubicBezTo>
                    <a:pt x="597" y="321"/>
                    <a:pt x="597" y="321"/>
                    <a:pt x="597" y="321"/>
                  </a:cubicBezTo>
                  <a:cubicBezTo>
                    <a:pt x="634" y="321"/>
                    <a:pt x="648" y="289"/>
                    <a:pt x="648" y="251"/>
                  </a:cubicBezTo>
                  <a:cubicBezTo>
                    <a:pt x="648" y="193"/>
                    <a:pt x="648" y="193"/>
                    <a:pt x="648" y="193"/>
                  </a:cubicBezTo>
                  <a:cubicBezTo>
                    <a:pt x="648" y="137"/>
                    <a:pt x="623" y="127"/>
                    <a:pt x="584" y="115"/>
                  </a:cubicBezTo>
                  <a:close/>
                  <a:moveTo>
                    <a:pt x="75" y="135"/>
                  </a:moveTo>
                  <a:cubicBezTo>
                    <a:pt x="58" y="135"/>
                    <a:pt x="44" y="118"/>
                    <a:pt x="44" y="97"/>
                  </a:cubicBezTo>
                  <a:cubicBezTo>
                    <a:pt x="44" y="76"/>
                    <a:pt x="58" y="59"/>
                    <a:pt x="75" y="59"/>
                  </a:cubicBezTo>
                  <a:cubicBezTo>
                    <a:pt x="93" y="59"/>
                    <a:pt x="107" y="76"/>
                    <a:pt x="107" y="97"/>
                  </a:cubicBezTo>
                  <a:cubicBezTo>
                    <a:pt x="107" y="118"/>
                    <a:pt x="93" y="135"/>
                    <a:pt x="75" y="135"/>
                  </a:cubicBezTo>
                  <a:close/>
                  <a:moveTo>
                    <a:pt x="351" y="202"/>
                  </a:moveTo>
                  <a:cubicBezTo>
                    <a:pt x="333" y="202"/>
                    <a:pt x="319" y="185"/>
                    <a:pt x="319" y="164"/>
                  </a:cubicBezTo>
                  <a:cubicBezTo>
                    <a:pt x="319" y="143"/>
                    <a:pt x="333" y="125"/>
                    <a:pt x="351" y="125"/>
                  </a:cubicBezTo>
                  <a:cubicBezTo>
                    <a:pt x="368" y="125"/>
                    <a:pt x="382" y="143"/>
                    <a:pt x="382" y="164"/>
                  </a:cubicBezTo>
                  <a:cubicBezTo>
                    <a:pt x="382" y="185"/>
                    <a:pt x="368" y="202"/>
                    <a:pt x="351" y="202"/>
                  </a:cubicBezTo>
                  <a:close/>
                  <a:moveTo>
                    <a:pt x="444" y="224"/>
                  </a:moveTo>
                  <a:cubicBezTo>
                    <a:pt x="427" y="224"/>
                    <a:pt x="413" y="207"/>
                    <a:pt x="413" y="186"/>
                  </a:cubicBezTo>
                  <a:cubicBezTo>
                    <a:pt x="413" y="165"/>
                    <a:pt x="427" y="148"/>
                    <a:pt x="444" y="148"/>
                  </a:cubicBezTo>
                  <a:cubicBezTo>
                    <a:pt x="462" y="148"/>
                    <a:pt x="476" y="165"/>
                    <a:pt x="476" y="186"/>
                  </a:cubicBezTo>
                  <a:cubicBezTo>
                    <a:pt x="476" y="207"/>
                    <a:pt x="462" y="224"/>
                    <a:pt x="444" y="224"/>
                  </a:cubicBezTo>
                  <a:close/>
                  <a:moveTo>
                    <a:pt x="541" y="247"/>
                  </a:moveTo>
                  <a:cubicBezTo>
                    <a:pt x="524" y="247"/>
                    <a:pt x="510" y="230"/>
                    <a:pt x="510" y="208"/>
                  </a:cubicBezTo>
                  <a:cubicBezTo>
                    <a:pt x="510" y="187"/>
                    <a:pt x="524" y="170"/>
                    <a:pt x="541" y="170"/>
                  </a:cubicBezTo>
                  <a:cubicBezTo>
                    <a:pt x="558" y="170"/>
                    <a:pt x="572" y="187"/>
                    <a:pt x="572" y="208"/>
                  </a:cubicBezTo>
                  <a:cubicBezTo>
                    <a:pt x="572" y="230"/>
                    <a:pt x="558" y="247"/>
                    <a:pt x="541" y="247"/>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solidFill>
                  <a:schemeClr val="accent5"/>
                </a:solidFill>
              </a:endParaRPr>
            </a:p>
          </p:txBody>
        </p:sp>
      </p:grpSp>
      <p:sp>
        <p:nvSpPr>
          <p:cNvPr id="26" name="Freeform 28"/>
          <p:cNvSpPr>
            <a:spLocks noChangeAspect="1" noEditPoints="1"/>
          </p:cNvSpPr>
          <p:nvPr/>
        </p:nvSpPr>
        <p:spPr bwMode="gray">
          <a:xfrm>
            <a:off x="5628508" y="4236968"/>
            <a:ext cx="654361" cy="695875"/>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rgbClr val="92D050"/>
          </a:solidFill>
          <a:ln>
            <a:noFill/>
          </a:ln>
          <a:extLst/>
        </p:spPr>
        <p:txBody>
          <a:bodyPr vert="horz" wrap="square" lIns="89619" tIns="44810" rIns="89619" bIns="44810" numCol="1" anchor="t" anchorCtr="0" compatLnSpc="1">
            <a:prstTxWarp prst="textNoShape">
              <a:avLst/>
            </a:prstTxWarp>
          </a:bodyPr>
          <a:lstStyle/>
          <a:p>
            <a:pPr defTabSz="896203"/>
            <a:endParaRPr lang="en-US" sz="1764">
              <a:solidFill>
                <a:schemeClr val="accent5"/>
              </a:solidFill>
            </a:endParaRPr>
          </a:p>
        </p:txBody>
      </p:sp>
      <p:sp>
        <p:nvSpPr>
          <p:cNvPr id="29" name="Freeform 25"/>
          <p:cNvSpPr>
            <a:spLocks noEditPoints="1"/>
          </p:cNvSpPr>
          <p:nvPr/>
        </p:nvSpPr>
        <p:spPr bwMode="auto">
          <a:xfrm>
            <a:off x="8005811" y="5096405"/>
            <a:ext cx="1057204" cy="767560"/>
          </a:xfrm>
          <a:custGeom>
            <a:avLst/>
            <a:gdLst>
              <a:gd name="T0" fmla="*/ 325 w 325"/>
              <a:gd name="T1" fmla="*/ 124 h 236"/>
              <a:gd name="T2" fmla="*/ 16 w 325"/>
              <a:gd name="T3" fmla="*/ 123 h 236"/>
              <a:gd name="T4" fmla="*/ 20 w 325"/>
              <a:gd name="T5" fmla="*/ 99 h 236"/>
              <a:gd name="T6" fmla="*/ 30 w 325"/>
              <a:gd name="T7" fmla="*/ 99 h 236"/>
              <a:gd name="T8" fmla="*/ 35 w 325"/>
              <a:gd name="T9" fmla="*/ 105 h 236"/>
              <a:gd name="T10" fmla="*/ 41 w 325"/>
              <a:gd name="T11" fmla="*/ 119 h 236"/>
              <a:gd name="T12" fmla="*/ 45 w 325"/>
              <a:gd name="T13" fmla="*/ 103 h 236"/>
              <a:gd name="T14" fmla="*/ 58 w 325"/>
              <a:gd name="T15" fmla="*/ 109 h 236"/>
              <a:gd name="T16" fmla="*/ 67 w 325"/>
              <a:gd name="T17" fmla="*/ 109 h 236"/>
              <a:gd name="T18" fmla="*/ 73 w 325"/>
              <a:gd name="T19" fmla="*/ 115 h 236"/>
              <a:gd name="T20" fmla="*/ 69 w 325"/>
              <a:gd name="T21" fmla="*/ 99 h 236"/>
              <a:gd name="T22" fmla="*/ 82 w 325"/>
              <a:gd name="T23" fmla="*/ 113 h 236"/>
              <a:gd name="T24" fmla="*/ 96 w 325"/>
              <a:gd name="T25" fmla="*/ 119 h 236"/>
              <a:gd name="T26" fmla="*/ 105 w 325"/>
              <a:gd name="T27" fmla="*/ 119 h 236"/>
              <a:gd name="T28" fmla="*/ 101 w 325"/>
              <a:gd name="T29" fmla="*/ 95 h 236"/>
              <a:gd name="T30" fmla="*/ 107 w 325"/>
              <a:gd name="T31" fmla="*/ 109 h 236"/>
              <a:gd name="T32" fmla="*/ 120 w 325"/>
              <a:gd name="T33" fmla="*/ 123 h 236"/>
              <a:gd name="T34" fmla="*/ 124 w 325"/>
              <a:gd name="T35" fmla="*/ 99 h 236"/>
              <a:gd name="T36" fmla="*/ 133 w 325"/>
              <a:gd name="T37" fmla="*/ 99 h 236"/>
              <a:gd name="T38" fmla="*/ 139 w 325"/>
              <a:gd name="T39" fmla="*/ 105 h 236"/>
              <a:gd name="T40" fmla="*/ 146 w 325"/>
              <a:gd name="T41" fmla="*/ 95 h 236"/>
              <a:gd name="T42" fmla="*/ 315 w 325"/>
              <a:gd name="T43" fmla="*/ 185 h 236"/>
              <a:gd name="T44" fmla="*/ 20 w 325"/>
              <a:gd name="T45" fmla="*/ 171 h 236"/>
              <a:gd name="T46" fmla="*/ 30 w 325"/>
              <a:gd name="T47" fmla="*/ 171 h 236"/>
              <a:gd name="T48" fmla="*/ 26 w 325"/>
              <a:gd name="T49" fmla="*/ 147 h 236"/>
              <a:gd name="T50" fmla="*/ 31 w 325"/>
              <a:gd name="T51" fmla="*/ 161 h 236"/>
              <a:gd name="T52" fmla="*/ 45 w 325"/>
              <a:gd name="T53" fmla="*/ 175 h 236"/>
              <a:gd name="T54" fmla="*/ 49 w 325"/>
              <a:gd name="T55" fmla="*/ 151 h 236"/>
              <a:gd name="T56" fmla="*/ 58 w 325"/>
              <a:gd name="T57" fmla="*/ 151 h 236"/>
              <a:gd name="T58" fmla="*/ 63 w 325"/>
              <a:gd name="T59" fmla="*/ 157 h 236"/>
              <a:gd name="T60" fmla="*/ 69 w 325"/>
              <a:gd name="T61" fmla="*/ 171 h 236"/>
              <a:gd name="T62" fmla="*/ 73 w 325"/>
              <a:gd name="T63" fmla="*/ 155 h 236"/>
              <a:gd name="T64" fmla="*/ 86 w 325"/>
              <a:gd name="T65" fmla="*/ 161 h 236"/>
              <a:gd name="T66" fmla="*/ 96 w 325"/>
              <a:gd name="T67" fmla="*/ 161 h 236"/>
              <a:gd name="T68" fmla="*/ 101 w 325"/>
              <a:gd name="T69" fmla="*/ 167 h 236"/>
              <a:gd name="T70" fmla="*/ 97 w 325"/>
              <a:gd name="T71" fmla="*/ 151 h 236"/>
              <a:gd name="T72" fmla="*/ 111 w 325"/>
              <a:gd name="T73" fmla="*/ 165 h 236"/>
              <a:gd name="T74" fmla="*/ 124 w 325"/>
              <a:gd name="T75" fmla="*/ 171 h 236"/>
              <a:gd name="T76" fmla="*/ 133 w 325"/>
              <a:gd name="T77" fmla="*/ 171 h 236"/>
              <a:gd name="T78" fmla="*/ 129 w 325"/>
              <a:gd name="T79" fmla="*/ 147 h 236"/>
              <a:gd name="T80" fmla="*/ 135 w 325"/>
              <a:gd name="T81" fmla="*/ 161 h 236"/>
              <a:gd name="T82" fmla="*/ 146 w 325"/>
              <a:gd name="T83" fmla="*/ 175 h 236"/>
              <a:gd name="T84" fmla="*/ 9 w 325"/>
              <a:gd name="T85" fmla="*/ 236 h 236"/>
              <a:gd name="T86" fmla="*/ 20 w 325"/>
              <a:gd name="T87" fmla="*/ 213 h 236"/>
              <a:gd name="T88" fmla="*/ 26 w 325"/>
              <a:gd name="T89" fmla="*/ 218 h 236"/>
              <a:gd name="T90" fmla="*/ 22 w 325"/>
              <a:gd name="T91" fmla="*/ 203 h 236"/>
              <a:gd name="T92" fmla="*/ 35 w 325"/>
              <a:gd name="T93" fmla="*/ 217 h 236"/>
              <a:gd name="T94" fmla="*/ 49 w 325"/>
              <a:gd name="T95" fmla="*/ 222 h 236"/>
              <a:gd name="T96" fmla="*/ 58 w 325"/>
              <a:gd name="T97" fmla="*/ 222 h 236"/>
              <a:gd name="T98" fmla="*/ 54 w 325"/>
              <a:gd name="T99" fmla="*/ 199 h 236"/>
              <a:gd name="T100" fmla="*/ 59 w 325"/>
              <a:gd name="T101" fmla="*/ 213 h 236"/>
              <a:gd name="T102" fmla="*/ 73 w 325"/>
              <a:gd name="T103" fmla="*/ 226 h 236"/>
              <a:gd name="T104" fmla="*/ 77 w 325"/>
              <a:gd name="T105" fmla="*/ 203 h 236"/>
              <a:gd name="T106" fmla="*/ 86 w 325"/>
              <a:gd name="T107" fmla="*/ 203 h 236"/>
              <a:gd name="T108" fmla="*/ 92 w 325"/>
              <a:gd name="T109" fmla="*/ 209 h 236"/>
              <a:gd name="T110" fmla="*/ 97 w 325"/>
              <a:gd name="T111" fmla="*/ 222 h 236"/>
              <a:gd name="T112" fmla="*/ 101 w 325"/>
              <a:gd name="T113" fmla="*/ 207 h 236"/>
              <a:gd name="T114" fmla="*/ 115 w 325"/>
              <a:gd name="T115" fmla="*/ 213 h 236"/>
              <a:gd name="T116" fmla="*/ 124 w 325"/>
              <a:gd name="T117" fmla="*/ 213 h 236"/>
              <a:gd name="T118" fmla="*/ 129 w 325"/>
              <a:gd name="T119" fmla="*/ 218 h 236"/>
              <a:gd name="T120" fmla="*/ 125 w 325"/>
              <a:gd name="T121" fmla="*/ 203 h 236"/>
              <a:gd name="T122" fmla="*/ 139 w 325"/>
              <a:gd name="T123" fmla="*/ 217 h 236"/>
              <a:gd name="T124" fmla="*/ 300 w 325"/>
              <a:gd name="T125" fmla="*/ 22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236">
                <a:moveTo>
                  <a:pt x="0" y="84"/>
                </a:moveTo>
                <a:cubicBezTo>
                  <a:pt x="0" y="84"/>
                  <a:pt x="0" y="84"/>
                  <a:pt x="22" y="9"/>
                </a:cubicBezTo>
                <a:cubicBezTo>
                  <a:pt x="23" y="4"/>
                  <a:pt x="26" y="0"/>
                  <a:pt x="31" y="0"/>
                </a:cubicBezTo>
                <a:cubicBezTo>
                  <a:pt x="31" y="0"/>
                  <a:pt x="31" y="0"/>
                  <a:pt x="294" y="0"/>
                </a:cubicBezTo>
                <a:cubicBezTo>
                  <a:pt x="299" y="0"/>
                  <a:pt x="301" y="5"/>
                  <a:pt x="303" y="9"/>
                </a:cubicBezTo>
                <a:cubicBezTo>
                  <a:pt x="303" y="9"/>
                  <a:pt x="303" y="9"/>
                  <a:pt x="325" y="84"/>
                </a:cubicBezTo>
                <a:cubicBezTo>
                  <a:pt x="322" y="81"/>
                  <a:pt x="319" y="80"/>
                  <a:pt x="315" y="80"/>
                </a:cubicBezTo>
                <a:cubicBezTo>
                  <a:pt x="315" y="80"/>
                  <a:pt x="315" y="80"/>
                  <a:pt x="9" y="80"/>
                </a:cubicBezTo>
                <a:cubicBezTo>
                  <a:pt x="6" y="80"/>
                  <a:pt x="2" y="81"/>
                  <a:pt x="0" y="84"/>
                </a:cubicBezTo>
                <a:close/>
                <a:moveTo>
                  <a:pt x="325" y="94"/>
                </a:moveTo>
                <a:cubicBezTo>
                  <a:pt x="325" y="124"/>
                  <a:pt x="325" y="124"/>
                  <a:pt x="325" y="124"/>
                </a:cubicBezTo>
                <a:cubicBezTo>
                  <a:pt x="325" y="129"/>
                  <a:pt x="320" y="133"/>
                  <a:pt x="315" y="133"/>
                </a:cubicBezTo>
                <a:cubicBezTo>
                  <a:pt x="9" y="133"/>
                  <a:pt x="9" y="133"/>
                  <a:pt x="9" y="133"/>
                </a:cubicBezTo>
                <a:cubicBezTo>
                  <a:pt x="4" y="133"/>
                  <a:pt x="0" y="129"/>
                  <a:pt x="0" y="124"/>
                </a:cubicBezTo>
                <a:cubicBezTo>
                  <a:pt x="0" y="94"/>
                  <a:pt x="0" y="94"/>
                  <a:pt x="0" y="94"/>
                </a:cubicBezTo>
                <a:cubicBezTo>
                  <a:pt x="0" y="89"/>
                  <a:pt x="4" y="85"/>
                  <a:pt x="9" y="85"/>
                </a:cubicBezTo>
                <a:cubicBezTo>
                  <a:pt x="315" y="85"/>
                  <a:pt x="315" y="85"/>
                  <a:pt x="315" y="85"/>
                </a:cubicBezTo>
                <a:cubicBezTo>
                  <a:pt x="320" y="85"/>
                  <a:pt x="325" y="89"/>
                  <a:pt x="325" y="94"/>
                </a:cubicBezTo>
                <a:close/>
                <a:moveTo>
                  <a:pt x="20" y="119"/>
                </a:moveTo>
                <a:cubicBezTo>
                  <a:pt x="20" y="117"/>
                  <a:pt x="19" y="115"/>
                  <a:pt x="16" y="115"/>
                </a:cubicBezTo>
                <a:cubicBezTo>
                  <a:pt x="14" y="115"/>
                  <a:pt x="12" y="117"/>
                  <a:pt x="12" y="119"/>
                </a:cubicBezTo>
                <a:cubicBezTo>
                  <a:pt x="12" y="121"/>
                  <a:pt x="14" y="123"/>
                  <a:pt x="16" y="123"/>
                </a:cubicBezTo>
                <a:cubicBezTo>
                  <a:pt x="19" y="123"/>
                  <a:pt x="20" y="121"/>
                  <a:pt x="20" y="119"/>
                </a:cubicBezTo>
                <a:close/>
                <a:moveTo>
                  <a:pt x="20" y="109"/>
                </a:moveTo>
                <a:cubicBezTo>
                  <a:pt x="20" y="107"/>
                  <a:pt x="19" y="105"/>
                  <a:pt x="16" y="105"/>
                </a:cubicBezTo>
                <a:cubicBezTo>
                  <a:pt x="14" y="105"/>
                  <a:pt x="12" y="107"/>
                  <a:pt x="12" y="109"/>
                </a:cubicBezTo>
                <a:cubicBezTo>
                  <a:pt x="12" y="111"/>
                  <a:pt x="14" y="113"/>
                  <a:pt x="16" y="113"/>
                </a:cubicBezTo>
                <a:cubicBezTo>
                  <a:pt x="19" y="113"/>
                  <a:pt x="20" y="111"/>
                  <a:pt x="20" y="109"/>
                </a:cubicBezTo>
                <a:close/>
                <a:moveTo>
                  <a:pt x="20" y="99"/>
                </a:moveTo>
                <a:cubicBezTo>
                  <a:pt x="20" y="97"/>
                  <a:pt x="19" y="95"/>
                  <a:pt x="16" y="95"/>
                </a:cubicBezTo>
                <a:cubicBezTo>
                  <a:pt x="14" y="95"/>
                  <a:pt x="12" y="97"/>
                  <a:pt x="12" y="99"/>
                </a:cubicBezTo>
                <a:cubicBezTo>
                  <a:pt x="12" y="101"/>
                  <a:pt x="14" y="103"/>
                  <a:pt x="16" y="103"/>
                </a:cubicBezTo>
                <a:cubicBezTo>
                  <a:pt x="19" y="103"/>
                  <a:pt x="20" y="101"/>
                  <a:pt x="20" y="99"/>
                </a:cubicBezTo>
                <a:close/>
                <a:moveTo>
                  <a:pt x="30" y="119"/>
                </a:moveTo>
                <a:cubicBezTo>
                  <a:pt x="30" y="117"/>
                  <a:pt x="28" y="115"/>
                  <a:pt x="26" y="115"/>
                </a:cubicBezTo>
                <a:cubicBezTo>
                  <a:pt x="24" y="115"/>
                  <a:pt x="22" y="117"/>
                  <a:pt x="22" y="119"/>
                </a:cubicBezTo>
                <a:cubicBezTo>
                  <a:pt x="22" y="121"/>
                  <a:pt x="24" y="123"/>
                  <a:pt x="26" y="123"/>
                </a:cubicBezTo>
                <a:cubicBezTo>
                  <a:pt x="28" y="123"/>
                  <a:pt x="30" y="121"/>
                  <a:pt x="30" y="119"/>
                </a:cubicBezTo>
                <a:close/>
                <a:moveTo>
                  <a:pt x="30" y="109"/>
                </a:moveTo>
                <a:cubicBezTo>
                  <a:pt x="30" y="107"/>
                  <a:pt x="28" y="105"/>
                  <a:pt x="26" y="105"/>
                </a:cubicBezTo>
                <a:cubicBezTo>
                  <a:pt x="24" y="105"/>
                  <a:pt x="22" y="107"/>
                  <a:pt x="22" y="109"/>
                </a:cubicBezTo>
                <a:cubicBezTo>
                  <a:pt x="22" y="111"/>
                  <a:pt x="24" y="113"/>
                  <a:pt x="26" y="113"/>
                </a:cubicBezTo>
                <a:cubicBezTo>
                  <a:pt x="28" y="113"/>
                  <a:pt x="30" y="111"/>
                  <a:pt x="30" y="109"/>
                </a:cubicBezTo>
                <a:close/>
                <a:moveTo>
                  <a:pt x="30" y="99"/>
                </a:moveTo>
                <a:cubicBezTo>
                  <a:pt x="30" y="97"/>
                  <a:pt x="28" y="95"/>
                  <a:pt x="26" y="95"/>
                </a:cubicBezTo>
                <a:cubicBezTo>
                  <a:pt x="24" y="95"/>
                  <a:pt x="22" y="97"/>
                  <a:pt x="22" y="99"/>
                </a:cubicBezTo>
                <a:cubicBezTo>
                  <a:pt x="22" y="101"/>
                  <a:pt x="24" y="103"/>
                  <a:pt x="26" y="103"/>
                </a:cubicBezTo>
                <a:cubicBezTo>
                  <a:pt x="28" y="103"/>
                  <a:pt x="30" y="101"/>
                  <a:pt x="30" y="99"/>
                </a:cubicBezTo>
                <a:close/>
                <a:moveTo>
                  <a:pt x="39" y="119"/>
                </a:moveTo>
                <a:cubicBezTo>
                  <a:pt x="39" y="117"/>
                  <a:pt x="37" y="115"/>
                  <a:pt x="35" y="115"/>
                </a:cubicBezTo>
                <a:cubicBezTo>
                  <a:pt x="33" y="115"/>
                  <a:pt x="31" y="117"/>
                  <a:pt x="31" y="119"/>
                </a:cubicBezTo>
                <a:cubicBezTo>
                  <a:pt x="31" y="121"/>
                  <a:pt x="33" y="123"/>
                  <a:pt x="35" y="123"/>
                </a:cubicBezTo>
                <a:cubicBezTo>
                  <a:pt x="37" y="123"/>
                  <a:pt x="39" y="121"/>
                  <a:pt x="39" y="119"/>
                </a:cubicBezTo>
                <a:close/>
                <a:moveTo>
                  <a:pt x="39" y="109"/>
                </a:moveTo>
                <a:cubicBezTo>
                  <a:pt x="39" y="107"/>
                  <a:pt x="37" y="105"/>
                  <a:pt x="35" y="105"/>
                </a:cubicBezTo>
                <a:cubicBezTo>
                  <a:pt x="33" y="105"/>
                  <a:pt x="31" y="107"/>
                  <a:pt x="31" y="109"/>
                </a:cubicBezTo>
                <a:cubicBezTo>
                  <a:pt x="31" y="111"/>
                  <a:pt x="33" y="113"/>
                  <a:pt x="35" y="113"/>
                </a:cubicBezTo>
                <a:cubicBezTo>
                  <a:pt x="37" y="113"/>
                  <a:pt x="39" y="111"/>
                  <a:pt x="39" y="109"/>
                </a:cubicBezTo>
                <a:close/>
                <a:moveTo>
                  <a:pt x="39" y="99"/>
                </a:moveTo>
                <a:cubicBezTo>
                  <a:pt x="39" y="97"/>
                  <a:pt x="37" y="95"/>
                  <a:pt x="35" y="95"/>
                </a:cubicBezTo>
                <a:cubicBezTo>
                  <a:pt x="33" y="95"/>
                  <a:pt x="31" y="97"/>
                  <a:pt x="31" y="99"/>
                </a:cubicBezTo>
                <a:cubicBezTo>
                  <a:pt x="31" y="101"/>
                  <a:pt x="33" y="103"/>
                  <a:pt x="35" y="103"/>
                </a:cubicBezTo>
                <a:cubicBezTo>
                  <a:pt x="37" y="103"/>
                  <a:pt x="39" y="101"/>
                  <a:pt x="39" y="99"/>
                </a:cubicBezTo>
                <a:close/>
                <a:moveTo>
                  <a:pt x="49" y="119"/>
                </a:moveTo>
                <a:cubicBezTo>
                  <a:pt x="49" y="117"/>
                  <a:pt x="47" y="115"/>
                  <a:pt x="45" y="115"/>
                </a:cubicBezTo>
                <a:cubicBezTo>
                  <a:pt x="42" y="115"/>
                  <a:pt x="41" y="117"/>
                  <a:pt x="41" y="119"/>
                </a:cubicBezTo>
                <a:cubicBezTo>
                  <a:pt x="41" y="121"/>
                  <a:pt x="42" y="123"/>
                  <a:pt x="45" y="123"/>
                </a:cubicBezTo>
                <a:cubicBezTo>
                  <a:pt x="47" y="123"/>
                  <a:pt x="49" y="121"/>
                  <a:pt x="49" y="119"/>
                </a:cubicBezTo>
                <a:close/>
                <a:moveTo>
                  <a:pt x="49" y="109"/>
                </a:moveTo>
                <a:cubicBezTo>
                  <a:pt x="49" y="107"/>
                  <a:pt x="47" y="105"/>
                  <a:pt x="45" y="105"/>
                </a:cubicBezTo>
                <a:cubicBezTo>
                  <a:pt x="42" y="105"/>
                  <a:pt x="41" y="107"/>
                  <a:pt x="41" y="109"/>
                </a:cubicBezTo>
                <a:cubicBezTo>
                  <a:pt x="41" y="111"/>
                  <a:pt x="42" y="113"/>
                  <a:pt x="45" y="113"/>
                </a:cubicBezTo>
                <a:cubicBezTo>
                  <a:pt x="47" y="113"/>
                  <a:pt x="49" y="111"/>
                  <a:pt x="49" y="109"/>
                </a:cubicBezTo>
                <a:close/>
                <a:moveTo>
                  <a:pt x="49" y="99"/>
                </a:moveTo>
                <a:cubicBezTo>
                  <a:pt x="49" y="97"/>
                  <a:pt x="47" y="95"/>
                  <a:pt x="45" y="95"/>
                </a:cubicBezTo>
                <a:cubicBezTo>
                  <a:pt x="42" y="95"/>
                  <a:pt x="41" y="97"/>
                  <a:pt x="41" y="99"/>
                </a:cubicBezTo>
                <a:cubicBezTo>
                  <a:pt x="41" y="101"/>
                  <a:pt x="42" y="103"/>
                  <a:pt x="45" y="103"/>
                </a:cubicBezTo>
                <a:cubicBezTo>
                  <a:pt x="47" y="103"/>
                  <a:pt x="49" y="101"/>
                  <a:pt x="49" y="99"/>
                </a:cubicBezTo>
                <a:close/>
                <a:moveTo>
                  <a:pt x="58" y="119"/>
                </a:moveTo>
                <a:cubicBezTo>
                  <a:pt x="58" y="117"/>
                  <a:pt x="56" y="115"/>
                  <a:pt x="54" y="115"/>
                </a:cubicBezTo>
                <a:cubicBezTo>
                  <a:pt x="52" y="115"/>
                  <a:pt x="50" y="117"/>
                  <a:pt x="50" y="119"/>
                </a:cubicBezTo>
                <a:cubicBezTo>
                  <a:pt x="50" y="121"/>
                  <a:pt x="52" y="123"/>
                  <a:pt x="54" y="123"/>
                </a:cubicBezTo>
                <a:cubicBezTo>
                  <a:pt x="56" y="123"/>
                  <a:pt x="58" y="121"/>
                  <a:pt x="58" y="119"/>
                </a:cubicBezTo>
                <a:close/>
                <a:moveTo>
                  <a:pt x="58" y="109"/>
                </a:moveTo>
                <a:cubicBezTo>
                  <a:pt x="58" y="107"/>
                  <a:pt x="56" y="105"/>
                  <a:pt x="54" y="105"/>
                </a:cubicBezTo>
                <a:cubicBezTo>
                  <a:pt x="52" y="105"/>
                  <a:pt x="50" y="107"/>
                  <a:pt x="50" y="109"/>
                </a:cubicBezTo>
                <a:cubicBezTo>
                  <a:pt x="50" y="111"/>
                  <a:pt x="52" y="113"/>
                  <a:pt x="54" y="113"/>
                </a:cubicBezTo>
                <a:cubicBezTo>
                  <a:pt x="56" y="113"/>
                  <a:pt x="58" y="111"/>
                  <a:pt x="58" y="109"/>
                </a:cubicBezTo>
                <a:close/>
                <a:moveTo>
                  <a:pt x="58" y="99"/>
                </a:moveTo>
                <a:cubicBezTo>
                  <a:pt x="58" y="97"/>
                  <a:pt x="56" y="95"/>
                  <a:pt x="54" y="95"/>
                </a:cubicBezTo>
                <a:cubicBezTo>
                  <a:pt x="52" y="95"/>
                  <a:pt x="50" y="97"/>
                  <a:pt x="50" y="99"/>
                </a:cubicBezTo>
                <a:cubicBezTo>
                  <a:pt x="50" y="101"/>
                  <a:pt x="52" y="103"/>
                  <a:pt x="54" y="103"/>
                </a:cubicBezTo>
                <a:cubicBezTo>
                  <a:pt x="56" y="103"/>
                  <a:pt x="58" y="101"/>
                  <a:pt x="58" y="99"/>
                </a:cubicBezTo>
                <a:close/>
                <a:moveTo>
                  <a:pt x="67" y="119"/>
                </a:moveTo>
                <a:cubicBezTo>
                  <a:pt x="67" y="117"/>
                  <a:pt x="66" y="115"/>
                  <a:pt x="63" y="115"/>
                </a:cubicBezTo>
                <a:cubicBezTo>
                  <a:pt x="61" y="115"/>
                  <a:pt x="59" y="117"/>
                  <a:pt x="59" y="119"/>
                </a:cubicBezTo>
                <a:cubicBezTo>
                  <a:pt x="59" y="121"/>
                  <a:pt x="61" y="123"/>
                  <a:pt x="63" y="123"/>
                </a:cubicBezTo>
                <a:cubicBezTo>
                  <a:pt x="66" y="123"/>
                  <a:pt x="67" y="121"/>
                  <a:pt x="67" y="119"/>
                </a:cubicBezTo>
                <a:close/>
                <a:moveTo>
                  <a:pt x="67" y="109"/>
                </a:moveTo>
                <a:cubicBezTo>
                  <a:pt x="67" y="107"/>
                  <a:pt x="66" y="105"/>
                  <a:pt x="63" y="105"/>
                </a:cubicBezTo>
                <a:cubicBezTo>
                  <a:pt x="61" y="105"/>
                  <a:pt x="59" y="107"/>
                  <a:pt x="59" y="109"/>
                </a:cubicBezTo>
                <a:cubicBezTo>
                  <a:pt x="59" y="111"/>
                  <a:pt x="61" y="113"/>
                  <a:pt x="63" y="113"/>
                </a:cubicBezTo>
                <a:cubicBezTo>
                  <a:pt x="66" y="113"/>
                  <a:pt x="67" y="111"/>
                  <a:pt x="67" y="109"/>
                </a:cubicBezTo>
                <a:close/>
                <a:moveTo>
                  <a:pt x="67" y="99"/>
                </a:moveTo>
                <a:cubicBezTo>
                  <a:pt x="67" y="97"/>
                  <a:pt x="66" y="95"/>
                  <a:pt x="63" y="95"/>
                </a:cubicBezTo>
                <a:cubicBezTo>
                  <a:pt x="61" y="95"/>
                  <a:pt x="59" y="97"/>
                  <a:pt x="59" y="99"/>
                </a:cubicBezTo>
                <a:cubicBezTo>
                  <a:pt x="59" y="101"/>
                  <a:pt x="61" y="103"/>
                  <a:pt x="63" y="103"/>
                </a:cubicBezTo>
                <a:cubicBezTo>
                  <a:pt x="66" y="103"/>
                  <a:pt x="67" y="101"/>
                  <a:pt x="67" y="99"/>
                </a:cubicBezTo>
                <a:close/>
                <a:moveTo>
                  <a:pt x="77" y="119"/>
                </a:moveTo>
                <a:cubicBezTo>
                  <a:pt x="77" y="117"/>
                  <a:pt x="75" y="115"/>
                  <a:pt x="73" y="115"/>
                </a:cubicBezTo>
                <a:cubicBezTo>
                  <a:pt x="71" y="115"/>
                  <a:pt x="69" y="117"/>
                  <a:pt x="69" y="119"/>
                </a:cubicBezTo>
                <a:cubicBezTo>
                  <a:pt x="69" y="121"/>
                  <a:pt x="71" y="123"/>
                  <a:pt x="73" y="123"/>
                </a:cubicBezTo>
                <a:cubicBezTo>
                  <a:pt x="75" y="123"/>
                  <a:pt x="77" y="121"/>
                  <a:pt x="77" y="119"/>
                </a:cubicBezTo>
                <a:close/>
                <a:moveTo>
                  <a:pt x="77" y="109"/>
                </a:moveTo>
                <a:cubicBezTo>
                  <a:pt x="77" y="107"/>
                  <a:pt x="75" y="105"/>
                  <a:pt x="73" y="105"/>
                </a:cubicBezTo>
                <a:cubicBezTo>
                  <a:pt x="71" y="105"/>
                  <a:pt x="69" y="107"/>
                  <a:pt x="69" y="109"/>
                </a:cubicBezTo>
                <a:cubicBezTo>
                  <a:pt x="69" y="111"/>
                  <a:pt x="71" y="113"/>
                  <a:pt x="73" y="113"/>
                </a:cubicBezTo>
                <a:cubicBezTo>
                  <a:pt x="75" y="113"/>
                  <a:pt x="77" y="111"/>
                  <a:pt x="77" y="109"/>
                </a:cubicBezTo>
                <a:close/>
                <a:moveTo>
                  <a:pt x="77" y="99"/>
                </a:moveTo>
                <a:cubicBezTo>
                  <a:pt x="77" y="97"/>
                  <a:pt x="75" y="95"/>
                  <a:pt x="73" y="95"/>
                </a:cubicBezTo>
                <a:cubicBezTo>
                  <a:pt x="71" y="95"/>
                  <a:pt x="69" y="97"/>
                  <a:pt x="69" y="99"/>
                </a:cubicBezTo>
                <a:cubicBezTo>
                  <a:pt x="69" y="101"/>
                  <a:pt x="71" y="103"/>
                  <a:pt x="73" y="103"/>
                </a:cubicBezTo>
                <a:cubicBezTo>
                  <a:pt x="75" y="103"/>
                  <a:pt x="77" y="101"/>
                  <a:pt x="77" y="99"/>
                </a:cubicBezTo>
                <a:close/>
                <a:moveTo>
                  <a:pt x="86" y="119"/>
                </a:moveTo>
                <a:cubicBezTo>
                  <a:pt x="86" y="117"/>
                  <a:pt x="84" y="115"/>
                  <a:pt x="82" y="115"/>
                </a:cubicBezTo>
                <a:cubicBezTo>
                  <a:pt x="80" y="115"/>
                  <a:pt x="78" y="117"/>
                  <a:pt x="78" y="119"/>
                </a:cubicBezTo>
                <a:cubicBezTo>
                  <a:pt x="78" y="121"/>
                  <a:pt x="80" y="123"/>
                  <a:pt x="82" y="123"/>
                </a:cubicBezTo>
                <a:cubicBezTo>
                  <a:pt x="84" y="123"/>
                  <a:pt x="86" y="121"/>
                  <a:pt x="86" y="119"/>
                </a:cubicBezTo>
                <a:close/>
                <a:moveTo>
                  <a:pt x="86" y="109"/>
                </a:moveTo>
                <a:cubicBezTo>
                  <a:pt x="86" y="107"/>
                  <a:pt x="84" y="105"/>
                  <a:pt x="82" y="105"/>
                </a:cubicBezTo>
                <a:cubicBezTo>
                  <a:pt x="80" y="105"/>
                  <a:pt x="78" y="107"/>
                  <a:pt x="78" y="109"/>
                </a:cubicBezTo>
                <a:cubicBezTo>
                  <a:pt x="78" y="111"/>
                  <a:pt x="80" y="113"/>
                  <a:pt x="82" y="113"/>
                </a:cubicBezTo>
                <a:cubicBezTo>
                  <a:pt x="84" y="113"/>
                  <a:pt x="86" y="111"/>
                  <a:pt x="86" y="109"/>
                </a:cubicBezTo>
                <a:close/>
                <a:moveTo>
                  <a:pt x="86" y="99"/>
                </a:moveTo>
                <a:cubicBezTo>
                  <a:pt x="86" y="97"/>
                  <a:pt x="84" y="95"/>
                  <a:pt x="82" y="95"/>
                </a:cubicBezTo>
                <a:cubicBezTo>
                  <a:pt x="80" y="95"/>
                  <a:pt x="78" y="97"/>
                  <a:pt x="78" y="99"/>
                </a:cubicBezTo>
                <a:cubicBezTo>
                  <a:pt x="78" y="101"/>
                  <a:pt x="80" y="103"/>
                  <a:pt x="82" y="103"/>
                </a:cubicBezTo>
                <a:cubicBezTo>
                  <a:pt x="84" y="103"/>
                  <a:pt x="86" y="101"/>
                  <a:pt x="86" y="99"/>
                </a:cubicBezTo>
                <a:close/>
                <a:moveTo>
                  <a:pt x="96" y="119"/>
                </a:moveTo>
                <a:cubicBezTo>
                  <a:pt x="96" y="117"/>
                  <a:pt x="94" y="115"/>
                  <a:pt x="92" y="115"/>
                </a:cubicBezTo>
                <a:cubicBezTo>
                  <a:pt x="89" y="115"/>
                  <a:pt x="88" y="117"/>
                  <a:pt x="88" y="119"/>
                </a:cubicBezTo>
                <a:cubicBezTo>
                  <a:pt x="88" y="121"/>
                  <a:pt x="89" y="123"/>
                  <a:pt x="92" y="123"/>
                </a:cubicBezTo>
                <a:cubicBezTo>
                  <a:pt x="94" y="123"/>
                  <a:pt x="96" y="121"/>
                  <a:pt x="96" y="119"/>
                </a:cubicBezTo>
                <a:close/>
                <a:moveTo>
                  <a:pt x="96" y="109"/>
                </a:moveTo>
                <a:cubicBezTo>
                  <a:pt x="96" y="107"/>
                  <a:pt x="94" y="105"/>
                  <a:pt x="92" y="105"/>
                </a:cubicBezTo>
                <a:cubicBezTo>
                  <a:pt x="89" y="105"/>
                  <a:pt x="88" y="107"/>
                  <a:pt x="88" y="109"/>
                </a:cubicBezTo>
                <a:cubicBezTo>
                  <a:pt x="88" y="111"/>
                  <a:pt x="89" y="113"/>
                  <a:pt x="92" y="113"/>
                </a:cubicBezTo>
                <a:cubicBezTo>
                  <a:pt x="94" y="113"/>
                  <a:pt x="96" y="111"/>
                  <a:pt x="96" y="109"/>
                </a:cubicBezTo>
                <a:close/>
                <a:moveTo>
                  <a:pt x="96" y="99"/>
                </a:moveTo>
                <a:cubicBezTo>
                  <a:pt x="96" y="97"/>
                  <a:pt x="94" y="95"/>
                  <a:pt x="92" y="95"/>
                </a:cubicBezTo>
                <a:cubicBezTo>
                  <a:pt x="89" y="95"/>
                  <a:pt x="88" y="97"/>
                  <a:pt x="88" y="99"/>
                </a:cubicBezTo>
                <a:cubicBezTo>
                  <a:pt x="88" y="101"/>
                  <a:pt x="89" y="103"/>
                  <a:pt x="92" y="103"/>
                </a:cubicBezTo>
                <a:cubicBezTo>
                  <a:pt x="94" y="103"/>
                  <a:pt x="96" y="101"/>
                  <a:pt x="96" y="99"/>
                </a:cubicBezTo>
                <a:close/>
                <a:moveTo>
                  <a:pt x="105" y="119"/>
                </a:moveTo>
                <a:cubicBezTo>
                  <a:pt x="105" y="117"/>
                  <a:pt x="103" y="115"/>
                  <a:pt x="101" y="115"/>
                </a:cubicBezTo>
                <a:cubicBezTo>
                  <a:pt x="99" y="115"/>
                  <a:pt x="97" y="117"/>
                  <a:pt x="97" y="119"/>
                </a:cubicBezTo>
                <a:cubicBezTo>
                  <a:pt x="97" y="121"/>
                  <a:pt x="99" y="123"/>
                  <a:pt x="101" y="123"/>
                </a:cubicBezTo>
                <a:cubicBezTo>
                  <a:pt x="103" y="123"/>
                  <a:pt x="105" y="121"/>
                  <a:pt x="105" y="119"/>
                </a:cubicBezTo>
                <a:close/>
                <a:moveTo>
                  <a:pt x="105" y="109"/>
                </a:moveTo>
                <a:cubicBezTo>
                  <a:pt x="105" y="107"/>
                  <a:pt x="103" y="105"/>
                  <a:pt x="101" y="105"/>
                </a:cubicBezTo>
                <a:cubicBezTo>
                  <a:pt x="99" y="105"/>
                  <a:pt x="97" y="107"/>
                  <a:pt x="97" y="109"/>
                </a:cubicBezTo>
                <a:cubicBezTo>
                  <a:pt x="97" y="111"/>
                  <a:pt x="99" y="113"/>
                  <a:pt x="101" y="113"/>
                </a:cubicBezTo>
                <a:cubicBezTo>
                  <a:pt x="103" y="113"/>
                  <a:pt x="105" y="111"/>
                  <a:pt x="105" y="109"/>
                </a:cubicBezTo>
                <a:close/>
                <a:moveTo>
                  <a:pt x="105" y="99"/>
                </a:moveTo>
                <a:cubicBezTo>
                  <a:pt x="105" y="97"/>
                  <a:pt x="103" y="95"/>
                  <a:pt x="101" y="95"/>
                </a:cubicBezTo>
                <a:cubicBezTo>
                  <a:pt x="99" y="95"/>
                  <a:pt x="97" y="97"/>
                  <a:pt x="97" y="99"/>
                </a:cubicBezTo>
                <a:cubicBezTo>
                  <a:pt x="97" y="101"/>
                  <a:pt x="99" y="103"/>
                  <a:pt x="101" y="103"/>
                </a:cubicBezTo>
                <a:cubicBezTo>
                  <a:pt x="103" y="103"/>
                  <a:pt x="105" y="101"/>
                  <a:pt x="105" y="99"/>
                </a:cubicBezTo>
                <a:close/>
                <a:moveTo>
                  <a:pt x="115" y="119"/>
                </a:moveTo>
                <a:cubicBezTo>
                  <a:pt x="115" y="117"/>
                  <a:pt x="113" y="115"/>
                  <a:pt x="111" y="115"/>
                </a:cubicBezTo>
                <a:cubicBezTo>
                  <a:pt x="108" y="115"/>
                  <a:pt x="107" y="117"/>
                  <a:pt x="107" y="119"/>
                </a:cubicBezTo>
                <a:cubicBezTo>
                  <a:pt x="107" y="121"/>
                  <a:pt x="108" y="123"/>
                  <a:pt x="111" y="123"/>
                </a:cubicBezTo>
                <a:cubicBezTo>
                  <a:pt x="113" y="123"/>
                  <a:pt x="115" y="121"/>
                  <a:pt x="115" y="119"/>
                </a:cubicBezTo>
                <a:close/>
                <a:moveTo>
                  <a:pt x="115" y="109"/>
                </a:moveTo>
                <a:cubicBezTo>
                  <a:pt x="115" y="107"/>
                  <a:pt x="113" y="105"/>
                  <a:pt x="111" y="105"/>
                </a:cubicBezTo>
                <a:cubicBezTo>
                  <a:pt x="108" y="105"/>
                  <a:pt x="107" y="107"/>
                  <a:pt x="107" y="109"/>
                </a:cubicBezTo>
                <a:cubicBezTo>
                  <a:pt x="107" y="111"/>
                  <a:pt x="108" y="113"/>
                  <a:pt x="111" y="113"/>
                </a:cubicBezTo>
                <a:cubicBezTo>
                  <a:pt x="113" y="113"/>
                  <a:pt x="115" y="111"/>
                  <a:pt x="115" y="109"/>
                </a:cubicBezTo>
                <a:close/>
                <a:moveTo>
                  <a:pt x="115" y="99"/>
                </a:moveTo>
                <a:cubicBezTo>
                  <a:pt x="115" y="97"/>
                  <a:pt x="113" y="95"/>
                  <a:pt x="111" y="95"/>
                </a:cubicBezTo>
                <a:cubicBezTo>
                  <a:pt x="108" y="95"/>
                  <a:pt x="107" y="97"/>
                  <a:pt x="107" y="99"/>
                </a:cubicBezTo>
                <a:cubicBezTo>
                  <a:pt x="107" y="101"/>
                  <a:pt x="108" y="103"/>
                  <a:pt x="111" y="103"/>
                </a:cubicBezTo>
                <a:cubicBezTo>
                  <a:pt x="113" y="103"/>
                  <a:pt x="115" y="101"/>
                  <a:pt x="115" y="99"/>
                </a:cubicBezTo>
                <a:close/>
                <a:moveTo>
                  <a:pt x="124" y="119"/>
                </a:moveTo>
                <a:cubicBezTo>
                  <a:pt x="124" y="117"/>
                  <a:pt x="122" y="115"/>
                  <a:pt x="120" y="115"/>
                </a:cubicBezTo>
                <a:cubicBezTo>
                  <a:pt x="118" y="115"/>
                  <a:pt x="116" y="117"/>
                  <a:pt x="116" y="119"/>
                </a:cubicBezTo>
                <a:cubicBezTo>
                  <a:pt x="116" y="121"/>
                  <a:pt x="118" y="123"/>
                  <a:pt x="120" y="123"/>
                </a:cubicBezTo>
                <a:cubicBezTo>
                  <a:pt x="122" y="123"/>
                  <a:pt x="124" y="121"/>
                  <a:pt x="124" y="119"/>
                </a:cubicBezTo>
                <a:close/>
                <a:moveTo>
                  <a:pt x="124" y="109"/>
                </a:moveTo>
                <a:cubicBezTo>
                  <a:pt x="124" y="107"/>
                  <a:pt x="122" y="105"/>
                  <a:pt x="120" y="105"/>
                </a:cubicBezTo>
                <a:cubicBezTo>
                  <a:pt x="118" y="105"/>
                  <a:pt x="116" y="107"/>
                  <a:pt x="116" y="109"/>
                </a:cubicBezTo>
                <a:cubicBezTo>
                  <a:pt x="116" y="111"/>
                  <a:pt x="118" y="113"/>
                  <a:pt x="120" y="113"/>
                </a:cubicBezTo>
                <a:cubicBezTo>
                  <a:pt x="122" y="113"/>
                  <a:pt x="124" y="111"/>
                  <a:pt x="124" y="109"/>
                </a:cubicBezTo>
                <a:close/>
                <a:moveTo>
                  <a:pt x="124" y="99"/>
                </a:moveTo>
                <a:cubicBezTo>
                  <a:pt x="124" y="97"/>
                  <a:pt x="122" y="95"/>
                  <a:pt x="120" y="95"/>
                </a:cubicBezTo>
                <a:cubicBezTo>
                  <a:pt x="118" y="95"/>
                  <a:pt x="116" y="97"/>
                  <a:pt x="116" y="99"/>
                </a:cubicBezTo>
                <a:cubicBezTo>
                  <a:pt x="116" y="101"/>
                  <a:pt x="118" y="103"/>
                  <a:pt x="120" y="103"/>
                </a:cubicBezTo>
                <a:cubicBezTo>
                  <a:pt x="122" y="103"/>
                  <a:pt x="124" y="101"/>
                  <a:pt x="124" y="99"/>
                </a:cubicBezTo>
                <a:close/>
                <a:moveTo>
                  <a:pt x="133" y="119"/>
                </a:moveTo>
                <a:cubicBezTo>
                  <a:pt x="133" y="117"/>
                  <a:pt x="132" y="115"/>
                  <a:pt x="129" y="115"/>
                </a:cubicBezTo>
                <a:cubicBezTo>
                  <a:pt x="127" y="115"/>
                  <a:pt x="125" y="117"/>
                  <a:pt x="125" y="119"/>
                </a:cubicBezTo>
                <a:cubicBezTo>
                  <a:pt x="125" y="121"/>
                  <a:pt x="127" y="123"/>
                  <a:pt x="129" y="123"/>
                </a:cubicBezTo>
                <a:cubicBezTo>
                  <a:pt x="132" y="123"/>
                  <a:pt x="133" y="121"/>
                  <a:pt x="133" y="119"/>
                </a:cubicBezTo>
                <a:close/>
                <a:moveTo>
                  <a:pt x="133" y="109"/>
                </a:moveTo>
                <a:cubicBezTo>
                  <a:pt x="133" y="107"/>
                  <a:pt x="132" y="105"/>
                  <a:pt x="129" y="105"/>
                </a:cubicBezTo>
                <a:cubicBezTo>
                  <a:pt x="127" y="105"/>
                  <a:pt x="125" y="107"/>
                  <a:pt x="125" y="109"/>
                </a:cubicBezTo>
                <a:cubicBezTo>
                  <a:pt x="125" y="111"/>
                  <a:pt x="127" y="113"/>
                  <a:pt x="129" y="113"/>
                </a:cubicBezTo>
                <a:cubicBezTo>
                  <a:pt x="132" y="113"/>
                  <a:pt x="133" y="111"/>
                  <a:pt x="133" y="109"/>
                </a:cubicBezTo>
                <a:close/>
                <a:moveTo>
                  <a:pt x="133" y="99"/>
                </a:moveTo>
                <a:cubicBezTo>
                  <a:pt x="133" y="97"/>
                  <a:pt x="132" y="95"/>
                  <a:pt x="129" y="95"/>
                </a:cubicBezTo>
                <a:cubicBezTo>
                  <a:pt x="127" y="95"/>
                  <a:pt x="125" y="97"/>
                  <a:pt x="125" y="99"/>
                </a:cubicBezTo>
                <a:cubicBezTo>
                  <a:pt x="125" y="101"/>
                  <a:pt x="127" y="103"/>
                  <a:pt x="129" y="103"/>
                </a:cubicBezTo>
                <a:cubicBezTo>
                  <a:pt x="132" y="103"/>
                  <a:pt x="133" y="101"/>
                  <a:pt x="133" y="99"/>
                </a:cubicBezTo>
                <a:close/>
                <a:moveTo>
                  <a:pt x="143" y="119"/>
                </a:moveTo>
                <a:cubicBezTo>
                  <a:pt x="143" y="117"/>
                  <a:pt x="141" y="115"/>
                  <a:pt x="139" y="115"/>
                </a:cubicBezTo>
                <a:cubicBezTo>
                  <a:pt x="137" y="115"/>
                  <a:pt x="135" y="117"/>
                  <a:pt x="135" y="119"/>
                </a:cubicBezTo>
                <a:cubicBezTo>
                  <a:pt x="135" y="121"/>
                  <a:pt x="137" y="123"/>
                  <a:pt x="139" y="123"/>
                </a:cubicBezTo>
                <a:cubicBezTo>
                  <a:pt x="141" y="123"/>
                  <a:pt x="143" y="121"/>
                  <a:pt x="143" y="119"/>
                </a:cubicBezTo>
                <a:close/>
                <a:moveTo>
                  <a:pt x="143" y="109"/>
                </a:moveTo>
                <a:cubicBezTo>
                  <a:pt x="143" y="107"/>
                  <a:pt x="141" y="105"/>
                  <a:pt x="139" y="105"/>
                </a:cubicBezTo>
                <a:cubicBezTo>
                  <a:pt x="137" y="105"/>
                  <a:pt x="135" y="107"/>
                  <a:pt x="135" y="109"/>
                </a:cubicBezTo>
                <a:cubicBezTo>
                  <a:pt x="135" y="111"/>
                  <a:pt x="137" y="113"/>
                  <a:pt x="139" y="113"/>
                </a:cubicBezTo>
                <a:cubicBezTo>
                  <a:pt x="141" y="113"/>
                  <a:pt x="143" y="111"/>
                  <a:pt x="143" y="109"/>
                </a:cubicBezTo>
                <a:close/>
                <a:moveTo>
                  <a:pt x="143" y="99"/>
                </a:moveTo>
                <a:cubicBezTo>
                  <a:pt x="143" y="97"/>
                  <a:pt x="141" y="95"/>
                  <a:pt x="139" y="95"/>
                </a:cubicBezTo>
                <a:cubicBezTo>
                  <a:pt x="137" y="95"/>
                  <a:pt x="135" y="97"/>
                  <a:pt x="135" y="99"/>
                </a:cubicBezTo>
                <a:cubicBezTo>
                  <a:pt x="135" y="101"/>
                  <a:pt x="137" y="103"/>
                  <a:pt x="139" y="103"/>
                </a:cubicBezTo>
                <a:cubicBezTo>
                  <a:pt x="141" y="103"/>
                  <a:pt x="143" y="101"/>
                  <a:pt x="143" y="99"/>
                </a:cubicBezTo>
                <a:close/>
                <a:moveTo>
                  <a:pt x="313" y="109"/>
                </a:moveTo>
                <a:cubicBezTo>
                  <a:pt x="313" y="102"/>
                  <a:pt x="307" y="95"/>
                  <a:pt x="300" y="95"/>
                </a:cubicBezTo>
                <a:cubicBezTo>
                  <a:pt x="300" y="95"/>
                  <a:pt x="300" y="95"/>
                  <a:pt x="146" y="95"/>
                </a:cubicBezTo>
                <a:cubicBezTo>
                  <a:pt x="146" y="95"/>
                  <a:pt x="146" y="95"/>
                  <a:pt x="146" y="123"/>
                </a:cubicBezTo>
                <a:cubicBezTo>
                  <a:pt x="146" y="123"/>
                  <a:pt x="146" y="123"/>
                  <a:pt x="300" y="123"/>
                </a:cubicBezTo>
                <a:cubicBezTo>
                  <a:pt x="307" y="123"/>
                  <a:pt x="313" y="116"/>
                  <a:pt x="313" y="109"/>
                </a:cubicBezTo>
                <a:close/>
                <a:moveTo>
                  <a:pt x="299" y="101"/>
                </a:moveTo>
                <a:cubicBezTo>
                  <a:pt x="294" y="101"/>
                  <a:pt x="291" y="105"/>
                  <a:pt x="291" y="109"/>
                </a:cubicBezTo>
                <a:cubicBezTo>
                  <a:pt x="291" y="113"/>
                  <a:pt x="294" y="117"/>
                  <a:pt x="299" y="117"/>
                </a:cubicBezTo>
                <a:cubicBezTo>
                  <a:pt x="303" y="117"/>
                  <a:pt x="307" y="113"/>
                  <a:pt x="307" y="109"/>
                </a:cubicBezTo>
                <a:cubicBezTo>
                  <a:pt x="307" y="105"/>
                  <a:pt x="303" y="101"/>
                  <a:pt x="299" y="101"/>
                </a:cubicBezTo>
                <a:close/>
                <a:moveTo>
                  <a:pt x="325" y="146"/>
                </a:moveTo>
                <a:cubicBezTo>
                  <a:pt x="325" y="175"/>
                  <a:pt x="325" y="175"/>
                  <a:pt x="325" y="175"/>
                </a:cubicBezTo>
                <a:cubicBezTo>
                  <a:pt x="325" y="180"/>
                  <a:pt x="320" y="185"/>
                  <a:pt x="315" y="185"/>
                </a:cubicBezTo>
                <a:cubicBezTo>
                  <a:pt x="9" y="185"/>
                  <a:pt x="9" y="185"/>
                  <a:pt x="9" y="185"/>
                </a:cubicBezTo>
                <a:cubicBezTo>
                  <a:pt x="4" y="185"/>
                  <a:pt x="0" y="180"/>
                  <a:pt x="0" y="175"/>
                </a:cubicBezTo>
                <a:cubicBezTo>
                  <a:pt x="0" y="146"/>
                  <a:pt x="0" y="146"/>
                  <a:pt x="0" y="146"/>
                </a:cubicBezTo>
                <a:cubicBezTo>
                  <a:pt x="0" y="141"/>
                  <a:pt x="4" y="137"/>
                  <a:pt x="9" y="137"/>
                </a:cubicBezTo>
                <a:cubicBezTo>
                  <a:pt x="315" y="137"/>
                  <a:pt x="315" y="137"/>
                  <a:pt x="315" y="137"/>
                </a:cubicBezTo>
                <a:cubicBezTo>
                  <a:pt x="320" y="137"/>
                  <a:pt x="325" y="141"/>
                  <a:pt x="325" y="146"/>
                </a:cubicBezTo>
                <a:close/>
                <a:moveTo>
                  <a:pt x="20" y="171"/>
                </a:moveTo>
                <a:cubicBezTo>
                  <a:pt x="20" y="168"/>
                  <a:pt x="19" y="167"/>
                  <a:pt x="16" y="167"/>
                </a:cubicBezTo>
                <a:cubicBezTo>
                  <a:pt x="14" y="167"/>
                  <a:pt x="12" y="168"/>
                  <a:pt x="12" y="171"/>
                </a:cubicBezTo>
                <a:cubicBezTo>
                  <a:pt x="12" y="173"/>
                  <a:pt x="14" y="175"/>
                  <a:pt x="16" y="175"/>
                </a:cubicBezTo>
                <a:cubicBezTo>
                  <a:pt x="19" y="175"/>
                  <a:pt x="20" y="173"/>
                  <a:pt x="20" y="171"/>
                </a:cubicBezTo>
                <a:close/>
                <a:moveTo>
                  <a:pt x="20" y="161"/>
                </a:moveTo>
                <a:cubicBezTo>
                  <a:pt x="20" y="159"/>
                  <a:pt x="19" y="157"/>
                  <a:pt x="16" y="157"/>
                </a:cubicBezTo>
                <a:cubicBezTo>
                  <a:pt x="14" y="157"/>
                  <a:pt x="12" y="159"/>
                  <a:pt x="12" y="161"/>
                </a:cubicBezTo>
                <a:cubicBezTo>
                  <a:pt x="12" y="163"/>
                  <a:pt x="14" y="165"/>
                  <a:pt x="16" y="165"/>
                </a:cubicBezTo>
                <a:cubicBezTo>
                  <a:pt x="19" y="165"/>
                  <a:pt x="20" y="163"/>
                  <a:pt x="20" y="161"/>
                </a:cubicBezTo>
                <a:close/>
                <a:moveTo>
                  <a:pt x="20" y="151"/>
                </a:moveTo>
                <a:cubicBezTo>
                  <a:pt x="20" y="149"/>
                  <a:pt x="19" y="147"/>
                  <a:pt x="16" y="147"/>
                </a:cubicBezTo>
                <a:cubicBezTo>
                  <a:pt x="14" y="147"/>
                  <a:pt x="12" y="149"/>
                  <a:pt x="12" y="151"/>
                </a:cubicBezTo>
                <a:cubicBezTo>
                  <a:pt x="12" y="153"/>
                  <a:pt x="14" y="155"/>
                  <a:pt x="16" y="155"/>
                </a:cubicBezTo>
                <a:cubicBezTo>
                  <a:pt x="19" y="155"/>
                  <a:pt x="20" y="153"/>
                  <a:pt x="20" y="151"/>
                </a:cubicBezTo>
                <a:close/>
                <a:moveTo>
                  <a:pt x="30" y="171"/>
                </a:moveTo>
                <a:cubicBezTo>
                  <a:pt x="30" y="168"/>
                  <a:pt x="28" y="167"/>
                  <a:pt x="26" y="167"/>
                </a:cubicBezTo>
                <a:cubicBezTo>
                  <a:pt x="24" y="167"/>
                  <a:pt x="22" y="168"/>
                  <a:pt x="22" y="171"/>
                </a:cubicBezTo>
                <a:cubicBezTo>
                  <a:pt x="22" y="173"/>
                  <a:pt x="24" y="175"/>
                  <a:pt x="26" y="175"/>
                </a:cubicBezTo>
                <a:cubicBezTo>
                  <a:pt x="28" y="175"/>
                  <a:pt x="30" y="173"/>
                  <a:pt x="30" y="171"/>
                </a:cubicBezTo>
                <a:close/>
                <a:moveTo>
                  <a:pt x="30" y="161"/>
                </a:moveTo>
                <a:cubicBezTo>
                  <a:pt x="30" y="159"/>
                  <a:pt x="28" y="157"/>
                  <a:pt x="26" y="157"/>
                </a:cubicBezTo>
                <a:cubicBezTo>
                  <a:pt x="24" y="157"/>
                  <a:pt x="22" y="159"/>
                  <a:pt x="22" y="161"/>
                </a:cubicBezTo>
                <a:cubicBezTo>
                  <a:pt x="22" y="163"/>
                  <a:pt x="24" y="165"/>
                  <a:pt x="26" y="165"/>
                </a:cubicBezTo>
                <a:cubicBezTo>
                  <a:pt x="28" y="165"/>
                  <a:pt x="30" y="163"/>
                  <a:pt x="30" y="161"/>
                </a:cubicBezTo>
                <a:close/>
                <a:moveTo>
                  <a:pt x="30" y="151"/>
                </a:moveTo>
                <a:cubicBezTo>
                  <a:pt x="30" y="149"/>
                  <a:pt x="28" y="147"/>
                  <a:pt x="26" y="147"/>
                </a:cubicBezTo>
                <a:cubicBezTo>
                  <a:pt x="24" y="147"/>
                  <a:pt x="22" y="149"/>
                  <a:pt x="22" y="151"/>
                </a:cubicBezTo>
                <a:cubicBezTo>
                  <a:pt x="22" y="153"/>
                  <a:pt x="24" y="155"/>
                  <a:pt x="26" y="155"/>
                </a:cubicBezTo>
                <a:cubicBezTo>
                  <a:pt x="28" y="155"/>
                  <a:pt x="30" y="153"/>
                  <a:pt x="30" y="151"/>
                </a:cubicBezTo>
                <a:close/>
                <a:moveTo>
                  <a:pt x="39" y="171"/>
                </a:moveTo>
                <a:cubicBezTo>
                  <a:pt x="39" y="168"/>
                  <a:pt x="37" y="167"/>
                  <a:pt x="35" y="167"/>
                </a:cubicBezTo>
                <a:cubicBezTo>
                  <a:pt x="33" y="167"/>
                  <a:pt x="31" y="168"/>
                  <a:pt x="31" y="171"/>
                </a:cubicBezTo>
                <a:cubicBezTo>
                  <a:pt x="31" y="173"/>
                  <a:pt x="33" y="175"/>
                  <a:pt x="35" y="175"/>
                </a:cubicBezTo>
                <a:cubicBezTo>
                  <a:pt x="37" y="175"/>
                  <a:pt x="39" y="173"/>
                  <a:pt x="39" y="171"/>
                </a:cubicBezTo>
                <a:close/>
                <a:moveTo>
                  <a:pt x="39" y="161"/>
                </a:moveTo>
                <a:cubicBezTo>
                  <a:pt x="39" y="159"/>
                  <a:pt x="37" y="157"/>
                  <a:pt x="35" y="157"/>
                </a:cubicBezTo>
                <a:cubicBezTo>
                  <a:pt x="33" y="157"/>
                  <a:pt x="31" y="159"/>
                  <a:pt x="31" y="161"/>
                </a:cubicBezTo>
                <a:cubicBezTo>
                  <a:pt x="31" y="163"/>
                  <a:pt x="33" y="165"/>
                  <a:pt x="35" y="165"/>
                </a:cubicBezTo>
                <a:cubicBezTo>
                  <a:pt x="37" y="165"/>
                  <a:pt x="39" y="163"/>
                  <a:pt x="39" y="161"/>
                </a:cubicBezTo>
                <a:close/>
                <a:moveTo>
                  <a:pt x="39" y="151"/>
                </a:moveTo>
                <a:cubicBezTo>
                  <a:pt x="39" y="149"/>
                  <a:pt x="37" y="147"/>
                  <a:pt x="35" y="147"/>
                </a:cubicBezTo>
                <a:cubicBezTo>
                  <a:pt x="33" y="147"/>
                  <a:pt x="31" y="149"/>
                  <a:pt x="31" y="151"/>
                </a:cubicBezTo>
                <a:cubicBezTo>
                  <a:pt x="31" y="153"/>
                  <a:pt x="33" y="155"/>
                  <a:pt x="35" y="155"/>
                </a:cubicBezTo>
                <a:cubicBezTo>
                  <a:pt x="37" y="155"/>
                  <a:pt x="39" y="153"/>
                  <a:pt x="39" y="151"/>
                </a:cubicBezTo>
                <a:close/>
                <a:moveTo>
                  <a:pt x="49" y="171"/>
                </a:moveTo>
                <a:cubicBezTo>
                  <a:pt x="49" y="168"/>
                  <a:pt x="47" y="167"/>
                  <a:pt x="45" y="167"/>
                </a:cubicBezTo>
                <a:cubicBezTo>
                  <a:pt x="42" y="167"/>
                  <a:pt x="41" y="168"/>
                  <a:pt x="41" y="171"/>
                </a:cubicBezTo>
                <a:cubicBezTo>
                  <a:pt x="41" y="173"/>
                  <a:pt x="42" y="175"/>
                  <a:pt x="45" y="175"/>
                </a:cubicBezTo>
                <a:cubicBezTo>
                  <a:pt x="47" y="175"/>
                  <a:pt x="49" y="173"/>
                  <a:pt x="49" y="171"/>
                </a:cubicBezTo>
                <a:close/>
                <a:moveTo>
                  <a:pt x="49" y="161"/>
                </a:moveTo>
                <a:cubicBezTo>
                  <a:pt x="49" y="159"/>
                  <a:pt x="47" y="157"/>
                  <a:pt x="45" y="157"/>
                </a:cubicBezTo>
                <a:cubicBezTo>
                  <a:pt x="42" y="157"/>
                  <a:pt x="41" y="159"/>
                  <a:pt x="41" y="161"/>
                </a:cubicBezTo>
                <a:cubicBezTo>
                  <a:pt x="41" y="163"/>
                  <a:pt x="42" y="165"/>
                  <a:pt x="45" y="165"/>
                </a:cubicBezTo>
                <a:cubicBezTo>
                  <a:pt x="47" y="165"/>
                  <a:pt x="49" y="163"/>
                  <a:pt x="49" y="161"/>
                </a:cubicBezTo>
                <a:close/>
                <a:moveTo>
                  <a:pt x="49" y="151"/>
                </a:moveTo>
                <a:cubicBezTo>
                  <a:pt x="49" y="149"/>
                  <a:pt x="47" y="147"/>
                  <a:pt x="45" y="147"/>
                </a:cubicBezTo>
                <a:cubicBezTo>
                  <a:pt x="42" y="147"/>
                  <a:pt x="41" y="149"/>
                  <a:pt x="41" y="151"/>
                </a:cubicBezTo>
                <a:cubicBezTo>
                  <a:pt x="41" y="153"/>
                  <a:pt x="42" y="155"/>
                  <a:pt x="45" y="155"/>
                </a:cubicBezTo>
                <a:cubicBezTo>
                  <a:pt x="47" y="155"/>
                  <a:pt x="49" y="153"/>
                  <a:pt x="49" y="151"/>
                </a:cubicBezTo>
                <a:close/>
                <a:moveTo>
                  <a:pt x="58" y="171"/>
                </a:moveTo>
                <a:cubicBezTo>
                  <a:pt x="58" y="168"/>
                  <a:pt x="56" y="167"/>
                  <a:pt x="54" y="167"/>
                </a:cubicBezTo>
                <a:cubicBezTo>
                  <a:pt x="52" y="167"/>
                  <a:pt x="50" y="168"/>
                  <a:pt x="50" y="171"/>
                </a:cubicBezTo>
                <a:cubicBezTo>
                  <a:pt x="50" y="173"/>
                  <a:pt x="52" y="175"/>
                  <a:pt x="54" y="175"/>
                </a:cubicBezTo>
                <a:cubicBezTo>
                  <a:pt x="56" y="175"/>
                  <a:pt x="58" y="173"/>
                  <a:pt x="58" y="171"/>
                </a:cubicBezTo>
                <a:close/>
                <a:moveTo>
                  <a:pt x="58" y="161"/>
                </a:moveTo>
                <a:cubicBezTo>
                  <a:pt x="58" y="159"/>
                  <a:pt x="56" y="157"/>
                  <a:pt x="54" y="157"/>
                </a:cubicBezTo>
                <a:cubicBezTo>
                  <a:pt x="52" y="157"/>
                  <a:pt x="50" y="159"/>
                  <a:pt x="50" y="161"/>
                </a:cubicBezTo>
                <a:cubicBezTo>
                  <a:pt x="50" y="163"/>
                  <a:pt x="52" y="165"/>
                  <a:pt x="54" y="165"/>
                </a:cubicBezTo>
                <a:cubicBezTo>
                  <a:pt x="56" y="165"/>
                  <a:pt x="58" y="163"/>
                  <a:pt x="58" y="161"/>
                </a:cubicBezTo>
                <a:close/>
                <a:moveTo>
                  <a:pt x="58" y="151"/>
                </a:moveTo>
                <a:cubicBezTo>
                  <a:pt x="58" y="149"/>
                  <a:pt x="56" y="147"/>
                  <a:pt x="54" y="147"/>
                </a:cubicBezTo>
                <a:cubicBezTo>
                  <a:pt x="52" y="147"/>
                  <a:pt x="50" y="149"/>
                  <a:pt x="50" y="151"/>
                </a:cubicBezTo>
                <a:cubicBezTo>
                  <a:pt x="50" y="153"/>
                  <a:pt x="52" y="155"/>
                  <a:pt x="54" y="155"/>
                </a:cubicBezTo>
                <a:cubicBezTo>
                  <a:pt x="56" y="155"/>
                  <a:pt x="58" y="153"/>
                  <a:pt x="58" y="151"/>
                </a:cubicBezTo>
                <a:close/>
                <a:moveTo>
                  <a:pt x="67" y="171"/>
                </a:moveTo>
                <a:cubicBezTo>
                  <a:pt x="67" y="168"/>
                  <a:pt x="66" y="167"/>
                  <a:pt x="63" y="167"/>
                </a:cubicBezTo>
                <a:cubicBezTo>
                  <a:pt x="61" y="167"/>
                  <a:pt x="59" y="168"/>
                  <a:pt x="59" y="171"/>
                </a:cubicBezTo>
                <a:cubicBezTo>
                  <a:pt x="59" y="173"/>
                  <a:pt x="61" y="175"/>
                  <a:pt x="63" y="175"/>
                </a:cubicBezTo>
                <a:cubicBezTo>
                  <a:pt x="66" y="175"/>
                  <a:pt x="67" y="173"/>
                  <a:pt x="67" y="171"/>
                </a:cubicBezTo>
                <a:close/>
                <a:moveTo>
                  <a:pt x="67" y="161"/>
                </a:moveTo>
                <a:cubicBezTo>
                  <a:pt x="67" y="159"/>
                  <a:pt x="66" y="157"/>
                  <a:pt x="63" y="157"/>
                </a:cubicBezTo>
                <a:cubicBezTo>
                  <a:pt x="61" y="157"/>
                  <a:pt x="59" y="159"/>
                  <a:pt x="59" y="161"/>
                </a:cubicBezTo>
                <a:cubicBezTo>
                  <a:pt x="59" y="163"/>
                  <a:pt x="61" y="165"/>
                  <a:pt x="63" y="165"/>
                </a:cubicBezTo>
                <a:cubicBezTo>
                  <a:pt x="66" y="165"/>
                  <a:pt x="67" y="163"/>
                  <a:pt x="67" y="161"/>
                </a:cubicBezTo>
                <a:close/>
                <a:moveTo>
                  <a:pt x="67" y="151"/>
                </a:moveTo>
                <a:cubicBezTo>
                  <a:pt x="67" y="149"/>
                  <a:pt x="66" y="147"/>
                  <a:pt x="63" y="147"/>
                </a:cubicBezTo>
                <a:cubicBezTo>
                  <a:pt x="61" y="147"/>
                  <a:pt x="59" y="149"/>
                  <a:pt x="59" y="151"/>
                </a:cubicBezTo>
                <a:cubicBezTo>
                  <a:pt x="59" y="153"/>
                  <a:pt x="61" y="155"/>
                  <a:pt x="63" y="155"/>
                </a:cubicBezTo>
                <a:cubicBezTo>
                  <a:pt x="66" y="155"/>
                  <a:pt x="67" y="153"/>
                  <a:pt x="67" y="151"/>
                </a:cubicBezTo>
                <a:close/>
                <a:moveTo>
                  <a:pt x="77" y="171"/>
                </a:moveTo>
                <a:cubicBezTo>
                  <a:pt x="77" y="168"/>
                  <a:pt x="75" y="167"/>
                  <a:pt x="73" y="167"/>
                </a:cubicBezTo>
                <a:cubicBezTo>
                  <a:pt x="71" y="167"/>
                  <a:pt x="69" y="168"/>
                  <a:pt x="69" y="171"/>
                </a:cubicBezTo>
                <a:cubicBezTo>
                  <a:pt x="69" y="173"/>
                  <a:pt x="71" y="175"/>
                  <a:pt x="73" y="175"/>
                </a:cubicBezTo>
                <a:cubicBezTo>
                  <a:pt x="75" y="175"/>
                  <a:pt x="77" y="173"/>
                  <a:pt x="77" y="171"/>
                </a:cubicBezTo>
                <a:close/>
                <a:moveTo>
                  <a:pt x="77" y="161"/>
                </a:moveTo>
                <a:cubicBezTo>
                  <a:pt x="77" y="159"/>
                  <a:pt x="75" y="157"/>
                  <a:pt x="73" y="157"/>
                </a:cubicBezTo>
                <a:cubicBezTo>
                  <a:pt x="71" y="157"/>
                  <a:pt x="69" y="159"/>
                  <a:pt x="69" y="161"/>
                </a:cubicBezTo>
                <a:cubicBezTo>
                  <a:pt x="69" y="163"/>
                  <a:pt x="71" y="165"/>
                  <a:pt x="73" y="165"/>
                </a:cubicBezTo>
                <a:cubicBezTo>
                  <a:pt x="75" y="165"/>
                  <a:pt x="77" y="163"/>
                  <a:pt x="77" y="161"/>
                </a:cubicBezTo>
                <a:close/>
                <a:moveTo>
                  <a:pt x="77" y="151"/>
                </a:moveTo>
                <a:cubicBezTo>
                  <a:pt x="77" y="149"/>
                  <a:pt x="75" y="147"/>
                  <a:pt x="73" y="147"/>
                </a:cubicBezTo>
                <a:cubicBezTo>
                  <a:pt x="71" y="147"/>
                  <a:pt x="69" y="149"/>
                  <a:pt x="69" y="151"/>
                </a:cubicBezTo>
                <a:cubicBezTo>
                  <a:pt x="69" y="153"/>
                  <a:pt x="71" y="155"/>
                  <a:pt x="73" y="155"/>
                </a:cubicBezTo>
                <a:cubicBezTo>
                  <a:pt x="75" y="155"/>
                  <a:pt x="77" y="153"/>
                  <a:pt x="77" y="151"/>
                </a:cubicBezTo>
                <a:close/>
                <a:moveTo>
                  <a:pt x="86" y="171"/>
                </a:moveTo>
                <a:cubicBezTo>
                  <a:pt x="86" y="168"/>
                  <a:pt x="84" y="167"/>
                  <a:pt x="82" y="167"/>
                </a:cubicBezTo>
                <a:cubicBezTo>
                  <a:pt x="80" y="167"/>
                  <a:pt x="78" y="168"/>
                  <a:pt x="78" y="171"/>
                </a:cubicBezTo>
                <a:cubicBezTo>
                  <a:pt x="78" y="173"/>
                  <a:pt x="80" y="175"/>
                  <a:pt x="82" y="175"/>
                </a:cubicBezTo>
                <a:cubicBezTo>
                  <a:pt x="84" y="175"/>
                  <a:pt x="86" y="173"/>
                  <a:pt x="86" y="171"/>
                </a:cubicBezTo>
                <a:close/>
                <a:moveTo>
                  <a:pt x="86" y="161"/>
                </a:moveTo>
                <a:cubicBezTo>
                  <a:pt x="86" y="159"/>
                  <a:pt x="84" y="157"/>
                  <a:pt x="82" y="157"/>
                </a:cubicBezTo>
                <a:cubicBezTo>
                  <a:pt x="80" y="157"/>
                  <a:pt x="78" y="159"/>
                  <a:pt x="78" y="161"/>
                </a:cubicBezTo>
                <a:cubicBezTo>
                  <a:pt x="78" y="163"/>
                  <a:pt x="80" y="165"/>
                  <a:pt x="82" y="165"/>
                </a:cubicBezTo>
                <a:cubicBezTo>
                  <a:pt x="84" y="165"/>
                  <a:pt x="86" y="163"/>
                  <a:pt x="86" y="161"/>
                </a:cubicBezTo>
                <a:close/>
                <a:moveTo>
                  <a:pt x="86" y="151"/>
                </a:moveTo>
                <a:cubicBezTo>
                  <a:pt x="86" y="149"/>
                  <a:pt x="84" y="147"/>
                  <a:pt x="82" y="147"/>
                </a:cubicBezTo>
                <a:cubicBezTo>
                  <a:pt x="80" y="147"/>
                  <a:pt x="78" y="149"/>
                  <a:pt x="78" y="151"/>
                </a:cubicBezTo>
                <a:cubicBezTo>
                  <a:pt x="78" y="153"/>
                  <a:pt x="80" y="155"/>
                  <a:pt x="82" y="155"/>
                </a:cubicBezTo>
                <a:cubicBezTo>
                  <a:pt x="84" y="155"/>
                  <a:pt x="86" y="153"/>
                  <a:pt x="86" y="151"/>
                </a:cubicBezTo>
                <a:close/>
                <a:moveTo>
                  <a:pt x="96" y="171"/>
                </a:moveTo>
                <a:cubicBezTo>
                  <a:pt x="96" y="168"/>
                  <a:pt x="94" y="167"/>
                  <a:pt x="92" y="167"/>
                </a:cubicBezTo>
                <a:cubicBezTo>
                  <a:pt x="89" y="167"/>
                  <a:pt x="88" y="168"/>
                  <a:pt x="88" y="171"/>
                </a:cubicBezTo>
                <a:cubicBezTo>
                  <a:pt x="88" y="173"/>
                  <a:pt x="89" y="175"/>
                  <a:pt x="92" y="175"/>
                </a:cubicBezTo>
                <a:cubicBezTo>
                  <a:pt x="94" y="175"/>
                  <a:pt x="96" y="173"/>
                  <a:pt x="96" y="171"/>
                </a:cubicBezTo>
                <a:close/>
                <a:moveTo>
                  <a:pt x="96" y="161"/>
                </a:moveTo>
                <a:cubicBezTo>
                  <a:pt x="96" y="159"/>
                  <a:pt x="94" y="157"/>
                  <a:pt x="92" y="157"/>
                </a:cubicBezTo>
                <a:cubicBezTo>
                  <a:pt x="89" y="157"/>
                  <a:pt x="88" y="159"/>
                  <a:pt x="88" y="161"/>
                </a:cubicBezTo>
                <a:cubicBezTo>
                  <a:pt x="88" y="163"/>
                  <a:pt x="89" y="165"/>
                  <a:pt x="92" y="165"/>
                </a:cubicBezTo>
                <a:cubicBezTo>
                  <a:pt x="94" y="165"/>
                  <a:pt x="96" y="163"/>
                  <a:pt x="96" y="161"/>
                </a:cubicBezTo>
                <a:close/>
                <a:moveTo>
                  <a:pt x="96" y="151"/>
                </a:moveTo>
                <a:cubicBezTo>
                  <a:pt x="96" y="149"/>
                  <a:pt x="94" y="147"/>
                  <a:pt x="92" y="147"/>
                </a:cubicBezTo>
                <a:cubicBezTo>
                  <a:pt x="89" y="147"/>
                  <a:pt x="88" y="149"/>
                  <a:pt x="88" y="151"/>
                </a:cubicBezTo>
                <a:cubicBezTo>
                  <a:pt x="88" y="153"/>
                  <a:pt x="89" y="155"/>
                  <a:pt x="92" y="155"/>
                </a:cubicBezTo>
                <a:cubicBezTo>
                  <a:pt x="94" y="155"/>
                  <a:pt x="96" y="153"/>
                  <a:pt x="96" y="151"/>
                </a:cubicBezTo>
                <a:close/>
                <a:moveTo>
                  <a:pt x="105" y="171"/>
                </a:moveTo>
                <a:cubicBezTo>
                  <a:pt x="105" y="168"/>
                  <a:pt x="103" y="167"/>
                  <a:pt x="101" y="167"/>
                </a:cubicBezTo>
                <a:cubicBezTo>
                  <a:pt x="99" y="167"/>
                  <a:pt x="97" y="168"/>
                  <a:pt x="97" y="171"/>
                </a:cubicBezTo>
                <a:cubicBezTo>
                  <a:pt x="97" y="173"/>
                  <a:pt x="99" y="175"/>
                  <a:pt x="101" y="175"/>
                </a:cubicBezTo>
                <a:cubicBezTo>
                  <a:pt x="103" y="175"/>
                  <a:pt x="105" y="173"/>
                  <a:pt x="105" y="171"/>
                </a:cubicBezTo>
                <a:close/>
                <a:moveTo>
                  <a:pt x="105" y="161"/>
                </a:moveTo>
                <a:cubicBezTo>
                  <a:pt x="105" y="159"/>
                  <a:pt x="103" y="157"/>
                  <a:pt x="101" y="157"/>
                </a:cubicBezTo>
                <a:cubicBezTo>
                  <a:pt x="99" y="157"/>
                  <a:pt x="97" y="159"/>
                  <a:pt x="97" y="161"/>
                </a:cubicBezTo>
                <a:cubicBezTo>
                  <a:pt x="97" y="163"/>
                  <a:pt x="99" y="165"/>
                  <a:pt x="101" y="165"/>
                </a:cubicBezTo>
                <a:cubicBezTo>
                  <a:pt x="103" y="165"/>
                  <a:pt x="105" y="163"/>
                  <a:pt x="105" y="161"/>
                </a:cubicBezTo>
                <a:close/>
                <a:moveTo>
                  <a:pt x="105" y="151"/>
                </a:moveTo>
                <a:cubicBezTo>
                  <a:pt x="105" y="149"/>
                  <a:pt x="103" y="147"/>
                  <a:pt x="101" y="147"/>
                </a:cubicBezTo>
                <a:cubicBezTo>
                  <a:pt x="99" y="147"/>
                  <a:pt x="97" y="149"/>
                  <a:pt x="97" y="151"/>
                </a:cubicBezTo>
                <a:cubicBezTo>
                  <a:pt x="97" y="153"/>
                  <a:pt x="99" y="155"/>
                  <a:pt x="101" y="155"/>
                </a:cubicBezTo>
                <a:cubicBezTo>
                  <a:pt x="103" y="155"/>
                  <a:pt x="105" y="153"/>
                  <a:pt x="105" y="151"/>
                </a:cubicBezTo>
                <a:close/>
                <a:moveTo>
                  <a:pt x="115" y="171"/>
                </a:moveTo>
                <a:cubicBezTo>
                  <a:pt x="115" y="168"/>
                  <a:pt x="113" y="167"/>
                  <a:pt x="111" y="167"/>
                </a:cubicBezTo>
                <a:cubicBezTo>
                  <a:pt x="108" y="167"/>
                  <a:pt x="107" y="168"/>
                  <a:pt x="107" y="171"/>
                </a:cubicBezTo>
                <a:cubicBezTo>
                  <a:pt x="107" y="173"/>
                  <a:pt x="108" y="175"/>
                  <a:pt x="111" y="175"/>
                </a:cubicBezTo>
                <a:cubicBezTo>
                  <a:pt x="113" y="175"/>
                  <a:pt x="115" y="173"/>
                  <a:pt x="115" y="171"/>
                </a:cubicBezTo>
                <a:close/>
                <a:moveTo>
                  <a:pt x="115" y="161"/>
                </a:moveTo>
                <a:cubicBezTo>
                  <a:pt x="115" y="159"/>
                  <a:pt x="113" y="157"/>
                  <a:pt x="111" y="157"/>
                </a:cubicBezTo>
                <a:cubicBezTo>
                  <a:pt x="108" y="157"/>
                  <a:pt x="107" y="159"/>
                  <a:pt x="107" y="161"/>
                </a:cubicBezTo>
                <a:cubicBezTo>
                  <a:pt x="107" y="163"/>
                  <a:pt x="108" y="165"/>
                  <a:pt x="111" y="165"/>
                </a:cubicBezTo>
                <a:cubicBezTo>
                  <a:pt x="113" y="165"/>
                  <a:pt x="115" y="163"/>
                  <a:pt x="115" y="161"/>
                </a:cubicBezTo>
                <a:close/>
                <a:moveTo>
                  <a:pt x="115" y="151"/>
                </a:moveTo>
                <a:cubicBezTo>
                  <a:pt x="115" y="149"/>
                  <a:pt x="113" y="147"/>
                  <a:pt x="111" y="147"/>
                </a:cubicBezTo>
                <a:cubicBezTo>
                  <a:pt x="108" y="147"/>
                  <a:pt x="107" y="149"/>
                  <a:pt x="107" y="151"/>
                </a:cubicBezTo>
                <a:cubicBezTo>
                  <a:pt x="107" y="153"/>
                  <a:pt x="108" y="155"/>
                  <a:pt x="111" y="155"/>
                </a:cubicBezTo>
                <a:cubicBezTo>
                  <a:pt x="113" y="155"/>
                  <a:pt x="115" y="153"/>
                  <a:pt x="115" y="151"/>
                </a:cubicBezTo>
                <a:close/>
                <a:moveTo>
                  <a:pt x="124" y="171"/>
                </a:moveTo>
                <a:cubicBezTo>
                  <a:pt x="124" y="168"/>
                  <a:pt x="122" y="167"/>
                  <a:pt x="120" y="167"/>
                </a:cubicBezTo>
                <a:cubicBezTo>
                  <a:pt x="118" y="167"/>
                  <a:pt x="116" y="168"/>
                  <a:pt x="116" y="171"/>
                </a:cubicBezTo>
                <a:cubicBezTo>
                  <a:pt x="116" y="173"/>
                  <a:pt x="118" y="175"/>
                  <a:pt x="120" y="175"/>
                </a:cubicBezTo>
                <a:cubicBezTo>
                  <a:pt x="122" y="175"/>
                  <a:pt x="124" y="173"/>
                  <a:pt x="124" y="171"/>
                </a:cubicBezTo>
                <a:close/>
                <a:moveTo>
                  <a:pt x="124" y="161"/>
                </a:moveTo>
                <a:cubicBezTo>
                  <a:pt x="124" y="159"/>
                  <a:pt x="122" y="157"/>
                  <a:pt x="120" y="157"/>
                </a:cubicBezTo>
                <a:cubicBezTo>
                  <a:pt x="118" y="157"/>
                  <a:pt x="116" y="159"/>
                  <a:pt x="116" y="161"/>
                </a:cubicBezTo>
                <a:cubicBezTo>
                  <a:pt x="116" y="163"/>
                  <a:pt x="118" y="165"/>
                  <a:pt x="120" y="165"/>
                </a:cubicBezTo>
                <a:cubicBezTo>
                  <a:pt x="122" y="165"/>
                  <a:pt x="124" y="163"/>
                  <a:pt x="124" y="161"/>
                </a:cubicBezTo>
                <a:close/>
                <a:moveTo>
                  <a:pt x="124" y="151"/>
                </a:moveTo>
                <a:cubicBezTo>
                  <a:pt x="124" y="149"/>
                  <a:pt x="122" y="147"/>
                  <a:pt x="120" y="147"/>
                </a:cubicBezTo>
                <a:cubicBezTo>
                  <a:pt x="118" y="147"/>
                  <a:pt x="116" y="149"/>
                  <a:pt x="116" y="151"/>
                </a:cubicBezTo>
                <a:cubicBezTo>
                  <a:pt x="116" y="153"/>
                  <a:pt x="118" y="155"/>
                  <a:pt x="120" y="155"/>
                </a:cubicBezTo>
                <a:cubicBezTo>
                  <a:pt x="122" y="155"/>
                  <a:pt x="124" y="153"/>
                  <a:pt x="124" y="151"/>
                </a:cubicBezTo>
                <a:close/>
                <a:moveTo>
                  <a:pt x="133" y="171"/>
                </a:moveTo>
                <a:cubicBezTo>
                  <a:pt x="133" y="168"/>
                  <a:pt x="132" y="167"/>
                  <a:pt x="129" y="167"/>
                </a:cubicBezTo>
                <a:cubicBezTo>
                  <a:pt x="127" y="167"/>
                  <a:pt x="125" y="168"/>
                  <a:pt x="125" y="171"/>
                </a:cubicBezTo>
                <a:cubicBezTo>
                  <a:pt x="125" y="173"/>
                  <a:pt x="127" y="175"/>
                  <a:pt x="129" y="175"/>
                </a:cubicBezTo>
                <a:cubicBezTo>
                  <a:pt x="132" y="175"/>
                  <a:pt x="133" y="173"/>
                  <a:pt x="133" y="171"/>
                </a:cubicBezTo>
                <a:close/>
                <a:moveTo>
                  <a:pt x="133" y="161"/>
                </a:moveTo>
                <a:cubicBezTo>
                  <a:pt x="133" y="159"/>
                  <a:pt x="132" y="157"/>
                  <a:pt x="129" y="157"/>
                </a:cubicBezTo>
                <a:cubicBezTo>
                  <a:pt x="127" y="157"/>
                  <a:pt x="125" y="159"/>
                  <a:pt x="125" y="161"/>
                </a:cubicBezTo>
                <a:cubicBezTo>
                  <a:pt x="125" y="163"/>
                  <a:pt x="127" y="165"/>
                  <a:pt x="129" y="165"/>
                </a:cubicBezTo>
                <a:cubicBezTo>
                  <a:pt x="132" y="165"/>
                  <a:pt x="133" y="163"/>
                  <a:pt x="133" y="161"/>
                </a:cubicBezTo>
                <a:close/>
                <a:moveTo>
                  <a:pt x="133" y="151"/>
                </a:moveTo>
                <a:cubicBezTo>
                  <a:pt x="133" y="149"/>
                  <a:pt x="132" y="147"/>
                  <a:pt x="129" y="147"/>
                </a:cubicBezTo>
                <a:cubicBezTo>
                  <a:pt x="127" y="147"/>
                  <a:pt x="125" y="149"/>
                  <a:pt x="125" y="151"/>
                </a:cubicBezTo>
                <a:cubicBezTo>
                  <a:pt x="125" y="153"/>
                  <a:pt x="127" y="155"/>
                  <a:pt x="129" y="155"/>
                </a:cubicBezTo>
                <a:cubicBezTo>
                  <a:pt x="132" y="155"/>
                  <a:pt x="133" y="153"/>
                  <a:pt x="133" y="151"/>
                </a:cubicBezTo>
                <a:close/>
                <a:moveTo>
                  <a:pt x="143" y="171"/>
                </a:moveTo>
                <a:cubicBezTo>
                  <a:pt x="143" y="168"/>
                  <a:pt x="141" y="167"/>
                  <a:pt x="139" y="167"/>
                </a:cubicBezTo>
                <a:cubicBezTo>
                  <a:pt x="137" y="167"/>
                  <a:pt x="135" y="168"/>
                  <a:pt x="135" y="171"/>
                </a:cubicBezTo>
                <a:cubicBezTo>
                  <a:pt x="135" y="173"/>
                  <a:pt x="137" y="175"/>
                  <a:pt x="139" y="175"/>
                </a:cubicBezTo>
                <a:cubicBezTo>
                  <a:pt x="141" y="175"/>
                  <a:pt x="143" y="173"/>
                  <a:pt x="143" y="171"/>
                </a:cubicBezTo>
                <a:close/>
                <a:moveTo>
                  <a:pt x="143" y="161"/>
                </a:moveTo>
                <a:cubicBezTo>
                  <a:pt x="143" y="159"/>
                  <a:pt x="141" y="157"/>
                  <a:pt x="139" y="157"/>
                </a:cubicBezTo>
                <a:cubicBezTo>
                  <a:pt x="137" y="157"/>
                  <a:pt x="135" y="159"/>
                  <a:pt x="135" y="161"/>
                </a:cubicBezTo>
                <a:cubicBezTo>
                  <a:pt x="135" y="163"/>
                  <a:pt x="137" y="165"/>
                  <a:pt x="139" y="165"/>
                </a:cubicBezTo>
                <a:cubicBezTo>
                  <a:pt x="141" y="165"/>
                  <a:pt x="143" y="163"/>
                  <a:pt x="143" y="161"/>
                </a:cubicBezTo>
                <a:close/>
                <a:moveTo>
                  <a:pt x="143" y="151"/>
                </a:moveTo>
                <a:cubicBezTo>
                  <a:pt x="143" y="149"/>
                  <a:pt x="141" y="147"/>
                  <a:pt x="139" y="147"/>
                </a:cubicBezTo>
                <a:cubicBezTo>
                  <a:pt x="137" y="147"/>
                  <a:pt x="135" y="149"/>
                  <a:pt x="135" y="151"/>
                </a:cubicBezTo>
                <a:cubicBezTo>
                  <a:pt x="135" y="153"/>
                  <a:pt x="137" y="155"/>
                  <a:pt x="139" y="155"/>
                </a:cubicBezTo>
                <a:cubicBezTo>
                  <a:pt x="141" y="155"/>
                  <a:pt x="143" y="153"/>
                  <a:pt x="143" y="151"/>
                </a:cubicBezTo>
                <a:close/>
                <a:moveTo>
                  <a:pt x="313" y="161"/>
                </a:moveTo>
                <a:cubicBezTo>
                  <a:pt x="313" y="153"/>
                  <a:pt x="307" y="147"/>
                  <a:pt x="300" y="147"/>
                </a:cubicBezTo>
                <a:cubicBezTo>
                  <a:pt x="300" y="147"/>
                  <a:pt x="300" y="147"/>
                  <a:pt x="146" y="147"/>
                </a:cubicBezTo>
                <a:cubicBezTo>
                  <a:pt x="146" y="147"/>
                  <a:pt x="146" y="147"/>
                  <a:pt x="146" y="175"/>
                </a:cubicBezTo>
                <a:cubicBezTo>
                  <a:pt x="146" y="175"/>
                  <a:pt x="146" y="175"/>
                  <a:pt x="300" y="175"/>
                </a:cubicBezTo>
                <a:cubicBezTo>
                  <a:pt x="307" y="175"/>
                  <a:pt x="313" y="168"/>
                  <a:pt x="313" y="161"/>
                </a:cubicBezTo>
                <a:close/>
                <a:moveTo>
                  <a:pt x="299" y="153"/>
                </a:moveTo>
                <a:cubicBezTo>
                  <a:pt x="294" y="153"/>
                  <a:pt x="291" y="156"/>
                  <a:pt x="291" y="161"/>
                </a:cubicBezTo>
                <a:cubicBezTo>
                  <a:pt x="291" y="165"/>
                  <a:pt x="294" y="169"/>
                  <a:pt x="299" y="169"/>
                </a:cubicBezTo>
                <a:cubicBezTo>
                  <a:pt x="303" y="169"/>
                  <a:pt x="307" y="165"/>
                  <a:pt x="307" y="161"/>
                </a:cubicBezTo>
                <a:cubicBezTo>
                  <a:pt x="307" y="156"/>
                  <a:pt x="303" y="153"/>
                  <a:pt x="299" y="153"/>
                </a:cubicBezTo>
                <a:close/>
                <a:moveTo>
                  <a:pt x="325" y="198"/>
                </a:moveTo>
                <a:cubicBezTo>
                  <a:pt x="325" y="227"/>
                  <a:pt x="325" y="227"/>
                  <a:pt x="325" y="227"/>
                </a:cubicBezTo>
                <a:cubicBezTo>
                  <a:pt x="325" y="232"/>
                  <a:pt x="320" y="236"/>
                  <a:pt x="315" y="236"/>
                </a:cubicBezTo>
                <a:cubicBezTo>
                  <a:pt x="9" y="236"/>
                  <a:pt x="9" y="236"/>
                  <a:pt x="9" y="236"/>
                </a:cubicBezTo>
                <a:cubicBezTo>
                  <a:pt x="4" y="236"/>
                  <a:pt x="0" y="232"/>
                  <a:pt x="0" y="227"/>
                </a:cubicBezTo>
                <a:cubicBezTo>
                  <a:pt x="0" y="198"/>
                  <a:pt x="0" y="198"/>
                  <a:pt x="0" y="198"/>
                </a:cubicBezTo>
                <a:cubicBezTo>
                  <a:pt x="0" y="192"/>
                  <a:pt x="4" y="189"/>
                  <a:pt x="9" y="189"/>
                </a:cubicBezTo>
                <a:cubicBezTo>
                  <a:pt x="315" y="189"/>
                  <a:pt x="315" y="189"/>
                  <a:pt x="315" y="189"/>
                </a:cubicBezTo>
                <a:cubicBezTo>
                  <a:pt x="320" y="189"/>
                  <a:pt x="325" y="192"/>
                  <a:pt x="325" y="198"/>
                </a:cubicBezTo>
                <a:close/>
                <a:moveTo>
                  <a:pt x="20" y="222"/>
                </a:moveTo>
                <a:cubicBezTo>
                  <a:pt x="20" y="220"/>
                  <a:pt x="19" y="218"/>
                  <a:pt x="16" y="218"/>
                </a:cubicBezTo>
                <a:cubicBezTo>
                  <a:pt x="14" y="218"/>
                  <a:pt x="12" y="220"/>
                  <a:pt x="12" y="222"/>
                </a:cubicBezTo>
                <a:cubicBezTo>
                  <a:pt x="12" y="224"/>
                  <a:pt x="14" y="226"/>
                  <a:pt x="16" y="226"/>
                </a:cubicBezTo>
                <a:cubicBezTo>
                  <a:pt x="19" y="226"/>
                  <a:pt x="20" y="224"/>
                  <a:pt x="20" y="222"/>
                </a:cubicBezTo>
                <a:close/>
                <a:moveTo>
                  <a:pt x="20" y="213"/>
                </a:moveTo>
                <a:cubicBezTo>
                  <a:pt x="20" y="211"/>
                  <a:pt x="19" y="209"/>
                  <a:pt x="16" y="209"/>
                </a:cubicBezTo>
                <a:cubicBezTo>
                  <a:pt x="14" y="209"/>
                  <a:pt x="12" y="211"/>
                  <a:pt x="12" y="213"/>
                </a:cubicBezTo>
                <a:cubicBezTo>
                  <a:pt x="12" y="215"/>
                  <a:pt x="14" y="217"/>
                  <a:pt x="16" y="217"/>
                </a:cubicBezTo>
                <a:cubicBezTo>
                  <a:pt x="19" y="217"/>
                  <a:pt x="20" y="215"/>
                  <a:pt x="20" y="213"/>
                </a:cubicBezTo>
                <a:close/>
                <a:moveTo>
                  <a:pt x="20" y="203"/>
                </a:moveTo>
                <a:cubicBezTo>
                  <a:pt x="20" y="200"/>
                  <a:pt x="19" y="199"/>
                  <a:pt x="16" y="199"/>
                </a:cubicBezTo>
                <a:cubicBezTo>
                  <a:pt x="14" y="199"/>
                  <a:pt x="12" y="200"/>
                  <a:pt x="12" y="203"/>
                </a:cubicBezTo>
                <a:cubicBezTo>
                  <a:pt x="12" y="205"/>
                  <a:pt x="14" y="207"/>
                  <a:pt x="16" y="207"/>
                </a:cubicBezTo>
                <a:cubicBezTo>
                  <a:pt x="19" y="207"/>
                  <a:pt x="20" y="205"/>
                  <a:pt x="20" y="203"/>
                </a:cubicBezTo>
                <a:close/>
                <a:moveTo>
                  <a:pt x="30" y="222"/>
                </a:moveTo>
                <a:cubicBezTo>
                  <a:pt x="30" y="220"/>
                  <a:pt x="28" y="218"/>
                  <a:pt x="26" y="218"/>
                </a:cubicBezTo>
                <a:cubicBezTo>
                  <a:pt x="24" y="218"/>
                  <a:pt x="22" y="220"/>
                  <a:pt x="22" y="222"/>
                </a:cubicBezTo>
                <a:cubicBezTo>
                  <a:pt x="22" y="224"/>
                  <a:pt x="24" y="226"/>
                  <a:pt x="26" y="226"/>
                </a:cubicBezTo>
                <a:cubicBezTo>
                  <a:pt x="28" y="226"/>
                  <a:pt x="30" y="224"/>
                  <a:pt x="30" y="222"/>
                </a:cubicBezTo>
                <a:close/>
                <a:moveTo>
                  <a:pt x="30" y="213"/>
                </a:moveTo>
                <a:cubicBezTo>
                  <a:pt x="30" y="211"/>
                  <a:pt x="28" y="209"/>
                  <a:pt x="26" y="209"/>
                </a:cubicBezTo>
                <a:cubicBezTo>
                  <a:pt x="24" y="209"/>
                  <a:pt x="22" y="211"/>
                  <a:pt x="22" y="213"/>
                </a:cubicBezTo>
                <a:cubicBezTo>
                  <a:pt x="22" y="215"/>
                  <a:pt x="24" y="217"/>
                  <a:pt x="26" y="217"/>
                </a:cubicBezTo>
                <a:cubicBezTo>
                  <a:pt x="28" y="217"/>
                  <a:pt x="30" y="215"/>
                  <a:pt x="30" y="213"/>
                </a:cubicBezTo>
                <a:close/>
                <a:moveTo>
                  <a:pt x="30" y="203"/>
                </a:moveTo>
                <a:cubicBezTo>
                  <a:pt x="30" y="200"/>
                  <a:pt x="28" y="199"/>
                  <a:pt x="26" y="199"/>
                </a:cubicBezTo>
                <a:cubicBezTo>
                  <a:pt x="24" y="199"/>
                  <a:pt x="22" y="200"/>
                  <a:pt x="22" y="203"/>
                </a:cubicBezTo>
                <a:cubicBezTo>
                  <a:pt x="22" y="205"/>
                  <a:pt x="24" y="207"/>
                  <a:pt x="26" y="207"/>
                </a:cubicBezTo>
                <a:cubicBezTo>
                  <a:pt x="28" y="207"/>
                  <a:pt x="30" y="205"/>
                  <a:pt x="30" y="203"/>
                </a:cubicBezTo>
                <a:close/>
                <a:moveTo>
                  <a:pt x="39" y="222"/>
                </a:moveTo>
                <a:cubicBezTo>
                  <a:pt x="39" y="220"/>
                  <a:pt x="37" y="218"/>
                  <a:pt x="35" y="218"/>
                </a:cubicBezTo>
                <a:cubicBezTo>
                  <a:pt x="33" y="218"/>
                  <a:pt x="31" y="220"/>
                  <a:pt x="31" y="222"/>
                </a:cubicBezTo>
                <a:cubicBezTo>
                  <a:pt x="31" y="224"/>
                  <a:pt x="33" y="226"/>
                  <a:pt x="35" y="226"/>
                </a:cubicBezTo>
                <a:cubicBezTo>
                  <a:pt x="37" y="226"/>
                  <a:pt x="39" y="224"/>
                  <a:pt x="39" y="222"/>
                </a:cubicBezTo>
                <a:close/>
                <a:moveTo>
                  <a:pt x="39" y="213"/>
                </a:moveTo>
                <a:cubicBezTo>
                  <a:pt x="39" y="211"/>
                  <a:pt x="37" y="209"/>
                  <a:pt x="35" y="209"/>
                </a:cubicBezTo>
                <a:cubicBezTo>
                  <a:pt x="33" y="209"/>
                  <a:pt x="31" y="211"/>
                  <a:pt x="31" y="213"/>
                </a:cubicBezTo>
                <a:cubicBezTo>
                  <a:pt x="31" y="215"/>
                  <a:pt x="33" y="217"/>
                  <a:pt x="35" y="217"/>
                </a:cubicBezTo>
                <a:cubicBezTo>
                  <a:pt x="37" y="217"/>
                  <a:pt x="39" y="215"/>
                  <a:pt x="39" y="213"/>
                </a:cubicBezTo>
                <a:close/>
                <a:moveTo>
                  <a:pt x="39" y="203"/>
                </a:moveTo>
                <a:cubicBezTo>
                  <a:pt x="39" y="200"/>
                  <a:pt x="37" y="199"/>
                  <a:pt x="35" y="199"/>
                </a:cubicBezTo>
                <a:cubicBezTo>
                  <a:pt x="33" y="199"/>
                  <a:pt x="31" y="200"/>
                  <a:pt x="31" y="203"/>
                </a:cubicBezTo>
                <a:cubicBezTo>
                  <a:pt x="31" y="205"/>
                  <a:pt x="33" y="207"/>
                  <a:pt x="35" y="207"/>
                </a:cubicBezTo>
                <a:cubicBezTo>
                  <a:pt x="37" y="207"/>
                  <a:pt x="39" y="205"/>
                  <a:pt x="39" y="203"/>
                </a:cubicBezTo>
                <a:close/>
                <a:moveTo>
                  <a:pt x="49" y="222"/>
                </a:moveTo>
                <a:cubicBezTo>
                  <a:pt x="49" y="220"/>
                  <a:pt x="47" y="218"/>
                  <a:pt x="45" y="218"/>
                </a:cubicBezTo>
                <a:cubicBezTo>
                  <a:pt x="42" y="218"/>
                  <a:pt x="41" y="220"/>
                  <a:pt x="41" y="222"/>
                </a:cubicBezTo>
                <a:cubicBezTo>
                  <a:pt x="41" y="224"/>
                  <a:pt x="42" y="226"/>
                  <a:pt x="45" y="226"/>
                </a:cubicBezTo>
                <a:cubicBezTo>
                  <a:pt x="47" y="226"/>
                  <a:pt x="49" y="224"/>
                  <a:pt x="49" y="222"/>
                </a:cubicBezTo>
                <a:close/>
                <a:moveTo>
                  <a:pt x="49" y="213"/>
                </a:moveTo>
                <a:cubicBezTo>
                  <a:pt x="49" y="211"/>
                  <a:pt x="47" y="209"/>
                  <a:pt x="45" y="209"/>
                </a:cubicBezTo>
                <a:cubicBezTo>
                  <a:pt x="42" y="209"/>
                  <a:pt x="41" y="211"/>
                  <a:pt x="41" y="213"/>
                </a:cubicBezTo>
                <a:cubicBezTo>
                  <a:pt x="41" y="215"/>
                  <a:pt x="42" y="217"/>
                  <a:pt x="45" y="217"/>
                </a:cubicBezTo>
                <a:cubicBezTo>
                  <a:pt x="47" y="217"/>
                  <a:pt x="49" y="215"/>
                  <a:pt x="49" y="213"/>
                </a:cubicBezTo>
                <a:close/>
                <a:moveTo>
                  <a:pt x="49" y="203"/>
                </a:moveTo>
                <a:cubicBezTo>
                  <a:pt x="49" y="200"/>
                  <a:pt x="47" y="199"/>
                  <a:pt x="45" y="199"/>
                </a:cubicBezTo>
                <a:cubicBezTo>
                  <a:pt x="42" y="199"/>
                  <a:pt x="41" y="200"/>
                  <a:pt x="41" y="203"/>
                </a:cubicBezTo>
                <a:cubicBezTo>
                  <a:pt x="41" y="205"/>
                  <a:pt x="42" y="207"/>
                  <a:pt x="45" y="207"/>
                </a:cubicBezTo>
                <a:cubicBezTo>
                  <a:pt x="47" y="207"/>
                  <a:pt x="49" y="205"/>
                  <a:pt x="49" y="203"/>
                </a:cubicBezTo>
                <a:close/>
                <a:moveTo>
                  <a:pt x="58" y="222"/>
                </a:moveTo>
                <a:cubicBezTo>
                  <a:pt x="58" y="220"/>
                  <a:pt x="56" y="218"/>
                  <a:pt x="54" y="218"/>
                </a:cubicBezTo>
                <a:cubicBezTo>
                  <a:pt x="52" y="218"/>
                  <a:pt x="50" y="220"/>
                  <a:pt x="50" y="222"/>
                </a:cubicBezTo>
                <a:cubicBezTo>
                  <a:pt x="50" y="224"/>
                  <a:pt x="52" y="226"/>
                  <a:pt x="54" y="226"/>
                </a:cubicBezTo>
                <a:cubicBezTo>
                  <a:pt x="56" y="226"/>
                  <a:pt x="58" y="224"/>
                  <a:pt x="58" y="222"/>
                </a:cubicBezTo>
                <a:close/>
                <a:moveTo>
                  <a:pt x="58" y="213"/>
                </a:moveTo>
                <a:cubicBezTo>
                  <a:pt x="58" y="211"/>
                  <a:pt x="56" y="209"/>
                  <a:pt x="54" y="209"/>
                </a:cubicBezTo>
                <a:cubicBezTo>
                  <a:pt x="52" y="209"/>
                  <a:pt x="50" y="211"/>
                  <a:pt x="50" y="213"/>
                </a:cubicBezTo>
                <a:cubicBezTo>
                  <a:pt x="50" y="215"/>
                  <a:pt x="52" y="217"/>
                  <a:pt x="54" y="217"/>
                </a:cubicBezTo>
                <a:cubicBezTo>
                  <a:pt x="56" y="217"/>
                  <a:pt x="58" y="215"/>
                  <a:pt x="58" y="213"/>
                </a:cubicBezTo>
                <a:close/>
                <a:moveTo>
                  <a:pt x="58" y="203"/>
                </a:moveTo>
                <a:cubicBezTo>
                  <a:pt x="58" y="200"/>
                  <a:pt x="56" y="199"/>
                  <a:pt x="54" y="199"/>
                </a:cubicBezTo>
                <a:cubicBezTo>
                  <a:pt x="52" y="199"/>
                  <a:pt x="50" y="200"/>
                  <a:pt x="50" y="203"/>
                </a:cubicBezTo>
                <a:cubicBezTo>
                  <a:pt x="50" y="205"/>
                  <a:pt x="52" y="207"/>
                  <a:pt x="54" y="207"/>
                </a:cubicBezTo>
                <a:cubicBezTo>
                  <a:pt x="56" y="207"/>
                  <a:pt x="58" y="205"/>
                  <a:pt x="58" y="203"/>
                </a:cubicBezTo>
                <a:close/>
                <a:moveTo>
                  <a:pt x="67" y="222"/>
                </a:moveTo>
                <a:cubicBezTo>
                  <a:pt x="67" y="220"/>
                  <a:pt x="66" y="218"/>
                  <a:pt x="63" y="218"/>
                </a:cubicBezTo>
                <a:cubicBezTo>
                  <a:pt x="61" y="218"/>
                  <a:pt x="59" y="220"/>
                  <a:pt x="59" y="222"/>
                </a:cubicBezTo>
                <a:cubicBezTo>
                  <a:pt x="59" y="224"/>
                  <a:pt x="61" y="226"/>
                  <a:pt x="63" y="226"/>
                </a:cubicBezTo>
                <a:cubicBezTo>
                  <a:pt x="66" y="226"/>
                  <a:pt x="67" y="224"/>
                  <a:pt x="67" y="222"/>
                </a:cubicBezTo>
                <a:close/>
                <a:moveTo>
                  <a:pt x="67" y="213"/>
                </a:moveTo>
                <a:cubicBezTo>
                  <a:pt x="67" y="211"/>
                  <a:pt x="66" y="209"/>
                  <a:pt x="63" y="209"/>
                </a:cubicBezTo>
                <a:cubicBezTo>
                  <a:pt x="61" y="209"/>
                  <a:pt x="59" y="211"/>
                  <a:pt x="59" y="213"/>
                </a:cubicBezTo>
                <a:cubicBezTo>
                  <a:pt x="59" y="215"/>
                  <a:pt x="61" y="217"/>
                  <a:pt x="63" y="217"/>
                </a:cubicBezTo>
                <a:cubicBezTo>
                  <a:pt x="66" y="217"/>
                  <a:pt x="67" y="215"/>
                  <a:pt x="67" y="213"/>
                </a:cubicBezTo>
                <a:close/>
                <a:moveTo>
                  <a:pt x="67" y="203"/>
                </a:moveTo>
                <a:cubicBezTo>
                  <a:pt x="67" y="200"/>
                  <a:pt x="66" y="199"/>
                  <a:pt x="63" y="199"/>
                </a:cubicBezTo>
                <a:cubicBezTo>
                  <a:pt x="61" y="199"/>
                  <a:pt x="59" y="200"/>
                  <a:pt x="59" y="203"/>
                </a:cubicBezTo>
                <a:cubicBezTo>
                  <a:pt x="59" y="205"/>
                  <a:pt x="61" y="207"/>
                  <a:pt x="63" y="207"/>
                </a:cubicBezTo>
                <a:cubicBezTo>
                  <a:pt x="66" y="207"/>
                  <a:pt x="67" y="205"/>
                  <a:pt x="67" y="203"/>
                </a:cubicBezTo>
                <a:close/>
                <a:moveTo>
                  <a:pt x="77" y="222"/>
                </a:moveTo>
                <a:cubicBezTo>
                  <a:pt x="77" y="220"/>
                  <a:pt x="75" y="218"/>
                  <a:pt x="73" y="218"/>
                </a:cubicBezTo>
                <a:cubicBezTo>
                  <a:pt x="71" y="218"/>
                  <a:pt x="69" y="220"/>
                  <a:pt x="69" y="222"/>
                </a:cubicBezTo>
                <a:cubicBezTo>
                  <a:pt x="69" y="224"/>
                  <a:pt x="71" y="226"/>
                  <a:pt x="73" y="226"/>
                </a:cubicBezTo>
                <a:cubicBezTo>
                  <a:pt x="75" y="226"/>
                  <a:pt x="77" y="224"/>
                  <a:pt x="77" y="222"/>
                </a:cubicBezTo>
                <a:close/>
                <a:moveTo>
                  <a:pt x="77" y="213"/>
                </a:moveTo>
                <a:cubicBezTo>
                  <a:pt x="77" y="211"/>
                  <a:pt x="75" y="209"/>
                  <a:pt x="73" y="209"/>
                </a:cubicBezTo>
                <a:cubicBezTo>
                  <a:pt x="71" y="209"/>
                  <a:pt x="69" y="211"/>
                  <a:pt x="69" y="213"/>
                </a:cubicBezTo>
                <a:cubicBezTo>
                  <a:pt x="69" y="215"/>
                  <a:pt x="71" y="217"/>
                  <a:pt x="73" y="217"/>
                </a:cubicBezTo>
                <a:cubicBezTo>
                  <a:pt x="75" y="217"/>
                  <a:pt x="77" y="215"/>
                  <a:pt x="77" y="213"/>
                </a:cubicBezTo>
                <a:close/>
                <a:moveTo>
                  <a:pt x="77" y="203"/>
                </a:moveTo>
                <a:cubicBezTo>
                  <a:pt x="77" y="200"/>
                  <a:pt x="75" y="199"/>
                  <a:pt x="73" y="199"/>
                </a:cubicBezTo>
                <a:cubicBezTo>
                  <a:pt x="71" y="199"/>
                  <a:pt x="69" y="200"/>
                  <a:pt x="69" y="203"/>
                </a:cubicBezTo>
                <a:cubicBezTo>
                  <a:pt x="69" y="205"/>
                  <a:pt x="71" y="207"/>
                  <a:pt x="73" y="207"/>
                </a:cubicBezTo>
                <a:cubicBezTo>
                  <a:pt x="75" y="207"/>
                  <a:pt x="77" y="205"/>
                  <a:pt x="77" y="203"/>
                </a:cubicBezTo>
                <a:close/>
                <a:moveTo>
                  <a:pt x="86" y="222"/>
                </a:moveTo>
                <a:cubicBezTo>
                  <a:pt x="86" y="220"/>
                  <a:pt x="84" y="218"/>
                  <a:pt x="82" y="218"/>
                </a:cubicBezTo>
                <a:cubicBezTo>
                  <a:pt x="80" y="218"/>
                  <a:pt x="78" y="220"/>
                  <a:pt x="78" y="222"/>
                </a:cubicBezTo>
                <a:cubicBezTo>
                  <a:pt x="78" y="224"/>
                  <a:pt x="80" y="226"/>
                  <a:pt x="82" y="226"/>
                </a:cubicBezTo>
                <a:cubicBezTo>
                  <a:pt x="84" y="226"/>
                  <a:pt x="86" y="224"/>
                  <a:pt x="86" y="222"/>
                </a:cubicBezTo>
                <a:close/>
                <a:moveTo>
                  <a:pt x="86" y="213"/>
                </a:moveTo>
                <a:cubicBezTo>
                  <a:pt x="86" y="211"/>
                  <a:pt x="84" y="209"/>
                  <a:pt x="82" y="209"/>
                </a:cubicBezTo>
                <a:cubicBezTo>
                  <a:pt x="80" y="209"/>
                  <a:pt x="78" y="211"/>
                  <a:pt x="78" y="213"/>
                </a:cubicBezTo>
                <a:cubicBezTo>
                  <a:pt x="78" y="215"/>
                  <a:pt x="80" y="217"/>
                  <a:pt x="82" y="217"/>
                </a:cubicBezTo>
                <a:cubicBezTo>
                  <a:pt x="84" y="217"/>
                  <a:pt x="86" y="215"/>
                  <a:pt x="86" y="213"/>
                </a:cubicBezTo>
                <a:close/>
                <a:moveTo>
                  <a:pt x="86" y="203"/>
                </a:moveTo>
                <a:cubicBezTo>
                  <a:pt x="86" y="200"/>
                  <a:pt x="84" y="199"/>
                  <a:pt x="82" y="199"/>
                </a:cubicBezTo>
                <a:cubicBezTo>
                  <a:pt x="80" y="199"/>
                  <a:pt x="78" y="200"/>
                  <a:pt x="78" y="203"/>
                </a:cubicBezTo>
                <a:cubicBezTo>
                  <a:pt x="78" y="205"/>
                  <a:pt x="80" y="207"/>
                  <a:pt x="82" y="207"/>
                </a:cubicBezTo>
                <a:cubicBezTo>
                  <a:pt x="84" y="207"/>
                  <a:pt x="86" y="205"/>
                  <a:pt x="86" y="203"/>
                </a:cubicBezTo>
                <a:close/>
                <a:moveTo>
                  <a:pt x="96" y="222"/>
                </a:moveTo>
                <a:cubicBezTo>
                  <a:pt x="96" y="220"/>
                  <a:pt x="94" y="218"/>
                  <a:pt x="92" y="218"/>
                </a:cubicBezTo>
                <a:cubicBezTo>
                  <a:pt x="89" y="218"/>
                  <a:pt x="88" y="220"/>
                  <a:pt x="88" y="222"/>
                </a:cubicBezTo>
                <a:cubicBezTo>
                  <a:pt x="88" y="224"/>
                  <a:pt x="89" y="226"/>
                  <a:pt x="92" y="226"/>
                </a:cubicBezTo>
                <a:cubicBezTo>
                  <a:pt x="94" y="226"/>
                  <a:pt x="96" y="224"/>
                  <a:pt x="96" y="222"/>
                </a:cubicBezTo>
                <a:close/>
                <a:moveTo>
                  <a:pt x="96" y="213"/>
                </a:moveTo>
                <a:cubicBezTo>
                  <a:pt x="96" y="211"/>
                  <a:pt x="94" y="209"/>
                  <a:pt x="92" y="209"/>
                </a:cubicBezTo>
                <a:cubicBezTo>
                  <a:pt x="89" y="209"/>
                  <a:pt x="88" y="211"/>
                  <a:pt x="88" y="213"/>
                </a:cubicBezTo>
                <a:cubicBezTo>
                  <a:pt x="88" y="215"/>
                  <a:pt x="89" y="217"/>
                  <a:pt x="92" y="217"/>
                </a:cubicBezTo>
                <a:cubicBezTo>
                  <a:pt x="94" y="217"/>
                  <a:pt x="96" y="215"/>
                  <a:pt x="96" y="213"/>
                </a:cubicBezTo>
                <a:close/>
                <a:moveTo>
                  <a:pt x="96" y="203"/>
                </a:moveTo>
                <a:cubicBezTo>
                  <a:pt x="96" y="200"/>
                  <a:pt x="94" y="199"/>
                  <a:pt x="92" y="199"/>
                </a:cubicBezTo>
                <a:cubicBezTo>
                  <a:pt x="89" y="199"/>
                  <a:pt x="88" y="200"/>
                  <a:pt x="88" y="203"/>
                </a:cubicBezTo>
                <a:cubicBezTo>
                  <a:pt x="88" y="205"/>
                  <a:pt x="89" y="207"/>
                  <a:pt x="92" y="207"/>
                </a:cubicBezTo>
                <a:cubicBezTo>
                  <a:pt x="94" y="207"/>
                  <a:pt x="96" y="205"/>
                  <a:pt x="96" y="203"/>
                </a:cubicBezTo>
                <a:close/>
                <a:moveTo>
                  <a:pt x="105" y="222"/>
                </a:moveTo>
                <a:cubicBezTo>
                  <a:pt x="105" y="220"/>
                  <a:pt x="103" y="218"/>
                  <a:pt x="101" y="218"/>
                </a:cubicBezTo>
                <a:cubicBezTo>
                  <a:pt x="99" y="218"/>
                  <a:pt x="97" y="220"/>
                  <a:pt x="97" y="222"/>
                </a:cubicBezTo>
                <a:cubicBezTo>
                  <a:pt x="97" y="224"/>
                  <a:pt x="99" y="226"/>
                  <a:pt x="101" y="226"/>
                </a:cubicBezTo>
                <a:cubicBezTo>
                  <a:pt x="103" y="226"/>
                  <a:pt x="105" y="224"/>
                  <a:pt x="105" y="222"/>
                </a:cubicBezTo>
                <a:close/>
                <a:moveTo>
                  <a:pt x="105" y="213"/>
                </a:moveTo>
                <a:cubicBezTo>
                  <a:pt x="105" y="211"/>
                  <a:pt x="103" y="209"/>
                  <a:pt x="101" y="209"/>
                </a:cubicBezTo>
                <a:cubicBezTo>
                  <a:pt x="99" y="209"/>
                  <a:pt x="97" y="211"/>
                  <a:pt x="97" y="213"/>
                </a:cubicBezTo>
                <a:cubicBezTo>
                  <a:pt x="97" y="215"/>
                  <a:pt x="99" y="217"/>
                  <a:pt x="101" y="217"/>
                </a:cubicBezTo>
                <a:cubicBezTo>
                  <a:pt x="103" y="217"/>
                  <a:pt x="105" y="215"/>
                  <a:pt x="105" y="213"/>
                </a:cubicBezTo>
                <a:close/>
                <a:moveTo>
                  <a:pt x="105" y="203"/>
                </a:moveTo>
                <a:cubicBezTo>
                  <a:pt x="105" y="200"/>
                  <a:pt x="103" y="199"/>
                  <a:pt x="101" y="199"/>
                </a:cubicBezTo>
                <a:cubicBezTo>
                  <a:pt x="99" y="199"/>
                  <a:pt x="97" y="200"/>
                  <a:pt x="97" y="203"/>
                </a:cubicBezTo>
                <a:cubicBezTo>
                  <a:pt x="97" y="205"/>
                  <a:pt x="99" y="207"/>
                  <a:pt x="101" y="207"/>
                </a:cubicBezTo>
                <a:cubicBezTo>
                  <a:pt x="103" y="207"/>
                  <a:pt x="105" y="205"/>
                  <a:pt x="105" y="203"/>
                </a:cubicBezTo>
                <a:close/>
                <a:moveTo>
                  <a:pt x="115" y="222"/>
                </a:moveTo>
                <a:cubicBezTo>
                  <a:pt x="115" y="220"/>
                  <a:pt x="113" y="218"/>
                  <a:pt x="111" y="218"/>
                </a:cubicBezTo>
                <a:cubicBezTo>
                  <a:pt x="108" y="218"/>
                  <a:pt x="107" y="220"/>
                  <a:pt x="107" y="222"/>
                </a:cubicBezTo>
                <a:cubicBezTo>
                  <a:pt x="107" y="224"/>
                  <a:pt x="108" y="226"/>
                  <a:pt x="111" y="226"/>
                </a:cubicBezTo>
                <a:cubicBezTo>
                  <a:pt x="113" y="226"/>
                  <a:pt x="115" y="224"/>
                  <a:pt x="115" y="222"/>
                </a:cubicBezTo>
                <a:close/>
                <a:moveTo>
                  <a:pt x="115" y="213"/>
                </a:moveTo>
                <a:cubicBezTo>
                  <a:pt x="115" y="211"/>
                  <a:pt x="113" y="209"/>
                  <a:pt x="111" y="209"/>
                </a:cubicBezTo>
                <a:cubicBezTo>
                  <a:pt x="108" y="209"/>
                  <a:pt x="107" y="211"/>
                  <a:pt x="107" y="213"/>
                </a:cubicBezTo>
                <a:cubicBezTo>
                  <a:pt x="107" y="215"/>
                  <a:pt x="108" y="217"/>
                  <a:pt x="111" y="217"/>
                </a:cubicBezTo>
                <a:cubicBezTo>
                  <a:pt x="113" y="217"/>
                  <a:pt x="115" y="215"/>
                  <a:pt x="115" y="213"/>
                </a:cubicBezTo>
                <a:close/>
                <a:moveTo>
                  <a:pt x="115" y="203"/>
                </a:moveTo>
                <a:cubicBezTo>
                  <a:pt x="115" y="200"/>
                  <a:pt x="113" y="199"/>
                  <a:pt x="111" y="199"/>
                </a:cubicBezTo>
                <a:cubicBezTo>
                  <a:pt x="108" y="199"/>
                  <a:pt x="107" y="200"/>
                  <a:pt x="107" y="203"/>
                </a:cubicBezTo>
                <a:cubicBezTo>
                  <a:pt x="107" y="205"/>
                  <a:pt x="108" y="207"/>
                  <a:pt x="111" y="207"/>
                </a:cubicBezTo>
                <a:cubicBezTo>
                  <a:pt x="113" y="207"/>
                  <a:pt x="115" y="205"/>
                  <a:pt x="115" y="203"/>
                </a:cubicBezTo>
                <a:close/>
                <a:moveTo>
                  <a:pt x="124" y="222"/>
                </a:moveTo>
                <a:cubicBezTo>
                  <a:pt x="124" y="220"/>
                  <a:pt x="122" y="218"/>
                  <a:pt x="120" y="218"/>
                </a:cubicBezTo>
                <a:cubicBezTo>
                  <a:pt x="118" y="218"/>
                  <a:pt x="116" y="220"/>
                  <a:pt x="116" y="222"/>
                </a:cubicBezTo>
                <a:cubicBezTo>
                  <a:pt x="116" y="224"/>
                  <a:pt x="118" y="226"/>
                  <a:pt x="120" y="226"/>
                </a:cubicBezTo>
                <a:cubicBezTo>
                  <a:pt x="122" y="226"/>
                  <a:pt x="124" y="224"/>
                  <a:pt x="124" y="222"/>
                </a:cubicBezTo>
                <a:close/>
                <a:moveTo>
                  <a:pt x="124" y="213"/>
                </a:moveTo>
                <a:cubicBezTo>
                  <a:pt x="124" y="211"/>
                  <a:pt x="122" y="209"/>
                  <a:pt x="120" y="209"/>
                </a:cubicBezTo>
                <a:cubicBezTo>
                  <a:pt x="118" y="209"/>
                  <a:pt x="116" y="211"/>
                  <a:pt x="116" y="213"/>
                </a:cubicBezTo>
                <a:cubicBezTo>
                  <a:pt x="116" y="215"/>
                  <a:pt x="118" y="217"/>
                  <a:pt x="120" y="217"/>
                </a:cubicBezTo>
                <a:cubicBezTo>
                  <a:pt x="122" y="217"/>
                  <a:pt x="124" y="215"/>
                  <a:pt x="124" y="213"/>
                </a:cubicBezTo>
                <a:close/>
                <a:moveTo>
                  <a:pt x="124" y="203"/>
                </a:moveTo>
                <a:cubicBezTo>
                  <a:pt x="124" y="200"/>
                  <a:pt x="122" y="199"/>
                  <a:pt x="120" y="199"/>
                </a:cubicBezTo>
                <a:cubicBezTo>
                  <a:pt x="118" y="199"/>
                  <a:pt x="116" y="200"/>
                  <a:pt x="116" y="203"/>
                </a:cubicBezTo>
                <a:cubicBezTo>
                  <a:pt x="116" y="205"/>
                  <a:pt x="118" y="207"/>
                  <a:pt x="120" y="207"/>
                </a:cubicBezTo>
                <a:cubicBezTo>
                  <a:pt x="122" y="207"/>
                  <a:pt x="124" y="205"/>
                  <a:pt x="124" y="203"/>
                </a:cubicBezTo>
                <a:close/>
                <a:moveTo>
                  <a:pt x="133" y="222"/>
                </a:moveTo>
                <a:cubicBezTo>
                  <a:pt x="133" y="220"/>
                  <a:pt x="132" y="218"/>
                  <a:pt x="129" y="218"/>
                </a:cubicBezTo>
                <a:cubicBezTo>
                  <a:pt x="127" y="218"/>
                  <a:pt x="125" y="220"/>
                  <a:pt x="125" y="222"/>
                </a:cubicBezTo>
                <a:cubicBezTo>
                  <a:pt x="125" y="224"/>
                  <a:pt x="127" y="226"/>
                  <a:pt x="129" y="226"/>
                </a:cubicBezTo>
                <a:cubicBezTo>
                  <a:pt x="132" y="226"/>
                  <a:pt x="133" y="224"/>
                  <a:pt x="133" y="222"/>
                </a:cubicBezTo>
                <a:close/>
                <a:moveTo>
                  <a:pt x="133" y="213"/>
                </a:moveTo>
                <a:cubicBezTo>
                  <a:pt x="133" y="211"/>
                  <a:pt x="132" y="209"/>
                  <a:pt x="129" y="209"/>
                </a:cubicBezTo>
                <a:cubicBezTo>
                  <a:pt x="127" y="209"/>
                  <a:pt x="125" y="211"/>
                  <a:pt x="125" y="213"/>
                </a:cubicBezTo>
                <a:cubicBezTo>
                  <a:pt x="125" y="215"/>
                  <a:pt x="127" y="217"/>
                  <a:pt x="129" y="217"/>
                </a:cubicBezTo>
                <a:cubicBezTo>
                  <a:pt x="132" y="217"/>
                  <a:pt x="133" y="215"/>
                  <a:pt x="133" y="213"/>
                </a:cubicBezTo>
                <a:close/>
                <a:moveTo>
                  <a:pt x="133" y="203"/>
                </a:moveTo>
                <a:cubicBezTo>
                  <a:pt x="133" y="200"/>
                  <a:pt x="132" y="199"/>
                  <a:pt x="129" y="199"/>
                </a:cubicBezTo>
                <a:cubicBezTo>
                  <a:pt x="127" y="199"/>
                  <a:pt x="125" y="200"/>
                  <a:pt x="125" y="203"/>
                </a:cubicBezTo>
                <a:cubicBezTo>
                  <a:pt x="125" y="205"/>
                  <a:pt x="127" y="207"/>
                  <a:pt x="129" y="207"/>
                </a:cubicBezTo>
                <a:cubicBezTo>
                  <a:pt x="132" y="207"/>
                  <a:pt x="133" y="205"/>
                  <a:pt x="133" y="203"/>
                </a:cubicBezTo>
                <a:close/>
                <a:moveTo>
                  <a:pt x="143" y="222"/>
                </a:moveTo>
                <a:cubicBezTo>
                  <a:pt x="143" y="220"/>
                  <a:pt x="141" y="218"/>
                  <a:pt x="139" y="218"/>
                </a:cubicBezTo>
                <a:cubicBezTo>
                  <a:pt x="137" y="218"/>
                  <a:pt x="135" y="220"/>
                  <a:pt x="135" y="222"/>
                </a:cubicBezTo>
                <a:cubicBezTo>
                  <a:pt x="135" y="224"/>
                  <a:pt x="137" y="226"/>
                  <a:pt x="139" y="226"/>
                </a:cubicBezTo>
                <a:cubicBezTo>
                  <a:pt x="141" y="226"/>
                  <a:pt x="143" y="224"/>
                  <a:pt x="143" y="222"/>
                </a:cubicBezTo>
                <a:close/>
                <a:moveTo>
                  <a:pt x="143" y="213"/>
                </a:moveTo>
                <a:cubicBezTo>
                  <a:pt x="143" y="211"/>
                  <a:pt x="141" y="209"/>
                  <a:pt x="139" y="209"/>
                </a:cubicBezTo>
                <a:cubicBezTo>
                  <a:pt x="137" y="209"/>
                  <a:pt x="135" y="211"/>
                  <a:pt x="135" y="213"/>
                </a:cubicBezTo>
                <a:cubicBezTo>
                  <a:pt x="135" y="215"/>
                  <a:pt x="137" y="217"/>
                  <a:pt x="139" y="217"/>
                </a:cubicBezTo>
                <a:cubicBezTo>
                  <a:pt x="141" y="217"/>
                  <a:pt x="143" y="215"/>
                  <a:pt x="143" y="213"/>
                </a:cubicBezTo>
                <a:close/>
                <a:moveTo>
                  <a:pt x="143" y="203"/>
                </a:moveTo>
                <a:cubicBezTo>
                  <a:pt x="143" y="200"/>
                  <a:pt x="141" y="199"/>
                  <a:pt x="139" y="199"/>
                </a:cubicBezTo>
                <a:cubicBezTo>
                  <a:pt x="137" y="199"/>
                  <a:pt x="135" y="200"/>
                  <a:pt x="135" y="203"/>
                </a:cubicBezTo>
                <a:cubicBezTo>
                  <a:pt x="135" y="205"/>
                  <a:pt x="137" y="207"/>
                  <a:pt x="139" y="207"/>
                </a:cubicBezTo>
                <a:cubicBezTo>
                  <a:pt x="141" y="207"/>
                  <a:pt x="143" y="205"/>
                  <a:pt x="143" y="203"/>
                </a:cubicBezTo>
                <a:close/>
                <a:moveTo>
                  <a:pt x="313" y="212"/>
                </a:moveTo>
                <a:cubicBezTo>
                  <a:pt x="313" y="205"/>
                  <a:pt x="307" y="199"/>
                  <a:pt x="300" y="199"/>
                </a:cubicBezTo>
                <a:cubicBezTo>
                  <a:pt x="300" y="199"/>
                  <a:pt x="300" y="199"/>
                  <a:pt x="146" y="199"/>
                </a:cubicBezTo>
                <a:cubicBezTo>
                  <a:pt x="146" y="199"/>
                  <a:pt x="146" y="199"/>
                  <a:pt x="146" y="226"/>
                </a:cubicBezTo>
                <a:cubicBezTo>
                  <a:pt x="146" y="226"/>
                  <a:pt x="146" y="226"/>
                  <a:pt x="300" y="226"/>
                </a:cubicBezTo>
                <a:cubicBezTo>
                  <a:pt x="307" y="226"/>
                  <a:pt x="313" y="220"/>
                  <a:pt x="313" y="212"/>
                </a:cubicBezTo>
                <a:close/>
                <a:moveTo>
                  <a:pt x="299" y="204"/>
                </a:moveTo>
                <a:cubicBezTo>
                  <a:pt x="294" y="204"/>
                  <a:pt x="291" y="208"/>
                  <a:pt x="291" y="212"/>
                </a:cubicBezTo>
                <a:cubicBezTo>
                  <a:pt x="291" y="217"/>
                  <a:pt x="294" y="220"/>
                  <a:pt x="299" y="220"/>
                </a:cubicBezTo>
                <a:cubicBezTo>
                  <a:pt x="303" y="220"/>
                  <a:pt x="307" y="217"/>
                  <a:pt x="307" y="212"/>
                </a:cubicBezTo>
                <a:cubicBezTo>
                  <a:pt x="307" y="208"/>
                  <a:pt x="303" y="204"/>
                  <a:pt x="299" y="204"/>
                </a:cubicBezTo>
                <a:close/>
              </a:path>
            </a:pathLst>
          </a:custGeom>
          <a:solidFill>
            <a:srgbClr val="FF0000"/>
          </a:solidFill>
          <a:ln>
            <a:noFill/>
          </a:ln>
          <a:extLst/>
        </p:spPr>
        <p:txBody>
          <a:bodyPr vert="horz" wrap="square" lIns="89619" tIns="44810" rIns="89619" bIns="44810" numCol="1" anchor="t" anchorCtr="0" compatLnSpc="1">
            <a:prstTxWarp prst="textNoShape">
              <a:avLst/>
            </a:prstTxWarp>
          </a:bodyPr>
          <a:lstStyle/>
          <a:p>
            <a:endParaRPr lang="en-US" sz="1764">
              <a:solidFill>
                <a:schemeClr val="accent2"/>
              </a:solidFill>
            </a:endParaRPr>
          </a:p>
        </p:txBody>
      </p:sp>
      <p:cxnSp>
        <p:nvCxnSpPr>
          <p:cNvPr id="7" name="Elbow Connector 6"/>
          <p:cNvCxnSpPr>
            <a:stCxn id="63" idx="0"/>
            <a:endCxn id="66" idx="1"/>
          </p:cNvCxnSpPr>
          <p:nvPr/>
        </p:nvCxnSpPr>
        <p:spPr>
          <a:xfrm rot="5400000" flipH="1" flipV="1">
            <a:off x="4005089" y="1696498"/>
            <a:ext cx="1119519" cy="1232904"/>
          </a:xfrm>
          <a:prstGeom prst="bentConnector2">
            <a:avLst/>
          </a:prstGeom>
          <a:ln w="381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612735" y="5210492"/>
            <a:ext cx="550784" cy="0"/>
          </a:xfrm>
          <a:prstGeom prst="straightConnector1">
            <a:avLst/>
          </a:prstGeom>
          <a:ln w="381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50487" y="5010754"/>
            <a:ext cx="895124" cy="0"/>
          </a:xfrm>
          <a:prstGeom prst="straightConnector1">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657955" y="5857643"/>
            <a:ext cx="887656" cy="0"/>
          </a:xfrm>
          <a:prstGeom prst="straightConnector1">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9487371" y="5351856"/>
            <a:ext cx="561887" cy="11769"/>
          </a:xfrm>
          <a:prstGeom prst="straightConnector1">
            <a:avLst/>
          </a:prstGeom>
          <a:ln w="38100">
            <a:solidFill>
              <a:srgbClr val="FFC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487371" y="2611235"/>
            <a:ext cx="590337" cy="0"/>
          </a:xfrm>
          <a:prstGeom prst="straightConnector1">
            <a:avLst/>
          </a:prstGeom>
          <a:ln w="38100">
            <a:solidFill>
              <a:srgbClr val="FFC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3"/>
          </p:cNvCxnSpPr>
          <p:nvPr/>
        </p:nvCxnSpPr>
        <p:spPr>
          <a:xfrm>
            <a:off x="6674953" y="1753190"/>
            <a:ext cx="799532" cy="13901"/>
          </a:xfrm>
          <a:prstGeom prst="straightConnector1">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7745844" y="2865462"/>
            <a:ext cx="1591898" cy="542646"/>
            <a:chOff x="8303272" y="3036574"/>
            <a:chExt cx="1624242" cy="553671"/>
          </a:xfrm>
          <a:solidFill>
            <a:schemeClr val="bg1">
              <a:lumMod val="50000"/>
            </a:schemeClr>
          </a:solidFill>
        </p:grpSpPr>
        <p:sp>
          <p:nvSpPr>
            <p:cNvPr id="72" name="Rectangle 71"/>
            <p:cNvSpPr/>
            <p:nvPr/>
          </p:nvSpPr>
          <p:spPr bwMode="auto">
            <a:xfrm>
              <a:off x="8303272" y="3036574"/>
              <a:ext cx="1495427" cy="390525"/>
            </a:xfrm>
            <a:prstGeom prst="rect">
              <a:avLst/>
            </a:prstGeom>
            <a:grpFill/>
            <a:ln w="28575">
              <a:solidFill>
                <a:srgbClr val="FFFFFF"/>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89615" tIns="44808" rIns="89615" bIns="44808" numCol="1" rtlCol="0" anchor="ctr" anchorCtr="0" compatLnSpc="1">
              <a:prstTxWarp prst="textNoShape">
                <a:avLst/>
              </a:prstTxWarp>
            </a:bodyPr>
            <a:lstStyle/>
            <a:p>
              <a:pPr algn="ctr" defTabSz="895908" fontAlgn="base">
                <a:spcBef>
                  <a:spcPct val="0"/>
                </a:spcBef>
                <a:spcAft>
                  <a:spcPct val="0"/>
                </a:spcAft>
              </a:pPr>
              <a:endParaRPr lang="en-US" sz="1372" dirty="0">
                <a:solidFill>
                  <a:schemeClr val="bg1"/>
                </a:solidFill>
              </a:endParaRPr>
            </a:p>
          </p:txBody>
        </p:sp>
        <p:sp>
          <p:nvSpPr>
            <p:cNvPr id="73" name="Rectangle 72"/>
            <p:cNvSpPr/>
            <p:nvPr/>
          </p:nvSpPr>
          <p:spPr bwMode="auto">
            <a:xfrm>
              <a:off x="8365412" y="3111868"/>
              <a:ext cx="1495427" cy="390525"/>
            </a:xfrm>
            <a:prstGeom prst="rect">
              <a:avLst/>
            </a:prstGeom>
            <a:grpFill/>
            <a:ln w="28575">
              <a:solidFill>
                <a:srgbClr val="FFFFFF"/>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89615" tIns="44808" rIns="89615" bIns="44808" numCol="1" rtlCol="0" anchor="ctr" anchorCtr="0" compatLnSpc="1">
              <a:prstTxWarp prst="textNoShape">
                <a:avLst/>
              </a:prstTxWarp>
            </a:bodyPr>
            <a:lstStyle/>
            <a:p>
              <a:pPr algn="ctr" defTabSz="895908" fontAlgn="base">
                <a:spcBef>
                  <a:spcPct val="0"/>
                </a:spcBef>
                <a:spcAft>
                  <a:spcPct val="0"/>
                </a:spcAft>
              </a:pPr>
              <a:endParaRPr lang="en-US" sz="1372" dirty="0">
                <a:solidFill>
                  <a:schemeClr val="bg1"/>
                </a:solidFill>
              </a:endParaRPr>
            </a:p>
          </p:txBody>
        </p:sp>
        <p:sp>
          <p:nvSpPr>
            <p:cNvPr id="74" name="Rectangle 73"/>
            <p:cNvSpPr/>
            <p:nvPr/>
          </p:nvSpPr>
          <p:spPr bwMode="auto">
            <a:xfrm>
              <a:off x="8432087" y="3199720"/>
              <a:ext cx="1495427" cy="390525"/>
            </a:xfrm>
            <a:prstGeom prst="rect">
              <a:avLst/>
            </a:prstGeom>
            <a:grpFill/>
            <a:ln w="28575">
              <a:solidFill>
                <a:srgbClr val="FFFFFF"/>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89615" tIns="44808" rIns="89615" bIns="44808" numCol="1" rtlCol="0" anchor="ctr" anchorCtr="0" compatLnSpc="1">
              <a:prstTxWarp prst="textNoShape">
                <a:avLst/>
              </a:prstTxWarp>
            </a:bodyPr>
            <a:lstStyle/>
            <a:p>
              <a:pPr algn="ctr" defTabSz="895908" fontAlgn="base">
                <a:spcBef>
                  <a:spcPct val="0"/>
                </a:spcBef>
                <a:spcAft>
                  <a:spcPct val="0"/>
                </a:spcAft>
              </a:pPr>
              <a:r>
                <a:rPr lang="en-US" sz="1372" dirty="0">
                  <a:solidFill>
                    <a:schemeClr val="bg1"/>
                  </a:solidFill>
                </a:rPr>
                <a:t>Site (W3WP.exe)</a:t>
              </a:r>
            </a:p>
          </p:txBody>
        </p:sp>
      </p:grpSp>
      <p:sp>
        <p:nvSpPr>
          <p:cNvPr id="75" name="Rectangle 74"/>
          <p:cNvSpPr/>
          <p:nvPr/>
        </p:nvSpPr>
        <p:spPr bwMode="auto">
          <a:xfrm>
            <a:off x="7948111" y="3523169"/>
            <a:ext cx="1084678" cy="306702"/>
          </a:xfrm>
          <a:prstGeom prst="rect">
            <a:avLst/>
          </a:prstGeom>
          <a:solidFill>
            <a:schemeClr val="bg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89615" tIns="44808" rIns="89615" bIns="44808" numCol="1" rtlCol="0" anchor="ctr" anchorCtr="0" compatLnSpc="1">
            <a:prstTxWarp prst="textNoShape">
              <a:avLst/>
            </a:prstTxWarp>
          </a:bodyPr>
          <a:lstStyle/>
          <a:p>
            <a:pPr algn="ctr" defTabSz="895908" fontAlgn="base">
              <a:spcBef>
                <a:spcPct val="0"/>
              </a:spcBef>
              <a:spcAft>
                <a:spcPct val="0"/>
              </a:spcAft>
            </a:pPr>
            <a:r>
              <a:rPr lang="en-US" sz="1372" dirty="0">
                <a:solidFill>
                  <a:schemeClr val="bg1"/>
                </a:solidFill>
              </a:rPr>
              <a:t>Metering</a:t>
            </a:r>
          </a:p>
        </p:txBody>
      </p:sp>
      <p:sp>
        <p:nvSpPr>
          <p:cNvPr id="76" name="Rectangle 75"/>
          <p:cNvSpPr/>
          <p:nvPr/>
        </p:nvSpPr>
        <p:spPr bwMode="auto">
          <a:xfrm>
            <a:off x="7946333" y="3890706"/>
            <a:ext cx="1084678" cy="306702"/>
          </a:xfrm>
          <a:prstGeom prst="rect">
            <a:avLst/>
          </a:prstGeom>
          <a:solidFill>
            <a:schemeClr val="bg1">
              <a:lumMod val="50000"/>
            </a:schemeClr>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89615" tIns="44808" rIns="89615" bIns="44808" numCol="1" rtlCol="0" anchor="ctr" anchorCtr="0" compatLnSpc="1">
            <a:prstTxWarp prst="textNoShape">
              <a:avLst/>
            </a:prstTxWarp>
          </a:bodyPr>
          <a:lstStyle/>
          <a:p>
            <a:pPr algn="ctr" defTabSz="895908" fontAlgn="base">
              <a:spcBef>
                <a:spcPct val="0"/>
              </a:spcBef>
              <a:spcAft>
                <a:spcPct val="0"/>
              </a:spcAft>
            </a:pPr>
            <a:r>
              <a:rPr lang="en-US" sz="1372" dirty="0">
                <a:solidFill>
                  <a:schemeClr val="bg1"/>
                </a:solidFill>
              </a:rPr>
              <a:t>DWAS</a:t>
            </a:r>
          </a:p>
        </p:txBody>
      </p:sp>
      <p:sp>
        <p:nvSpPr>
          <p:cNvPr id="77" name="Freeform 128"/>
          <p:cNvSpPr>
            <a:spLocks noChangeAspect="1"/>
          </p:cNvSpPr>
          <p:nvPr/>
        </p:nvSpPr>
        <p:spPr bwMode="white">
          <a:xfrm>
            <a:off x="10279146" y="4789111"/>
            <a:ext cx="1072361" cy="59238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C000"/>
          </a:solidFill>
          <a:ln>
            <a:noFill/>
          </a:ln>
          <a:extLst/>
        </p:spPr>
        <p:txBody>
          <a:bodyPr vert="horz" wrap="square" lIns="89619" tIns="44810" rIns="89619" bIns="44810" numCol="1" anchor="t" anchorCtr="0" compatLnSpc="1">
            <a:prstTxWarp prst="textNoShape">
              <a:avLst/>
            </a:prstTxWarp>
          </a:bodyPr>
          <a:lstStyle/>
          <a:p>
            <a:pPr defTabSz="896167"/>
            <a:endParaRPr lang="en-US" sz="1764">
              <a:solidFill>
                <a:srgbClr val="FFC000"/>
              </a:solidFill>
            </a:endParaRPr>
          </a:p>
        </p:txBody>
      </p:sp>
      <p:grpSp>
        <p:nvGrpSpPr>
          <p:cNvPr id="78" name="Group 77"/>
          <p:cNvGrpSpPr/>
          <p:nvPr/>
        </p:nvGrpSpPr>
        <p:grpSpPr>
          <a:xfrm>
            <a:off x="5474186" y="5717142"/>
            <a:ext cx="871814" cy="438388"/>
            <a:chOff x="2938463" y="5043097"/>
            <a:chExt cx="1149351" cy="577949"/>
          </a:xfrm>
          <a:solidFill>
            <a:srgbClr val="92D050"/>
          </a:solidFill>
        </p:grpSpPr>
        <p:sp>
          <p:nvSpPr>
            <p:cNvPr id="79" name="Freeform 19"/>
            <p:cNvSpPr>
              <a:spLocks/>
            </p:cNvSpPr>
            <p:nvPr/>
          </p:nvSpPr>
          <p:spPr bwMode="auto">
            <a:xfrm>
              <a:off x="3054351" y="5043097"/>
              <a:ext cx="1033463" cy="504825"/>
            </a:xfrm>
            <a:custGeom>
              <a:avLst/>
              <a:gdLst>
                <a:gd name="T0" fmla="*/ 921 w 986"/>
                <a:gd name="T1" fmla="*/ 86 h 481"/>
                <a:gd name="T2" fmla="*/ 446 w 986"/>
                <a:gd name="T3" fmla="*/ 5 h 481"/>
                <a:gd name="T4" fmla="*/ 396 w 986"/>
                <a:gd name="T5" fmla="*/ 6 h 481"/>
                <a:gd name="T6" fmla="*/ 0 w 986"/>
                <a:gd name="T7" fmla="*/ 162 h 481"/>
                <a:gd name="T8" fmla="*/ 482 w 986"/>
                <a:gd name="T9" fmla="*/ 264 h 481"/>
                <a:gd name="T10" fmla="*/ 484 w 986"/>
                <a:gd name="T11" fmla="*/ 265 h 481"/>
                <a:gd name="T12" fmla="*/ 486 w 986"/>
                <a:gd name="T13" fmla="*/ 265 h 481"/>
                <a:gd name="T14" fmla="*/ 578 w 986"/>
                <a:gd name="T15" fmla="*/ 382 h 481"/>
                <a:gd name="T16" fmla="*/ 578 w 986"/>
                <a:gd name="T17" fmla="*/ 440 h 481"/>
                <a:gd name="T18" fmla="*/ 573 w 986"/>
                <a:gd name="T19" fmla="*/ 481 h 481"/>
                <a:gd name="T20" fmla="*/ 940 w 986"/>
                <a:gd name="T21" fmla="*/ 265 h 481"/>
                <a:gd name="T22" fmla="*/ 921 w 986"/>
                <a:gd name="T23" fmla="*/ 8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6" h="481">
                  <a:moveTo>
                    <a:pt x="921" y="86"/>
                  </a:moveTo>
                  <a:cubicBezTo>
                    <a:pt x="803" y="61"/>
                    <a:pt x="446" y="5"/>
                    <a:pt x="446" y="5"/>
                  </a:cubicBezTo>
                  <a:cubicBezTo>
                    <a:pt x="427" y="2"/>
                    <a:pt x="413" y="0"/>
                    <a:pt x="396" y="6"/>
                  </a:cubicBezTo>
                  <a:cubicBezTo>
                    <a:pt x="0" y="162"/>
                    <a:pt x="0" y="162"/>
                    <a:pt x="0" y="162"/>
                  </a:cubicBezTo>
                  <a:cubicBezTo>
                    <a:pt x="482" y="264"/>
                    <a:pt x="482" y="264"/>
                    <a:pt x="482" y="264"/>
                  </a:cubicBezTo>
                  <a:cubicBezTo>
                    <a:pt x="484" y="265"/>
                    <a:pt x="484" y="265"/>
                    <a:pt x="484" y="265"/>
                  </a:cubicBezTo>
                  <a:cubicBezTo>
                    <a:pt x="486" y="265"/>
                    <a:pt x="486" y="265"/>
                    <a:pt x="486" y="265"/>
                  </a:cubicBezTo>
                  <a:cubicBezTo>
                    <a:pt x="525" y="277"/>
                    <a:pt x="578" y="294"/>
                    <a:pt x="578" y="382"/>
                  </a:cubicBezTo>
                  <a:cubicBezTo>
                    <a:pt x="578" y="440"/>
                    <a:pt x="578" y="440"/>
                    <a:pt x="578" y="440"/>
                  </a:cubicBezTo>
                  <a:cubicBezTo>
                    <a:pt x="578" y="455"/>
                    <a:pt x="577" y="469"/>
                    <a:pt x="573" y="481"/>
                  </a:cubicBezTo>
                  <a:cubicBezTo>
                    <a:pt x="940" y="265"/>
                    <a:pt x="940" y="265"/>
                    <a:pt x="940" y="265"/>
                  </a:cubicBezTo>
                  <a:cubicBezTo>
                    <a:pt x="986" y="235"/>
                    <a:pt x="982" y="98"/>
                    <a:pt x="921" y="86"/>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solidFill>
                  <a:schemeClr val="accent5"/>
                </a:solidFill>
              </a:endParaRPr>
            </a:p>
          </p:txBody>
        </p:sp>
        <p:sp>
          <p:nvSpPr>
            <p:cNvPr id="80" name="Freeform 20"/>
            <p:cNvSpPr>
              <a:spLocks noEditPoints="1"/>
            </p:cNvSpPr>
            <p:nvPr/>
          </p:nvSpPr>
          <p:spPr bwMode="auto">
            <a:xfrm>
              <a:off x="2938463" y="5284496"/>
              <a:ext cx="679450" cy="336550"/>
            </a:xfrm>
            <a:custGeom>
              <a:avLst/>
              <a:gdLst>
                <a:gd name="T0" fmla="*/ 584 w 648"/>
                <a:gd name="T1" fmla="*/ 115 h 321"/>
                <a:gd name="T2" fmla="*/ 44 w 648"/>
                <a:gd name="T3" fmla="*/ 0 h 321"/>
                <a:gd name="T4" fmla="*/ 0 w 648"/>
                <a:gd name="T5" fmla="*/ 60 h 321"/>
                <a:gd name="T6" fmla="*/ 0 w 648"/>
                <a:gd name="T7" fmla="*/ 127 h 321"/>
                <a:gd name="T8" fmla="*/ 52 w 648"/>
                <a:gd name="T9" fmla="*/ 188 h 321"/>
                <a:gd name="T10" fmla="*/ 597 w 648"/>
                <a:gd name="T11" fmla="*/ 321 h 321"/>
                <a:gd name="T12" fmla="*/ 648 w 648"/>
                <a:gd name="T13" fmla="*/ 251 h 321"/>
                <a:gd name="T14" fmla="*/ 648 w 648"/>
                <a:gd name="T15" fmla="*/ 193 h 321"/>
                <a:gd name="T16" fmla="*/ 584 w 648"/>
                <a:gd name="T17" fmla="*/ 115 h 321"/>
                <a:gd name="T18" fmla="*/ 75 w 648"/>
                <a:gd name="T19" fmla="*/ 135 h 321"/>
                <a:gd name="T20" fmla="*/ 44 w 648"/>
                <a:gd name="T21" fmla="*/ 97 h 321"/>
                <a:gd name="T22" fmla="*/ 75 w 648"/>
                <a:gd name="T23" fmla="*/ 59 h 321"/>
                <a:gd name="T24" fmla="*/ 107 w 648"/>
                <a:gd name="T25" fmla="*/ 97 h 321"/>
                <a:gd name="T26" fmla="*/ 75 w 648"/>
                <a:gd name="T27" fmla="*/ 135 h 321"/>
                <a:gd name="T28" fmla="*/ 351 w 648"/>
                <a:gd name="T29" fmla="*/ 202 h 321"/>
                <a:gd name="T30" fmla="*/ 319 w 648"/>
                <a:gd name="T31" fmla="*/ 164 h 321"/>
                <a:gd name="T32" fmla="*/ 351 w 648"/>
                <a:gd name="T33" fmla="*/ 125 h 321"/>
                <a:gd name="T34" fmla="*/ 382 w 648"/>
                <a:gd name="T35" fmla="*/ 164 h 321"/>
                <a:gd name="T36" fmla="*/ 351 w 648"/>
                <a:gd name="T37" fmla="*/ 202 h 321"/>
                <a:gd name="T38" fmla="*/ 444 w 648"/>
                <a:gd name="T39" fmla="*/ 224 h 321"/>
                <a:gd name="T40" fmla="*/ 413 w 648"/>
                <a:gd name="T41" fmla="*/ 186 h 321"/>
                <a:gd name="T42" fmla="*/ 444 w 648"/>
                <a:gd name="T43" fmla="*/ 148 h 321"/>
                <a:gd name="T44" fmla="*/ 476 w 648"/>
                <a:gd name="T45" fmla="*/ 186 h 321"/>
                <a:gd name="T46" fmla="*/ 444 w 648"/>
                <a:gd name="T47" fmla="*/ 224 h 321"/>
                <a:gd name="T48" fmla="*/ 541 w 648"/>
                <a:gd name="T49" fmla="*/ 247 h 321"/>
                <a:gd name="T50" fmla="*/ 510 w 648"/>
                <a:gd name="T51" fmla="*/ 208 h 321"/>
                <a:gd name="T52" fmla="*/ 541 w 648"/>
                <a:gd name="T53" fmla="*/ 170 h 321"/>
                <a:gd name="T54" fmla="*/ 572 w 648"/>
                <a:gd name="T55" fmla="*/ 208 h 321"/>
                <a:gd name="T56" fmla="*/ 541 w 648"/>
                <a:gd name="T57"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8" h="321">
                  <a:moveTo>
                    <a:pt x="584" y="115"/>
                  </a:moveTo>
                  <a:cubicBezTo>
                    <a:pt x="44" y="0"/>
                    <a:pt x="44" y="0"/>
                    <a:pt x="44" y="0"/>
                  </a:cubicBezTo>
                  <a:cubicBezTo>
                    <a:pt x="10" y="0"/>
                    <a:pt x="0" y="23"/>
                    <a:pt x="0" y="60"/>
                  </a:cubicBezTo>
                  <a:cubicBezTo>
                    <a:pt x="0" y="127"/>
                    <a:pt x="0" y="127"/>
                    <a:pt x="0" y="127"/>
                  </a:cubicBezTo>
                  <a:cubicBezTo>
                    <a:pt x="0" y="165"/>
                    <a:pt x="6" y="177"/>
                    <a:pt x="52" y="188"/>
                  </a:cubicBezTo>
                  <a:cubicBezTo>
                    <a:pt x="597" y="321"/>
                    <a:pt x="597" y="321"/>
                    <a:pt x="597" y="321"/>
                  </a:cubicBezTo>
                  <a:cubicBezTo>
                    <a:pt x="634" y="321"/>
                    <a:pt x="648" y="289"/>
                    <a:pt x="648" y="251"/>
                  </a:cubicBezTo>
                  <a:cubicBezTo>
                    <a:pt x="648" y="193"/>
                    <a:pt x="648" y="193"/>
                    <a:pt x="648" y="193"/>
                  </a:cubicBezTo>
                  <a:cubicBezTo>
                    <a:pt x="648" y="137"/>
                    <a:pt x="623" y="127"/>
                    <a:pt x="584" y="115"/>
                  </a:cubicBezTo>
                  <a:close/>
                  <a:moveTo>
                    <a:pt x="75" y="135"/>
                  </a:moveTo>
                  <a:cubicBezTo>
                    <a:pt x="58" y="135"/>
                    <a:pt x="44" y="118"/>
                    <a:pt x="44" y="97"/>
                  </a:cubicBezTo>
                  <a:cubicBezTo>
                    <a:pt x="44" y="76"/>
                    <a:pt x="58" y="59"/>
                    <a:pt x="75" y="59"/>
                  </a:cubicBezTo>
                  <a:cubicBezTo>
                    <a:pt x="93" y="59"/>
                    <a:pt x="107" y="76"/>
                    <a:pt x="107" y="97"/>
                  </a:cubicBezTo>
                  <a:cubicBezTo>
                    <a:pt x="107" y="118"/>
                    <a:pt x="93" y="135"/>
                    <a:pt x="75" y="135"/>
                  </a:cubicBezTo>
                  <a:close/>
                  <a:moveTo>
                    <a:pt x="351" y="202"/>
                  </a:moveTo>
                  <a:cubicBezTo>
                    <a:pt x="333" y="202"/>
                    <a:pt x="319" y="185"/>
                    <a:pt x="319" y="164"/>
                  </a:cubicBezTo>
                  <a:cubicBezTo>
                    <a:pt x="319" y="143"/>
                    <a:pt x="333" y="125"/>
                    <a:pt x="351" y="125"/>
                  </a:cubicBezTo>
                  <a:cubicBezTo>
                    <a:pt x="368" y="125"/>
                    <a:pt x="382" y="143"/>
                    <a:pt x="382" y="164"/>
                  </a:cubicBezTo>
                  <a:cubicBezTo>
                    <a:pt x="382" y="185"/>
                    <a:pt x="368" y="202"/>
                    <a:pt x="351" y="202"/>
                  </a:cubicBezTo>
                  <a:close/>
                  <a:moveTo>
                    <a:pt x="444" y="224"/>
                  </a:moveTo>
                  <a:cubicBezTo>
                    <a:pt x="427" y="224"/>
                    <a:pt x="413" y="207"/>
                    <a:pt x="413" y="186"/>
                  </a:cubicBezTo>
                  <a:cubicBezTo>
                    <a:pt x="413" y="165"/>
                    <a:pt x="427" y="148"/>
                    <a:pt x="444" y="148"/>
                  </a:cubicBezTo>
                  <a:cubicBezTo>
                    <a:pt x="462" y="148"/>
                    <a:pt x="476" y="165"/>
                    <a:pt x="476" y="186"/>
                  </a:cubicBezTo>
                  <a:cubicBezTo>
                    <a:pt x="476" y="207"/>
                    <a:pt x="462" y="224"/>
                    <a:pt x="444" y="224"/>
                  </a:cubicBezTo>
                  <a:close/>
                  <a:moveTo>
                    <a:pt x="541" y="247"/>
                  </a:moveTo>
                  <a:cubicBezTo>
                    <a:pt x="524" y="247"/>
                    <a:pt x="510" y="230"/>
                    <a:pt x="510" y="208"/>
                  </a:cubicBezTo>
                  <a:cubicBezTo>
                    <a:pt x="510" y="187"/>
                    <a:pt x="524" y="170"/>
                    <a:pt x="541" y="170"/>
                  </a:cubicBezTo>
                  <a:cubicBezTo>
                    <a:pt x="558" y="170"/>
                    <a:pt x="572" y="187"/>
                    <a:pt x="572" y="208"/>
                  </a:cubicBezTo>
                  <a:cubicBezTo>
                    <a:pt x="572" y="230"/>
                    <a:pt x="558" y="247"/>
                    <a:pt x="541" y="247"/>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solidFill>
                  <a:schemeClr val="accent5"/>
                </a:solidFill>
              </a:endParaRPr>
            </a:p>
          </p:txBody>
        </p:sp>
      </p:grpSp>
      <p:cxnSp>
        <p:nvCxnSpPr>
          <p:cNvPr id="83" name="Elbow Connector 82"/>
          <p:cNvCxnSpPr>
            <a:stCxn id="63" idx="2"/>
            <a:endCxn id="68" idx="1"/>
          </p:cNvCxnSpPr>
          <p:nvPr/>
        </p:nvCxnSpPr>
        <p:spPr>
          <a:xfrm rot="16200000" flipH="1">
            <a:off x="4352281" y="5236031"/>
            <a:ext cx="410907" cy="1218680"/>
          </a:xfrm>
          <a:prstGeom prst="bentConnector2">
            <a:avLst/>
          </a:prstGeom>
          <a:ln w="381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9" idx="2"/>
            <a:endCxn id="67" idx="0"/>
          </p:cNvCxnSpPr>
          <p:nvPr/>
        </p:nvCxnSpPr>
        <p:spPr>
          <a:xfrm flipH="1">
            <a:off x="5910345" y="3623487"/>
            <a:ext cx="8023" cy="471883"/>
          </a:xfrm>
          <a:prstGeom prst="straightConnector1">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95" name="Content Placeholder 2"/>
          <p:cNvSpPr>
            <a:spLocks noGrp="1"/>
          </p:cNvSpPr>
          <p:nvPr>
            <p:ph type="body" sz="quarter" idx="10"/>
          </p:nvPr>
        </p:nvSpPr>
        <p:spPr>
          <a:xfrm>
            <a:off x="269170" y="1188523"/>
            <a:ext cx="2504757" cy="6805173"/>
          </a:xfrm>
        </p:spPr>
        <p:txBody>
          <a:bodyPr/>
          <a:lstStyle/>
          <a:p>
            <a:pPr defTabSz="895908" fontAlgn="base">
              <a:spcBef>
                <a:spcPct val="0"/>
              </a:spcBef>
              <a:spcAft>
                <a:spcPct val="0"/>
              </a:spcAft>
            </a:pPr>
            <a:r>
              <a:rPr lang="en-US" sz="1960" dirty="0">
                <a:latin typeface="+mn-lt"/>
              </a:rPr>
              <a:t>All DBs are running on SQL </a:t>
            </a:r>
            <a:r>
              <a:rPr lang="en-US" sz="1960" dirty="0">
                <a:latin typeface="+mn-lt"/>
              </a:rPr>
              <a:t>Azure.</a:t>
            </a:r>
          </a:p>
          <a:p>
            <a:pPr defTabSz="895908" fontAlgn="base">
              <a:spcBef>
                <a:spcPct val="0"/>
              </a:spcBef>
              <a:spcAft>
                <a:spcPct val="0"/>
              </a:spcAft>
            </a:pPr>
            <a:endParaRPr lang="en-US" sz="1960" dirty="0">
              <a:latin typeface="+mn-lt"/>
            </a:endParaRPr>
          </a:p>
          <a:p>
            <a:pPr defTabSz="895908" fontAlgn="base">
              <a:spcBef>
                <a:spcPct val="0"/>
              </a:spcBef>
              <a:spcAft>
                <a:spcPct val="0"/>
              </a:spcAft>
            </a:pPr>
            <a:r>
              <a:rPr lang="en-US" sz="1960" dirty="0">
                <a:latin typeface="+mn-lt"/>
              </a:rPr>
              <a:t>Azure </a:t>
            </a:r>
            <a:r>
              <a:rPr lang="en-US" sz="1960" dirty="0">
                <a:latin typeface="+mn-lt"/>
              </a:rPr>
              <a:t>blobs </a:t>
            </a:r>
            <a:r>
              <a:rPr lang="en-US" sz="1960" dirty="0">
                <a:latin typeface="+mn-lt"/>
              </a:rPr>
              <a:t>as durable </a:t>
            </a:r>
            <a:r>
              <a:rPr lang="en-US" sz="1960" dirty="0">
                <a:latin typeface="+mn-lt"/>
              </a:rPr>
              <a:t>storage.</a:t>
            </a: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r>
              <a:rPr lang="en-US" sz="1960" dirty="0">
                <a:latin typeface="+mn-lt"/>
              </a:rPr>
              <a:t>Windows Azure </a:t>
            </a:r>
            <a:r>
              <a:rPr lang="en-US" sz="1960" dirty="0">
                <a:latin typeface="+mn-lt"/>
              </a:rPr>
              <a:t>worker </a:t>
            </a:r>
            <a:r>
              <a:rPr lang="en-US" sz="1960" dirty="0">
                <a:latin typeface="+mn-lt"/>
              </a:rPr>
              <a:t>r</a:t>
            </a:r>
            <a:r>
              <a:rPr lang="en-US" sz="1960" dirty="0">
                <a:latin typeface="+mn-lt"/>
              </a:rPr>
              <a:t>oles.</a:t>
            </a:r>
          </a:p>
          <a:p>
            <a:pPr defTabSz="895908" fontAlgn="base">
              <a:spcBef>
                <a:spcPct val="0"/>
              </a:spcBef>
              <a:spcAft>
                <a:spcPct val="0"/>
              </a:spcAft>
            </a:pPr>
            <a:endParaRPr lang="en-US" sz="1960" dirty="0">
              <a:latin typeface="+mn-lt"/>
            </a:endParaRPr>
          </a:p>
          <a:p>
            <a:pPr defTabSz="895908" fontAlgn="base">
              <a:spcBef>
                <a:spcPct val="0"/>
              </a:spcBef>
              <a:spcAft>
                <a:spcPct val="0"/>
              </a:spcAft>
            </a:pPr>
            <a:r>
              <a:rPr lang="en-US" sz="1960" dirty="0">
                <a:latin typeface="+mn-lt"/>
              </a:rPr>
              <a:t>Monitor </a:t>
            </a:r>
            <a:r>
              <a:rPr lang="en-US" sz="1960" dirty="0">
                <a:latin typeface="+mn-lt"/>
              </a:rPr>
              <a:t/>
            </a:r>
            <a:br>
              <a:rPr lang="en-US" sz="1960" dirty="0">
                <a:latin typeface="+mn-lt"/>
              </a:rPr>
            </a:br>
            <a:r>
              <a:rPr lang="en-US" sz="1960" dirty="0">
                <a:latin typeface="+mn-lt"/>
              </a:rPr>
              <a:t>resources usage.</a:t>
            </a:r>
          </a:p>
          <a:p>
            <a:pPr defTabSz="895908" fontAlgn="base">
              <a:spcBef>
                <a:spcPct val="0"/>
              </a:spcBef>
              <a:spcAft>
                <a:spcPct val="0"/>
              </a:spcAft>
            </a:pPr>
            <a:endParaRPr lang="en-US" sz="1960" dirty="0">
              <a:latin typeface="+mn-lt"/>
            </a:endParaRPr>
          </a:p>
          <a:p>
            <a:pPr defTabSz="895908" fontAlgn="base">
              <a:spcBef>
                <a:spcPct val="0"/>
              </a:spcBef>
              <a:spcAft>
                <a:spcPct val="0"/>
              </a:spcAft>
            </a:pPr>
            <a:r>
              <a:rPr lang="en-US" sz="1960" dirty="0">
                <a:latin typeface="+mn-lt"/>
              </a:rPr>
              <a:t>Dynamic </a:t>
            </a:r>
            <a:r>
              <a:rPr lang="en-US" sz="1960" dirty="0">
                <a:latin typeface="+mn-lt"/>
              </a:rPr>
              <a:t>web activation </a:t>
            </a:r>
            <a:r>
              <a:rPr lang="en-US" sz="1960" dirty="0">
                <a:latin typeface="+mn-lt"/>
              </a:rPr>
              <a:t>s</a:t>
            </a:r>
            <a:r>
              <a:rPr lang="en-US" sz="1960" dirty="0">
                <a:latin typeface="+mn-lt"/>
              </a:rPr>
              <a:t>ervice.</a:t>
            </a: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r>
              <a:rPr lang="en-US" sz="1960" dirty="0">
                <a:latin typeface="+mn-lt"/>
              </a:rPr>
              <a:t>W3WP.exe IIS </a:t>
            </a:r>
            <a:r>
              <a:rPr lang="en-US" sz="1960" dirty="0">
                <a:latin typeface="+mn-lt"/>
              </a:rPr>
              <a:t>application </a:t>
            </a:r>
            <a:br>
              <a:rPr lang="en-US" sz="1960" dirty="0">
                <a:latin typeface="+mn-lt"/>
              </a:rPr>
            </a:br>
            <a:r>
              <a:rPr lang="en-US" sz="1960" dirty="0">
                <a:latin typeface="+mn-lt"/>
              </a:rPr>
              <a:t>pool </a:t>
            </a:r>
            <a:r>
              <a:rPr lang="en-US" sz="1960" dirty="0">
                <a:latin typeface="+mn-lt"/>
              </a:rPr>
              <a:t>p</a:t>
            </a:r>
            <a:r>
              <a:rPr lang="en-US" sz="1960" dirty="0">
                <a:latin typeface="+mn-lt"/>
              </a:rPr>
              <a:t>rocess.</a:t>
            </a: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endParaRPr lang="en-US" sz="1960" dirty="0">
              <a:latin typeface="+mn-lt"/>
            </a:endParaRPr>
          </a:p>
          <a:p>
            <a:pPr defTabSz="895908" fontAlgn="base">
              <a:spcBef>
                <a:spcPct val="0"/>
              </a:spcBef>
              <a:spcAft>
                <a:spcPct val="0"/>
              </a:spcAft>
            </a:pPr>
            <a:endParaRPr lang="en-US" sz="1960" dirty="0">
              <a:latin typeface="+mn-lt"/>
            </a:endParaRPr>
          </a:p>
        </p:txBody>
      </p:sp>
      <p:cxnSp>
        <p:nvCxnSpPr>
          <p:cNvPr id="102" name="Straight Arrow Connector 101"/>
          <p:cNvCxnSpPr>
            <a:endCxn id="75" idx="1"/>
          </p:cNvCxnSpPr>
          <p:nvPr/>
        </p:nvCxnSpPr>
        <p:spPr>
          <a:xfrm>
            <a:off x="7303782" y="3673275"/>
            <a:ext cx="644329" cy="3245"/>
          </a:xfrm>
          <a:prstGeom prst="straightConnector1">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3" name="Elbow Connector 102"/>
          <p:cNvCxnSpPr/>
          <p:nvPr/>
        </p:nvCxnSpPr>
        <p:spPr>
          <a:xfrm>
            <a:off x="6677871" y="2029592"/>
            <a:ext cx="1194223" cy="1144467"/>
          </a:xfrm>
          <a:prstGeom prst="bentConnector3">
            <a:avLst>
              <a:gd name="adj1" fmla="val 50000"/>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endCxn id="76" idx="1"/>
          </p:cNvCxnSpPr>
          <p:nvPr/>
        </p:nvCxnSpPr>
        <p:spPr>
          <a:xfrm>
            <a:off x="6667161" y="3447631"/>
            <a:ext cx="1279173" cy="596426"/>
          </a:xfrm>
          <a:prstGeom prst="bentConnector3">
            <a:avLst>
              <a:gd name="adj1" fmla="val 50000"/>
            </a:avLst>
          </a:prstGeom>
          <a:ln w="38100">
            <a:solidFill>
              <a:srgbClr val="92D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2" name="Freeform 30"/>
          <p:cNvSpPr>
            <a:spLocks noEditPoints="1"/>
          </p:cNvSpPr>
          <p:nvPr/>
        </p:nvSpPr>
        <p:spPr bwMode="auto">
          <a:xfrm flipH="1">
            <a:off x="5702329" y="2655316"/>
            <a:ext cx="385916" cy="50673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92D050"/>
          </a:solidFill>
          <a:ln>
            <a:noFill/>
          </a:ln>
          <a:extLst/>
        </p:spPr>
        <p:txBody>
          <a:bodyPr vert="horz" wrap="square" lIns="89619" tIns="44810" rIns="89619" bIns="44810" numCol="1" anchor="t" anchorCtr="0" compatLnSpc="1">
            <a:prstTxWarp prst="textNoShape">
              <a:avLst/>
            </a:prstTxWarp>
          </a:bodyPr>
          <a:lstStyle/>
          <a:p>
            <a:endParaRPr lang="en-US" sz="1764">
              <a:solidFill>
                <a:schemeClr val="accent5"/>
              </a:solidFill>
            </a:endParaRPr>
          </a:p>
        </p:txBody>
      </p:sp>
      <p:sp>
        <p:nvSpPr>
          <p:cNvPr id="133" name="Freeform 30"/>
          <p:cNvSpPr>
            <a:spLocks noEditPoints="1"/>
          </p:cNvSpPr>
          <p:nvPr/>
        </p:nvSpPr>
        <p:spPr bwMode="auto">
          <a:xfrm flipH="1">
            <a:off x="10628840" y="2413188"/>
            <a:ext cx="385916" cy="47769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C000"/>
          </a:solidFill>
          <a:ln>
            <a:noFill/>
          </a:ln>
          <a:extLst/>
        </p:spPr>
        <p:txBody>
          <a:bodyPr vert="horz" wrap="square" lIns="89619" tIns="44810" rIns="89619" bIns="44810" numCol="1" anchor="t" anchorCtr="0" compatLnSpc="1">
            <a:prstTxWarp prst="textNoShape">
              <a:avLst/>
            </a:prstTxWarp>
          </a:bodyPr>
          <a:lstStyle/>
          <a:p>
            <a:endParaRPr lang="en-US" sz="1764">
              <a:solidFill>
                <a:srgbClr val="FFC000"/>
              </a:solidFill>
            </a:endParaRPr>
          </a:p>
        </p:txBody>
      </p:sp>
      <p:sp>
        <p:nvSpPr>
          <p:cNvPr id="134" name="Freeform 30"/>
          <p:cNvSpPr>
            <a:spLocks noEditPoints="1"/>
          </p:cNvSpPr>
          <p:nvPr/>
        </p:nvSpPr>
        <p:spPr bwMode="auto">
          <a:xfrm flipH="1">
            <a:off x="10685837" y="4965075"/>
            <a:ext cx="209783" cy="32632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endParaRPr lang="en-US" sz="1764">
              <a:solidFill>
                <a:srgbClr val="FFC000"/>
              </a:solidFill>
            </a:endParaRPr>
          </a:p>
        </p:txBody>
      </p:sp>
      <p:pic>
        <p:nvPicPr>
          <p:cNvPr id="136" name="Picture 135"/>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126865" y="1639104"/>
            <a:ext cx="839249" cy="839249"/>
          </a:xfrm>
          <a:prstGeom prst="rect">
            <a:avLst/>
          </a:prstGeom>
          <a:effectLst>
            <a:outerShdw blurRad="50800" dist="50800" dir="5400000" algn="ctr" rotWithShape="0">
              <a:schemeClr val="bg1">
                <a:alpha val="13000"/>
              </a:schemeClr>
            </a:outerShdw>
          </a:effectLst>
        </p:spPr>
      </p:pic>
      <p:sp>
        <p:nvSpPr>
          <p:cNvPr id="137" name="Rectangle 136"/>
          <p:cNvSpPr/>
          <p:nvPr/>
        </p:nvSpPr>
        <p:spPr>
          <a:xfrm>
            <a:off x="5208310" y="3302414"/>
            <a:ext cx="1414302" cy="331812"/>
          </a:xfrm>
          <a:prstGeom prst="rect">
            <a:avLst/>
          </a:prstGeom>
        </p:spPr>
        <p:txBody>
          <a:bodyPr wrap="square">
            <a:spAutoFit/>
          </a:bodyPr>
          <a:lstStyle/>
          <a:p>
            <a:pPr algn="ctr" defTabSz="895908" fontAlgn="base">
              <a:spcBef>
                <a:spcPct val="0"/>
              </a:spcBef>
              <a:spcAft>
                <a:spcPct val="0"/>
              </a:spcAft>
            </a:pPr>
            <a:r>
              <a:rPr lang="en-US" sz="1568" b="1" dirty="0">
                <a:solidFill>
                  <a:srgbClr val="92D050"/>
                </a:solidFill>
              </a:rPr>
              <a:t>Runtime DB</a:t>
            </a:r>
            <a:endParaRPr lang="en-US" sz="1568" b="1" dirty="0">
              <a:solidFill>
                <a:srgbClr val="92D050"/>
              </a:solidFill>
            </a:endParaRPr>
          </a:p>
        </p:txBody>
      </p:sp>
      <p:sp>
        <p:nvSpPr>
          <p:cNvPr id="16" name="Rectangle 15"/>
          <p:cNvSpPr/>
          <p:nvPr/>
        </p:nvSpPr>
        <p:spPr>
          <a:xfrm>
            <a:off x="10000357" y="2903720"/>
            <a:ext cx="1604474" cy="331812"/>
          </a:xfrm>
          <a:prstGeom prst="rect">
            <a:avLst/>
          </a:prstGeom>
        </p:spPr>
        <p:txBody>
          <a:bodyPr wrap="square">
            <a:spAutoFit/>
          </a:bodyPr>
          <a:lstStyle/>
          <a:p>
            <a:pPr algn="ctr" defTabSz="895908" fontAlgn="base">
              <a:spcBef>
                <a:spcPct val="0"/>
              </a:spcBef>
              <a:spcAft>
                <a:spcPct val="0"/>
              </a:spcAft>
            </a:pPr>
            <a:r>
              <a:rPr lang="en-US" sz="1568" b="1" dirty="0">
                <a:solidFill>
                  <a:srgbClr val="FFC000"/>
                </a:solidFill>
              </a:rPr>
              <a:t>Websites DB’s</a:t>
            </a:r>
            <a:endParaRPr lang="en-US" sz="1568" b="1" dirty="0">
              <a:solidFill>
                <a:srgbClr val="FFC000"/>
              </a:solidFill>
            </a:endParaRPr>
          </a:p>
        </p:txBody>
      </p:sp>
      <p:sp>
        <p:nvSpPr>
          <p:cNvPr id="19" name="Rectangle 18"/>
          <p:cNvSpPr/>
          <p:nvPr/>
        </p:nvSpPr>
        <p:spPr>
          <a:xfrm>
            <a:off x="10119404" y="5406016"/>
            <a:ext cx="1414302" cy="331812"/>
          </a:xfrm>
          <a:prstGeom prst="rect">
            <a:avLst/>
          </a:prstGeom>
        </p:spPr>
        <p:txBody>
          <a:bodyPr wrap="square">
            <a:spAutoFit/>
          </a:bodyPr>
          <a:lstStyle/>
          <a:p>
            <a:pPr algn="ctr" defTabSz="895908" fontAlgn="base">
              <a:spcBef>
                <a:spcPct val="0"/>
              </a:spcBef>
              <a:spcAft>
                <a:spcPct val="0"/>
              </a:spcAft>
            </a:pPr>
            <a:r>
              <a:rPr lang="en-US" sz="1568" b="1" dirty="0">
                <a:solidFill>
                  <a:srgbClr val="FFC000"/>
                </a:solidFill>
              </a:rPr>
              <a:t>Cloud </a:t>
            </a:r>
            <a:r>
              <a:rPr lang="en-US" sz="1568" b="1" dirty="0">
                <a:solidFill>
                  <a:srgbClr val="FFC000"/>
                </a:solidFill>
              </a:rPr>
              <a:t>drive </a:t>
            </a:r>
            <a:endParaRPr lang="en-US" sz="1568" b="1" dirty="0">
              <a:solidFill>
                <a:srgbClr val="FFC000"/>
              </a:solidFill>
            </a:endParaRPr>
          </a:p>
        </p:txBody>
      </p:sp>
      <p:sp>
        <p:nvSpPr>
          <p:cNvPr id="51" name="Title 1"/>
          <p:cNvSpPr txBox="1">
            <a:spLocks/>
          </p:cNvSpPr>
          <p:nvPr/>
        </p:nvSpPr>
        <p:spPr>
          <a:xfrm>
            <a:off x="519112" y="229435"/>
            <a:ext cx="11149013" cy="77095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Architecture</a:t>
            </a:r>
            <a:endParaRPr lang="en-AU"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086205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4452</TotalTime>
  <Words>2765</Words>
  <Application>Microsoft Office PowerPoint</Application>
  <PresentationFormat>Custom</PresentationFormat>
  <Paragraphs>632</Paragraphs>
  <Slides>62</Slides>
  <Notes>28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62</vt:i4>
      </vt:variant>
    </vt:vector>
  </HeadingPairs>
  <TitlesOfParts>
    <vt:vector size="73" baseType="lpstr">
      <vt:lpstr>Segoe Light</vt:lpstr>
      <vt:lpstr>Kozuka Gothic Pro R</vt:lpstr>
      <vt:lpstr>Calibri</vt:lpstr>
      <vt:lpstr>Segoe UI Light</vt:lpstr>
      <vt:lpstr>Consolas</vt:lpstr>
      <vt:lpstr>Wingdings</vt:lpstr>
      <vt:lpstr>Arial</vt:lpstr>
      <vt:lpstr>Segoe UI</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 OOTB</vt:lpstr>
      <vt:lpstr>Windows Azure Web App Gallery</vt:lpstr>
      <vt:lpstr>PowerPoint Presentation</vt:lpstr>
      <vt:lpstr>Web Sites</vt:lpstr>
      <vt:lpstr>Tiers (as at 21 July 2013)</vt:lpstr>
      <vt:lpstr>Pricing (as at 21 July 2013)</vt:lpstr>
      <vt:lpstr>Provisioning, deploying and monitoring a Web Site</vt:lpstr>
      <vt:lpstr>PowerPoint Presentation</vt:lpstr>
      <vt:lpstr>Platform as a Service</vt:lpstr>
      <vt:lpstr>Architecture</vt:lpstr>
      <vt:lpstr>VM Sizes / Pricing (as at 21 July 2013)</vt:lpstr>
      <vt:lpstr>Provisioning, creating and configuring a Web Role</vt:lpstr>
      <vt:lpstr>PowerPoint Presentation</vt:lpstr>
      <vt:lpstr>Infrastructure as a Service</vt:lpstr>
      <vt:lpstr>Architecture</vt:lpstr>
      <vt:lpstr>VM Sizes / Pricing (as at 21 July 2013)</vt:lpstr>
      <vt:lpstr>Provisioning a Virtual Machine</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PowerPoint Presentation</vt:lpstr>
      <vt:lpstr>Application development considerations</vt:lpstr>
      <vt:lpstr>Data</vt:lpstr>
      <vt:lpstr>Other</vt:lpstr>
      <vt:lpstr>Farm configuration</vt:lpstr>
      <vt:lpstr>VM Size</vt:lpstr>
      <vt:lpstr>Instance Count</vt:lpstr>
      <vt:lpstr>Testing</vt:lpstr>
      <vt:lpstr>Local Development and Testing</vt:lpstr>
      <vt:lpstr>Test environment</vt:lpstr>
      <vt:lpstr>Test environment (cont.)</vt:lpstr>
      <vt:lpstr>Diagnostics and Monitoring</vt:lpstr>
      <vt:lpstr>Web Sites</vt:lpstr>
      <vt:lpstr>Web Roles</vt:lpstr>
      <vt:lpstr>Azure Diagnostics</vt:lpstr>
      <vt:lpstr>Virtual Machines</vt:lpstr>
      <vt:lpstr>Scaling up / out</vt:lpstr>
      <vt:lpstr>Web Sites - tiers</vt:lpstr>
      <vt:lpstr>Web Sites - instances</vt:lpstr>
      <vt:lpstr>Web Sites - instances</vt:lpstr>
      <vt:lpstr>Web Sites autoscaling</vt:lpstr>
      <vt:lpstr>Web Roles</vt:lpstr>
      <vt:lpstr>Virtual Machines</vt:lpstr>
      <vt:lpstr>PowerPoint Presentation</vt:lpstr>
      <vt:lpstr>Web Sites</vt:lpstr>
      <vt:lpstr>Web Roles</vt:lpstr>
      <vt:lpstr>AzureWebFarm</vt:lpstr>
      <vt:lpstr>Virtual Machines</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345</cp:revision>
  <dcterms:created xsi:type="dcterms:W3CDTF">2011-11-30T19:12:28Z</dcterms:created>
  <dcterms:modified xsi:type="dcterms:W3CDTF">2013-07-23T15:04:31Z</dcterms:modified>
  <cp:version>1.0.0</cp:version>
</cp:coreProperties>
</file>