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65"/>
  </p:notesMasterIdLst>
  <p:handoutMasterIdLst>
    <p:handoutMasterId r:id="rId66"/>
  </p:handoutMasterIdLst>
  <p:sldIdLst>
    <p:sldId id="256" r:id="rId4"/>
    <p:sldId id="306" r:id="rId5"/>
    <p:sldId id="365" r:id="rId6"/>
    <p:sldId id="334" r:id="rId7"/>
    <p:sldId id="366" r:id="rId8"/>
    <p:sldId id="368" r:id="rId9"/>
    <p:sldId id="379" r:id="rId10"/>
    <p:sldId id="393" r:id="rId11"/>
    <p:sldId id="370" r:id="rId12"/>
    <p:sldId id="428" r:id="rId13"/>
    <p:sldId id="411" r:id="rId14"/>
    <p:sldId id="392" r:id="rId15"/>
    <p:sldId id="286" r:id="rId16"/>
    <p:sldId id="391" r:id="rId17"/>
    <p:sldId id="394" r:id="rId18"/>
    <p:sldId id="429" r:id="rId19"/>
    <p:sldId id="395" r:id="rId20"/>
    <p:sldId id="363" r:id="rId21"/>
    <p:sldId id="389" r:id="rId22"/>
    <p:sldId id="396" r:id="rId23"/>
    <p:sldId id="413" r:id="rId24"/>
    <p:sldId id="397" r:id="rId25"/>
    <p:sldId id="364" r:id="rId26"/>
    <p:sldId id="398" r:id="rId27"/>
    <p:sldId id="399" r:id="rId28"/>
    <p:sldId id="424" r:id="rId29"/>
    <p:sldId id="425" r:id="rId30"/>
    <p:sldId id="426" r:id="rId31"/>
    <p:sldId id="427" r:id="rId32"/>
    <p:sldId id="347" r:id="rId33"/>
    <p:sldId id="417" r:id="rId34"/>
    <p:sldId id="420" r:id="rId35"/>
    <p:sldId id="414" r:id="rId36"/>
    <p:sldId id="421" r:id="rId37"/>
    <p:sldId id="422" r:id="rId38"/>
    <p:sldId id="423" r:id="rId39"/>
    <p:sldId id="415" r:id="rId40"/>
    <p:sldId id="416" r:id="rId41"/>
    <p:sldId id="418" r:id="rId42"/>
    <p:sldId id="419" r:id="rId43"/>
    <p:sldId id="377" r:id="rId44"/>
    <p:sldId id="378" r:id="rId45"/>
    <p:sldId id="408" r:id="rId46"/>
    <p:sldId id="409" r:id="rId47"/>
    <p:sldId id="369" r:id="rId48"/>
    <p:sldId id="373" r:id="rId49"/>
    <p:sldId id="372" r:id="rId50"/>
    <p:sldId id="375" r:id="rId51"/>
    <p:sldId id="376" r:id="rId52"/>
    <p:sldId id="405" r:id="rId53"/>
    <p:sldId id="406" r:id="rId54"/>
    <p:sldId id="382" r:id="rId55"/>
    <p:sldId id="383" r:id="rId56"/>
    <p:sldId id="384" r:id="rId57"/>
    <p:sldId id="386" r:id="rId58"/>
    <p:sldId id="385" r:id="rId59"/>
    <p:sldId id="292" r:id="rId60"/>
    <p:sldId id="381" r:id="rId61"/>
    <p:sldId id="362" r:id="rId62"/>
    <p:sldId id="281" r:id="rId63"/>
    <p:sldId id="361" r:id="rId64"/>
  </p:sldIdLst>
  <p:sldSz cx="12188825" cy="6858000"/>
  <p:notesSz cx="6858000" cy="9144000"/>
  <p:embeddedFontLst>
    <p:embeddedFont>
      <p:font typeface="Segoe UI" panose="020B0502040204020203" pitchFamily="3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
      <p:font typeface="Segoe UI Light" panose="020B0502040204020203" pitchFamily="34" charset="0"/>
      <p:regular r:id="rId75"/>
      <p:italic r:id="rId76"/>
    </p:embeddedFont>
    <p:embeddedFont>
      <p:font typeface="Consolas" panose="020B0609020204030204" pitchFamily="49" charset="0"/>
      <p:regular r:id="rId77"/>
      <p:bold r:id="rId78"/>
      <p:italic r:id="rId79"/>
      <p:boldItalic r:id="rId8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2912" autoAdjust="0"/>
  </p:normalViewPr>
  <p:slideViewPr>
    <p:cSldViewPr snapToGrid="0">
      <p:cViewPr>
        <p:scale>
          <a:sx n="66" d="100"/>
          <a:sy n="66" d="100"/>
        </p:scale>
        <p:origin x="2580" y="1044"/>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2.fntdata"/><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0.fntdata"/><Relationship Id="rId7" Type="http://schemas.openxmlformats.org/officeDocument/2006/relationships/slide" Target="slides/slide4.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17</a:t>
            </a:fld>
            <a:endParaRPr lang="en-US" dirty="0"/>
          </a:p>
        </p:txBody>
      </p:sp>
    </p:spTree>
    <p:extLst>
      <p:ext uri="{BB962C8B-B14F-4D97-AF65-F5344CB8AC3E}">
        <p14:creationId xmlns:p14="http://schemas.microsoft.com/office/powerpoint/2010/main" val="140959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1380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22</a:t>
            </a:fld>
            <a:endParaRPr lang="en-US" dirty="0"/>
          </a:p>
        </p:txBody>
      </p:sp>
    </p:spTree>
    <p:extLst>
      <p:ext uri="{BB962C8B-B14F-4D97-AF65-F5344CB8AC3E}">
        <p14:creationId xmlns:p14="http://schemas.microsoft.com/office/powerpoint/2010/main" val="37338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23</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30</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52</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7/21/2013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53</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12</a:t>
            </a:fld>
            <a:endParaRPr lang="en-US" dirty="0"/>
          </a:p>
        </p:txBody>
      </p:sp>
    </p:spTree>
    <p:extLst>
      <p:ext uri="{BB962C8B-B14F-4D97-AF65-F5344CB8AC3E}">
        <p14:creationId xmlns:p14="http://schemas.microsoft.com/office/powerpoint/2010/main" val="207722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7/21/2013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indowsazure.com/en-us/pricing/details/web-si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hyperlink" Target="http://social.technet.microsoft.com/wiki/contents/articles/2267.windows-azure-sql-database-technet-wiki-articles-index.aspx"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 Id="rId6" Type="http://schemas.openxmlformats.org/officeDocument/2006/relationships/hyperlink" Target="https://github.com/robdmoore/azurewebfarm" TargetMode="External"/><Relationship Id="rId5" Type="http://schemas.openxmlformats.org/officeDocument/2006/relationships/hyperlink" Target="http://msdn.microsoft.com/en-us/library/windowsazure/jj218759.aspx" TargetMode="External"/><Relationship Id="rId4" Type="http://schemas.openxmlformats.org/officeDocument/2006/relationships/hyperlink" Target="http://robdmoore.id.au/blog/2012/06/09/windows-azure-web-sites-vs-web-roles/"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381299"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 </a:t>
            </a:r>
            <a:r>
              <a:rPr lang="en-AU" sz="2000" dirty="0" err="1" smtClean="0">
                <a:solidFill>
                  <a:schemeClr val="bg1"/>
                </a:solidFill>
              </a:rPr>
              <a:t>vs</a:t>
            </a:r>
            <a:r>
              <a:rPr lang="en-AU" sz="2000" dirty="0" smtClean="0">
                <a:solidFill>
                  <a:schemeClr val="bg1"/>
                </a:solidFill>
              </a:rPr>
              <a:t> Virtual Machines</a:t>
            </a:r>
            <a:endParaRPr lang="en-AU" sz="2000" dirty="0" smtClean="0">
              <a:solidFill>
                <a:schemeClr val="bg1"/>
              </a:solidFill>
            </a:endParaRP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Tiers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726031467"/>
              </p:ext>
            </p:extLst>
          </p:nvPr>
        </p:nvGraphicFramePr>
        <p:xfrm>
          <a:off x="519112" y="1162050"/>
          <a:ext cx="8235506" cy="4394019"/>
        </p:xfrm>
        <a:graphic>
          <a:graphicData uri="http://schemas.openxmlformats.org/drawingml/2006/table">
            <a:tbl>
              <a:tblPr>
                <a:tableStyleId>{0E3FDE45-AF77-4B5C-9715-49D594BDF05E}</a:tableStyleId>
              </a:tblPr>
              <a:tblGrid>
                <a:gridCol w="2148761"/>
                <a:gridCol w="2061829"/>
                <a:gridCol w="2150729"/>
                <a:gridCol w="1874187"/>
              </a:tblGrid>
              <a:tr h="303893">
                <a:tc>
                  <a:txBody>
                    <a:bodyPr/>
                    <a:lstStyle/>
                    <a:p>
                      <a:pPr algn="ctr"/>
                      <a:r>
                        <a:rPr lang="en-AU" sz="1300" cap="all" dirty="0">
                          <a:effectLst/>
                        </a:rPr>
                        <a:t> </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FREE</a:t>
                      </a:r>
                      <a:endParaRPr lang="en-AU" sz="1300" b="1" cap="all" dirty="0">
                        <a:solidFill>
                          <a:srgbClr val="666666"/>
                        </a:solidFill>
                        <a:effectLst/>
                      </a:endParaRPr>
                    </a:p>
                  </a:txBody>
                  <a:tcPr marL="108704" marR="108704" marT="50729" marB="50729" anchor="ctr"/>
                </a:tc>
                <a:tc>
                  <a:txBody>
                    <a:bodyPr/>
                    <a:lstStyle/>
                    <a:p>
                      <a:pPr algn="ctr"/>
                      <a:r>
                        <a:rPr lang="en-AU" sz="1300" b="1" cap="all" dirty="0" smtClean="0">
                          <a:effectLst/>
                        </a:rPr>
                        <a:t>SHARED</a:t>
                      </a:r>
                      <a:endParaRPr lang="en-AU" sz="1300" b="1" cap="all" dirty="0">
                        <a:solidFill>
                          <a:srgbClr val="666666"/>
                        </a:solidFill>
                        <a:effectLst/>
                      </a:endParaRPr>
                    </a:p>
                  </a:txBody>
                  <a:tcPr marL="108704" marR="108704" marT="50729" marB="50729" anchor="ctr"/>
                </a:tc>
                <a:tc>
                  <a:txBody>
                    <a:bodyPr/>
                    <a:lstStyle/>
                    <a:p>
                      <a:pPr algn="ctr"/>
                      <a:r>
                        <a:rPr lang="en-AU" sz="1300" b="1" cap="all" dirty="0">
                          <a:effectLst/>
                        </a:rPr>
                        <a:t>STANDARD</a:t>
                      </a:r>
                      <a:endParaRPr lang="en-AU" sz="1300" b="1" cap="all" dirty="0">
                        <a:solidFill>
                          <a:srgbClr val="666666"/>
                        </a:solidFill>
                        <a:effectLst/>
                      </a:endParaRPr>
                    </a:p>
                  </a:txBody>
                  <a:tcPr marL="108704" marR="108704" marT="50729" marB="50729" anchor="ctr"/>
                </a:tc>
              </a:tr>
              <a:tr h="281181">
                <a:tc>
                  <a:txBody>
                    <a:bodyPr/>
                    <a:lstStyle/>
                    <a:p>
                      <a:pPr algn="l"/>
                      <a:r>
                        <a:rPr lang="en-AU" sz="1300" b="1" dirty="0">
                          <a:effectLst/>
                        </a:rPr>
                        <a:t>CPU</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Shared</a:t>
                      </a:r>
                    </a:p>
                    <a:p>
                      <a:pPr algn="ctr"/>
                      <a:r>
                        <a:rPr lang="en-AU" sz="1300" dirty="0" smtClean="0">
                          <a:effectLst/>
                        </a:rPr>
                        <a:t>60 minutes / day</a:t>
                      </a:r>
                      <a:endParaRPr lang="en-AU" sz="1300" b="0" dirty="0">
                        <a:solidFill>
                          <a:srgbClr val="505050"/>
                        </a:solidFill>
                        <a:effectLst/>
                      </a:endParaRPr>
                    </a:p>
                  </a:txBody>
                  <a:tcPr marL="108704" marR="108704" marT="36235" marB="36235"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Shared</a:t>
                      </a:r>
                    </a:p>
                    <a:p>
                      <a:pPr marL="0" marR="0" indent="0" algn="ctr" defTabSz="914363" rtl="0" eaLnBrk="1" fontAlgn="auto" latinLnBrk="0" hangingPunct="1">
                        <a:lnSpc>
                          <a:spcPct val="100000"/>
                        </a:lnSpc>
                        <a:spcBef>
                          <a:spcPts val="0"/>
                        </a:spcBef>
                        <a:spcAft>
                          <a:spcPts val="0"/>
                        </a:spcAft>
                        <a:buClrTx/>
                        <a:buSzTx/>
                        <a:buFontTx/>
                        <a:buNone/>
                        <a:tabLst/>
                        <a:defRPr/>
                      </a:pPr>
                      <a:r>
                        <a:rPr lang="en-AU" sz="1300" dirty="0" smtClean="0">
                          <a:effectLst/>
                        </a:rPr>
                        <a:t>240 minutes / day</a:t>
                      </a:r>
                      <a:endParaRPr lang="en-AU" sz="1300" b="0" dirty="0" smtClean="0">
                        <a:solidFill>
                          <a:srgbClr val="505050"/>
                        </a:solidFill>
                        <a:effectLst/>
                      </a:endParaRPr>
                    </a:p>
                  </a:txBody>
                  <a:tcPr marL="108704" marR="108704" marT="36235" marB="36235" anchor="ctr"/>
                </a:tc>
                <a:tc>
                  <a:txBody>
                    <a:bodyPr/>
                    <a:lstStyle/>
                    <a:p>
                      <a:pPr algn="ctr"/>
                      <a:r>
                        <a:rPr lang="en-AU" sz="1300" dirty="0" smtClean="0">
                          <a:effectLst/>
                        </a:rPr>
                        <a:t>Dedicated</a:t>
                      </a:r>
                    </a:p>
                    <a:p>
                      <a:pPr algn="ctr"/>
                      <a:endParaRPr lang="en-AU" sz="1300" b="0" dirty="0">
                        <a:solidFill>
                          <a:srgbClr val="505050"/>
                        </a:solidFill>
                        <a:effectLst/>
                      </a:endParaRPr>
                    </a:p>
                  </a:txBody>
                  <a:tcPr marL="108704" marR="108704" marT="36235" marB="36235" anchor="ctr"/>
                </a:tc>
              </a:tr>
              <a:tr h="698606">
                <a:tc>
                  <a:txBody>
                    <a:bodyPr/>
                    <a:lstStyle/>
                    <a:p>
                      <a:pPr algn="l"/>
                      <a:r>
                        <a:rPr lang="en-AU" sz="1300" b="1" dirty="0">
                          <a:effectLst/>
                        </a:rPr>
                        <a:t>Custom domain support</a:t>
                      </a:r>
                      <a:endParaRPr lang="en-AU" sz="1300" b="1" dirty="0">
                        <a:solidFill>
                          <a:srgbClr val="505050"/>
                        </a:solidFill>
                        <a:effectLst/>
                      </a:endParaRPr>
                    </a:p>
                  </a:txBody>
                  <a:tcPr marL="108704" marR="108704" marT="36235" marB="36235" anchor="ctr"/>
                </a:tc>
                <a:tc>
                  <a:txBody>
                    <a:bodyPr/>
                    <a:lstStyle/>
                    <a:p>
                      <a:pPr algn="ctr"/>
                      <a:r>
                        <a:rPr lang="en-AU" sz="1300" dirty="0">
                          <a:effectLst/>
                        </a:rPr>
                        <a:t>Not Available</a:t>
                      </a:r>
                      <a:endParaRPr lang="en-AU" sz="1300" b="0" dirty="0">
                        <a:solidFill>
                          <a:srgbClr val="505050"/>
                        </a:solidFill>
                        <a:effectLst/>
                      </a:endParaRPr>
                    </a:p>
                  </a:txBody>
                  <a:tcPr marL="108704" marR="108704" marT="36235" marB="36235" anchor="ctr"/>
                </a:tc>
                <a:tc>
                  <a:txBody>
                    <a:bodyPr/>
                    <a:lstStyle/>
                    <a:p>
                      <a:pPr algn="ctr"/>
                      <a:r>
                        <a:rPr lang="en-AU" sz="1300">
                          <a:effectLst/>
                        </a:rPr>
                        <a:t>Available</a:t>
                      </a:r>
                      <a:endParaRPr lang="en-AU" sz="1300" b="0">
                        <a:solidFill>
                          <a:srgbClr val="505050"/>
                        </a:solidFill>
                        <a:effectLst/>
                      </a:endParaRPr>
                    </a:p>
                  </a:txBody>
                  <a:tcPr marL="108704" marR="108704" marT="36235" marB="36235" anchor="ctr"/>
                </a:tc>
                <a:tc>
                  <a:txBody>
                    <a:bodyPr/>
                    <a:lstStyle/>
                    <a:p>
                      <a:pPr algn="ctr"/>
                      <a:r>
                        <a:rPr lang="en-AU" sz="1300" dirty="0">
                          <a:effectLst/>
                        </a:rPr>
                        <a:t>Available</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Custom domain SSL</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u="none" strike="noStrike" dirty="0" smtClean="0">
                          <a:effectLst/>
                        </a:rPr>
                        <a:t>Yes</a:t>
                      </a:r>
                      <a:endParaRPr lang="en-AU" sz="1300" b="0" dirty="0">
                        <a:solidFill>
                          <a:srgbClr val="505050"/>
                        </a:solidFill>
                        <a:effectLst/>
                      </a:endParaRPr>
                    </a:p>
                  </a:txBody>
                  <a:tcPr marL="108704" marR="108704" marT="36235" marB="36235" anchor="ctr"/>
                </a:tc>
              </a:tr>
              <a:tr h="489895">
                <a:tc>
                  <a:txBody>
                    <a:bodyPr/>
                    <a:lstStyle/>
                    <a:p>
                      <a:pPr algn="l"/>
                      <a:r>
                        <a:rPr lang="en-AU" sz="1300" b="1" dirty="0">
                          <a:effectLst/>
                        </a:rPr>
                        <a:t>Scale-out</a:t>
                      </a:r>
                      <a:endParaRPr lang="en-AU" sz="1300" b="1" dirty="0">
                        <a:solidFill>
                          <a:srgbClr val="505050"/>
                        </a:solidFill>
                        <a:effectLst/>
                      </a:endParaRPr>
                    </a:p>
                  </a:txBody>
                  <a:tcPr marL="108704" marR="108704" marT="36235" marB="36235" anchor="ctr"/>
                </a:tc>
                <a:tc>
                  <a:txBody>
                    <a:bodyPr/>
                    <a:lstStyle/>
                    <a:p>
                      <a:pPr algn="ctr"/>
                      <a:r>
                        <a:rPr lang="en-AU" sz="1300">
                          <a:effectLst/>
                        </a:rPr>
                        <a:t>Not Available</a:t>
                      </a:r>
                      <a:endParaRPr lang="en-AU" sz="1300" b="0">
                        <a:solidFill>
                          <a:srgbClr val="505050"/>
                        </a:solidFill>
                        <a:effectLst/>
                      </a:endParaRPr>
                    </a:p>
                  </a:txBody>
                  <a:tcPr marL="108704" marR="108704" marT="36235" marB="36235" anchor="ctr"/>
                </a:tc>
                <a:tc>
                  <a:txBody>
                    <a:bodyPr/>
                    <a:lstStyle/>
                    <a:p>
                      <a:pPr algn="ctr"/>
                      <a:r>
                        <a:rPr lang="en-AU" sz="1300">
                          <a:effectLst/>
                        </a:rPr>
                        <a:t>Up to 6 instances</a:t>
                      </a:r>
                      <a:endParaRPr lang="en-AU" sz="1300" b="0">
                        <a:solidFill>
                          <a:srgbClr val="505050"/>
                        </a:solidFill>
                        <a:effectLst/>
                      </a:endParaRPr>
                    </a:p>
                  </a:txBody>
                  <a:tcPr marL="108704" marR="108704" marT="36235" marB="36235" anchor="ctr"/>
                </a:tc>
                <a:tc>
                  <a:txBody>
                    <a:bodyPr/>
                    <a:lstStyle/>
                    <a:p>
                      <a:pPr algn="ctr"/>
                      <a:r>
                        <a:rPr lang="en-AU" sz="1300">
                          <a:effectLst/>
                        </a:rPr>
                        <a:t>Up to 10 instances</a:t>
                      </a:r>
                      <a:endParaRPr lang="en-AU" sz="1300" b="0">
                        <a:solidFill>
                          <a:srgbClr val="505050"/>
                        </a:solidFill>
                        <a:effectLst/>
                      </a:endParaRPr>
                    </a:p>
                  </a:txBody>
                  <a:tcPr marL="108704" marR="108704" marT="36235" marB="36235" anchor="ctr"/>
                </a:tc>
              </a:tr>
              <a:tr h="340642">
                <a:tc>
                  <a:txBody>
                    <a:bodyPr/>
                    <a:lstStyle/>
                    <a:p>
                      <a:pPr algn="l"/>
                      <a:r>
                        <a:rPr lang="en-AU" sz="1300" b="1" dirty="0" smtClean="0">
                          <a:effectLst/>
                        </a:rPr>
                        <a:t>Sites</a:t>
                      </a:r>
                      <a:endParaRPr lang="en-AU" sz="1300" b="1" dirty="0">
                        <a:solidFill>
                          <a:srgbClr val="505050"/>
                        </a:solidFill>
                        <a:effectLst/>
                      </a:endParaRPr>
                    </a:p>
                  </a:txBody>
                  <a:tcPr marL="108704" marR="108704" marT="36235" marB="36235" anchor="ctr"/>
                </a:tc>
                <a:tc>
                  <a:txBody>
                    <a:bodyPr/>
                    <a:lstStyle/>
                    <a:p>
                      <a:pPr algn="ctr"/>
                      <a:r>
                        <a:rPr lang="en-AU" sz="1300">
                          <a:effectLst/>
                        </a:rPr>
                        <a:t>10</a:t>
                      </a:r>
                      <a:endParaRPr lang="en-AU" sz="1300" b="0">
                        <a:solidFill>
                          <a:srgbClr val="505050"/>
                        </a:solidFill>
                        <a:effectLst/>
                      </a:endParaRPr>
                    </a:p>
                  </a:txBody>
                  <a:tcPr marL="108704" marR="108704" marT="36235" marB="36235" anchor="ctr"/>
                </a:tc>
                <a:tc>
                  <a:txBody>
                    <a:bodyPr/>
                    <a:lstStyle/>
                    <a:p>
                      <a:pPr algn="ctr"/>
                      <a:r>
                        <a:rPr lang="en-AU" sz="1300">
                          <a:effectLst/>
                        </a:rPr>
                        <a:t>100</a:t>
                      </a:r>
                      <a:endParaRPr lang="en-AU" sz="1300" b="0">
                        <a:solidFill>
                          <a:srgbClr val="505050"/>
                        </a:solidFill>
                        <a:effectLst/>
                      </a:endParaRPr>
                    </a:p>
                  </a:txBody>
                  <a:tcPr marL="108704" marR="108704" marT="36235" marB="36235" anchor="ctr"/>
                </a:tc>
                <a:tc>
                  <a:txBody>
                    <a:bodyPr/>
                    <a:lstStyle/>
                    <a:p>
                      <a:pPr algn="ctr"/>
                      <a:r>
                        <a:rPr lang="en-AU" sz="1300">
                          <a:effectLst/>
                        </a:rPr>
                        <a:t>500</a:t>
                      </a:r>
                      <a:endParaRPr lang="en-AU" sz="1300" b="0">
                        <a:solidFill>
                          <a:srgbClr val="505050"/>
                        </a:solidFill>
                        <a:effectLst/>
                      </a:endParaRPr>
                    </a:p>
                  </a:txBody>
                  <a:tcPr marL="108704" marR="108704" marT="36235" marB="36235" anchor="ctr"/>
                </a:tc>
              </a:tr>
              <a:tr h="409303">
                <a:tc>
                  <a:txBody>
                    <a:bodyPr/>
                    <a:lstStyle/>
                    <a:p>
                      <a:pPr algn="l"/>
                      <a:r>
                        <a:rPr lang="en-AU" sz="1300" b="1" dirty="0" smtClean="0">
                          <a:effectLst/>
                        </a:rPr>
                        <a:t>Storage</a:t>
                      </a:r>
                      <a:endParaRPr lang="en-AU" sz="1300" b="1" dirty="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 GB</a:t>
                      </a:r>
                      <a:endParaRPr lang="en-AU" sz="1300" b="0">
                        <a:solidFill>
                          <a:srgbClr val="505050"/>
                        </a:solidFill>
                        <a:effectLst/>
                      </a:endParaRPr>
                    </a:p>
                  </a:txBody>
                  <a:tcPr marL="108704" marR="108704" marT="36235" marB="36235" anchor="ctr"/>
                </a:tc>
                <a:tc>
                  <a:txBody>
                    <a:bodyPr/>
                    <a:lstStyle/>
                    <a:p>
                      <a:pPr algn="ctr"/>
                      <a:r>
                        <a:rPr lang="en-AU" sz="1300">
                          <a:effectLst/>
                        </a:rPr>
                        <a:t>10 GB</a:t>
                      </a:r>
                      <a:endParaRPr lang="en-AU" sz="1300" b="0">
                        <a:solidFill>
                          <a:srgbClr val="505050"/>
                        </a:solidFill>
                        <a:effectLst/>
                      </a:endParaRPr>
                    </a:p>
                  </a:txBody>
                  <a:tcPr marL="108704" marR="108704" marT="36235" marB="36235" anchor="ctr"/>
                </a:tc>
              </a:tr>
              <a:tr h="714103">
                <a:tc>
                  <a:txBody>
                    <a:bodyPr/>
                    <a:lstStyle/>
                    <a:p>
                      <a:pPr algn="l"/>
                      <a:r>
                        <a:rPr lang="en-AU" sz="1300" b="1" dirty="0" smtClean="0">
                          <a:effectLst/>
                        </a:rPr>
                        <a:t>Relational database</a:t>
                      </a:r>
                      <a:br>
                        <a:rPr lang="en-AU" sz="1300" b="1" dirty="0" smtClean="0">
                          <a:effectLst/>
                        </a:rPr>
                      </a:br>
                      <a:r>
                        <a:rPr lang="en-AU" sz="1300" b="1" dirty="0" smtClean="0">
                          <a:effectLst/>
                        </a:rPr>
                        <a:t>(MySQL or MSSQL)</a:t>
                      </a:r>
                      <a:endParaRPr lang="en-AU" sz="1300" b="1"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c>
                  <a:txBody>
                    <a:bodyPr/>
                    <a:lstStyle/>
                    <a:p>
                      <a:pPr algn="ctr"/>
                      <a:r>
                        <a:rPr lang="en-AU" sz="1300" dirty="0" smtClean="0">
                          <a:effectLst/>
                        </a:rPr>
                        <a:t>20 MB included</a:t>
                      </a:r>
                      <a:br>
                        <a:rPr lang="en-AU" sz="1300" dirty="0" smtClean="0">
                          <a:effectLst/>
                        </a:rPr>
                      </a:br>
                      <a:r>
                        <a:rPr lang="en-AU" sz="1300" u="none" strike="noStrike" dirty="0" smtClean="0">
                          <a:effectLst/>
                        </a:rPr>
                        <a:t>Standard rates apply</a:t>
                      </a:r>
                    </a:p>
                    <a:p>
                      <a:pPr algn="ctr"/>
                      <a:r>
                        <a:rPr lang="en-AU" sz="1300" dirty="0" smtClean="0">
                          <a:effectLst/>
                        </a:rPr>
                        <a:t>for additional capacity</a:t>
                      </a:r>
                      <a:endParaRPr lang="en-AU" sz="1300" b="0" dirty="0">
                        <a:solidFill>
                          <a:srgbClr val="505050"/>
                        </a:solidFill>
                        <a:effectLst/>
                      </a:endParaRPr>
                    </a:p>
                  </a:txBody>
                  <a:tcPr marL="108704" marR="108704" marT="36235" marB="36235" anchor="ctr"/>
                </a:tc>
              </a:tr>
              <a:tr h="478972">
                <a:tc>
                  <a:txBody>
                    <a:bodyPr/>
                    <a:lstStyle/>
                    <a:p>
                      <a:pPr algn="l"/>
                      <a:r>
                        <a:rPr lang="en-AU" sz="1300" b="1" dirty="0">
                          <a:effectLst/>
                        </a:rPr>
                        <a:t>Outbound data </a:t>
                      </a:r>
                      <a:r>
                        <a:rPr lang="en-AU" sz="1300" b="1" dirty="0" smtClean="0">
                          <a:effectLst/>
                        </a:rPr>
                        <a:t>transfer</a:t>
                      </a:r>
                      <a:endParaRPr lang="en-AU" sz="1300" b="1" dirty="0">
                        <a:solidFill>
                          <a:srgbClr val="505050"/>
                        </a:solidFill>
                        <a:effectLst/>
                      </a:endParaRPr>
                    </a:p>
                  </a:txBody>
                  <a:tcPr marL="108704" marR="108704" marT="36235" marB="36235" anchor="ctr"/>
                </a:tc>
                <a:tc>
                  <a:txBody>
                    <a:bodyPr/>
                    <a:lstStyle/>
                    <a:p>
                      <a:pPr algn="ctr"/>
                      <a:r>
                        <a:rPr lang="en-AU" sz="1300" dirty="0">
                          <a:effectLst/>
                        </a:rPr>
                        <a:t>Up to 165MB per </a:t>
                      </a:r>
                      <a:r>
                        <a:rPr lang="en-AU" sz="1300" dirty="0" smtClean="0">
                          <a:effectLst/>
                        </a:rPr>
                        <a:t>day</a:t>
                      </a:r>
                    </a:p>
                    <a:p>
                      <a:pPr algn="ct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c>
                  <a:txBody>
                    <a:bodyPr/>
                    <a:lstStyle/>
                    <a:p>
                      <a:pPr algn="ctr"/>
                      <a:r>
                        <a:rPr lang="en-AU" sz="1300" u="none" strike="noStrike" dirty="0" smtClean="0">
                          <a:effectLst/>
                        </a:rPr>
                        <a:t>Unlimited</a:t>
                      </a:r>
                    </a:p>
                    <a:p>
                      <a:pPr algn="ctr"/>
                      <a:r>
                        <a:rPr lang="en-AU" sz="1300" u="none" strike="noStrike" dirty="0" smtClean="0">
                          <a:effectLst/>
                        </a:rPr>
                        <a:t>Standard </a:t>
                      </a:r>
                      <a:r>
                        <a:rPr lang="en-AU" sz="1300" u="none" strike="noStrike" dirty="0">
                          <a:effectLst/>
                        </a:rPr>
                        <a:t>rates apply</a:t>
                      </a:r>
                      <a:endParaRPr lang="en-AU" sz="1300" b="0" dirty="0">
                        <a:solidFill>
                          <a:srgbClr val="505050"/>
                        </a:solidFill>
                        <a:effectLst/>
                      </a:endParaRPr>
                    </a:p>
                  </a:txBody>
                  <a:tcPr marL="108704" marR="108704" marT="36235" marB="36235" anchor="ctr"/>
                </a:tc>
              </a:tr>
            </a:tbl>
          </a:graphicData>
        </a:graphic>
      </p:graphicFrame>
      <p:sp>
        <p:nvSpPr>
          <p:cNvPr id="6" name="Rectangle 5"/>
          <p:cNvSpPr/>
          <p:nvPr/>
        </p:nvSpPr>
        <p:spPr>
          <a:xfrm>
            <a:off x="435429" y="5570361"/>
            <a:ext cx="6940731" cy="369332"/>
          </a:xfrm>
          <a:prstGeom prst="rect">
            <a:avLst/>
          </a:prstGeom>
        </p:spPr>
        <p:txBody>
          <a:bodyPr wrap="square">
            <a:spAutoFit/>
          </a:bodyPr>
          <a:lstStyle/>
          <a:p>
            <a:r>
              <a:rPr lang="en-AU" dirty="0">
                <a:hlinkClick r:id="rId2"/>
              </a:rPr>
              <a:t>http://www.windowsazure.com/en-us/pricing/details/web-sites/</a:t>
            </a:r>
            <a:endParaRPr lang="en-AU" dirty="0"/>
          </a:p>
        </p:txBody>
      </p:sp>
    </p:spTree>
    <p:extLst>
      <p:ext uri="{BB962C8B-B14F-4D97-AF65-F5344CB8AC3E}">
        <p14:creationId xmlns:p14="http://schemas.microsoft.com/office/powerpoint/2010/main" val="9174889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Pricing (as at 21 July 2013)</a:t>
            </a:r>
            <a:endParaRPr lang="en-AU" dirty="0"/>
          </a:p>
        </p:txBody>
      </p:sp>
      <p:sp>
        <p:nvSpPr>
          <p:cNvPr id="3" name="Text Placeholder 2"/>
          <p:cNvSpPr>
            <a:spLocks noGrp="1"/>
          </p:cNvSpPr>
          <p:nvPr>
            <p:ph type="body" sz="quarter" idx="10"/>
          </p:nvPr>
        </p:nvSpPr>
        <p:spPr>
          <a:xfrm>
            <a:off x="519112" y="1447799"/>
            <a:ext cx="11149013" cy="4685898"/>
          </a:xfrm>
        </p:spPr>
        <p:txBody>
          <a:bodyPr/>
          <a:lstStyle/>
          <a:p>
            <a:r>
              <a:rPr lang="en-AU" b="1" dirty="0" smtClean="0">
                <a:solidFill>
                  <a:schemeClr val="tx1"/>
                </a:solidFill>
              </a:rPr>
              <a:t>Shared	</a:t>
            </a:r>
            <a:r>
              <a:rPr lang="en-AU" dirty="0" smtClean="0">
                <a:solidFill>
                  <a:schemeClr val="tx1"/>
                </a:solidFill>
              </a:rPr>
              <a:t>$0.013 </a:t>
            </a:r>
            <a:r>
              <a:rPr lang="en-AU" dirty="0">
                <a:solidFill>
                  <a:schemeClr val="tx1"/>
                </a:solidFill>
              </a:rPr>
              <a:t>per hour (~$10/month</a:t>
            </a:r>
            <a:r>
              <a:rPr lang="en-AU" dirty="0" smtClean="0">
                <a:solidFill>
                  <a:schemeClr val="tx1"/>
                </a:solidFill>
              </a:rPr>
              <a:t>)</a:t>
            </a:r>
          </a:p>
          <a:p>
            <a:endParaRPr lang="en-AU" sz="2000" dirty="0" smtClean="0">
              <a:solidFill>
                <a:schemeClr val="tx1"/>
              </a:solidFill>
            </a:endParaRPr>
          </a:p>
          <a:p>
            <a:r>
              <a:rPr lang="en-AU" b="1" dirty="0" smtClean="0">
                <a:solidFill>
                  <a:schemeClr val="tx1"/>
                </a:solidFill>
              </a:rPr>
              <a:t>Standard</a:t>
            </a:r>
          </a:p>
          <a:p>
            <a:endParaRPr lang="en-AU" b="1" dirty="0">
              <a:solidFill>
                <a:schemeClr val="tx1"/>
              </a:solidFill>
            </a:endParaRPr>
          </a:p>
          <a:p>
            <a:endParaRPr lang="en-AU" b="1" dirty="0" smtClean="0">
              <a:solidFill>
                <a:schemeClr val="tx1"/>
              </a:solidFill>
            </a:endParaRPr>
          </a:p>
          <a:p>
            <a:endParaRPr lang="en-AU" b="1" dirty="0">
              <a:solidFill>
                <a:schemeClr val="tx1"/>
              </a:solidFill>
            </a:endParaRPr>
          </a:p>
          <a:p>
            <a:endParaRPr lang="en-AU" sz="2000" b="1" dirty="0" smtClean="0">
              <a:solidFill>
                <a:schemeClr val="tx1"/>
              </a:solidFill>
            </a:endParaRPr>
          </a:p>
          <a:p>
            <a:r>
              <a:rPr lang="en-AU" b="1" dirty="0" smtClean="0">
                <a:solidFill>
                  <a:schemeClr val="tx1"/>
                </a:solidFill>
              </a:rPr>
              <a:t>SSL		</a:t>
            </a:r>
            <a:r>
              <a:rPr lang="en-AU" dirty="0" smtClean="0">
                <a:solidFill>
                  <a:schemeClr val="tx1"/>
                </a:solidFill>
              </a:rPr>
              <a:t>SNI SSL $9/month			</a:t>
            </a:r>
            <a:r>
              <a:rPr lang="en-AU" dirty="0" smtClean="0">
                <a:solidFill>
                  <a:schemeClr val="tx1"/>
                </a:solidFill>
              </a:rPr>
              <a:t>IP SSL $39/month</a:t>
            </a:r>
          </a:p>
        </p:txBody>
      </p:sp>
      <p:graphicFrame>
        <p:nvGraphicFramePr>
          <p:cNvPr id="4" name="Table 3"/>
          <p:cNvGraphicFramePr>
            <a:graphicFrameLocks noGrp="1"/>
          </p:cNvGraphicFramePr>
          <p:nvPr>
            <p:extLst>
              <p:ext uri="{D42A27DB-BD31-4B8C-83A1-F6EECF244321}">
                <p14:modId xmlns:p14="http://schemas.microsoft.com/office/powerpoint/2010/main" val="1868881224"/>
              </p:ext>
            </p:extLst>
          </p:nvPr>
        </p:nvGraphicFramePr>
        <p:xfrm>
          <a:off x="519112" y="3112220"/>
          <a:ext cx="7095891" cy="1947090"/>
        </p:xfrm>
        <a:graphic>
          <a:graphicData uri="http://schemas.openxmlformats.org/drawingml/2006/table">
            <a:tbl>
              <a:tblPr>
                <a:tableStyleId>{0E3FDE45-AF77-4B5C-9715-49D594BDF05E}</a:tableStyleId>
              </a:tblPr>
              <a:tblGrid>
                <a:gridCol w="1296568"/>
                <a:gridCol w="1635601"/>
                <a:gridCol w="1422458"/>
                <a:gridCol w="2741264"/>
              </a:tblGrid>
              <a:tr h="676471">
                <a:tc>
                  <a:txBody>
                    <a:bodyPr/>
                    <a:lstStyle/>
                    <a:p>
                      <a:pPr algn="ctr"/>
                      <a:r>
                        <a:rPr lang="en-AU" sz="1900" b="1" cap="all" dirty="0">
                          <a:effectLst/>
                        </a:rPr>
                        <a:t>SIZE</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CPU CORES</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MEMORY</a:t>
                      </a:r>
                      <a:endParaRPr lang="en-AU" sz="1900" b="1" cap="all" dirty="0">
                        <a:solidFill>
                          <a:srgbClr val="666666"/>
                        </a:solidFill>
                        <a:effectLst/>
                      </a:endParaRPr>
                    </a:p>
                  </a:txBody>
                  <a:tcPr marL="145348" marR="145348" marT="67828" marB="67828" anchor="ctr"/>
                </a:tc>
                <a:tc>
                  <a:txBody>
                    <a:bodyPr/>
                    <a:lstStyle/>
                    <a:p>
                      <a:pPr algn="ctr"/>
                      <a:r>
                        <a:rPr lang="en-AU" sz="1900" b="1" cap="all" dirty="0">
                          <a:effectLst/>
                        </a:rPr>
                        <a:t>PRICE </a:t>
                      </a:r>
                      <a:r>
                        <a:rPr lang="en-AU" sz="1900" b="1" cap="all" dirty="0" smtClean="0">
                          <a:effectLst/>
                        </a:rPr>
                        <a:t>/ </a:t>
                      </a:r>
                      <a:r>
                        <a:rPr lang="en-AU" sz="1900" b="1" cap="all" dirty="0" err="1" smtClean="0">
                          <a:effectLst/>
                        </a:rPr>
                        <a:t>hr</a:t>
                      </a:r>
                      <a:endParaRPr lang="en-AU" sz="1900" b="1" cap="all" dirty="0">
                        <a:solidFill>
                          <a:srgbClr val="666666"/>
                        </a:solidFill>
                        <a:effectLst/>
                      </a:endParaRPr>
                    </a:p>
                  </a:txBody>
                  <a:tcPr marL="145348" marR="145348" marT="67828" marB="67828" anchor="ctr"/>
                </a:tc>
              </a:tr>
              <a:tr h="384129">
                <a:tc>
                  <a:txBody>
                    <a:bodyPr/>
                    <a:lstStyle/>
                    <a:p>
                      <a:pPr algn="l"/>
                      <a:r>
                        <a:rPr lang="en-AU" sz="1900" b="1" dirty="0">
                          <a:effectLst/>
                        </a:rPr>
                        <a:t>Small</a:t>
                      </a:r>
                      <a:endParaRPr lang="en-AU" sz="1900" b="1" dirty="0">
                        <a:solidFill>
                          <a:srgbClr val="505050"/>
                        </a:solidFill>
                        <a:effectLst/>
                      </a:endParaRPr>
                    </a:p>
                  </a:txBody>
                  <a:tcPr marL="145348" marR="145348" marT="48449" marB="48449" anchor="ctr"/>
                </a:tc>
                <a:tc>
                  <a:txBody>
                    <a:bodyPr/>
                    <a:lstStyle/>
                    <a:p>
                      <a:pPr algn="ctr"/>
                      <a:r>
                        <a:rPr lang="en-AU" sz="1900">
                          <a:effectLst/>
                        </a:rPr>
                        <a:t>1</a:t>
                      </a:r>
                      <a:endParaRPr lang="en-AU" sz="1900" b="0">
                        <a:solidFill>
                          <a:srgbClr val="505050"/>
                        </a:solidFill>
                        <a:effectLst/>
                      </a:endParaRPr>
                    </a:p>
                  </a:txBody>
                  <a:tcPr marL="145348" marR="145348" marT="48449" marB="48449" anchor="ctr"/>
                </a:tc>
                <a:tc>
                  <a:txBody>
                    <a:bodyPr/>
                    <a:lstStyle/>
                    <a:p>
                      <a:pPr algn="ctr"/>
                      <a:r>
                        <a:rPr lang="en-AU" sz="1900" dirty="0">
                          <a:effectLst/>
                        </a:rPr>
                        <a:t>1.75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0.10 (~$</a:t>
                      </a:r>
                      <a:r>
                        <a:rPr lang="en-AU" sz="1900" dirty="0">
                          <a:effectLst/>
                        </a:rPr>
                        <a:t>75 / month</a:t>
                      </a:r>
                      <a:r>
                        <a:rPr lang="en-AU" sz="1900" dirty="0" smtClean="0">
                          <a:effectLst/>
                        </a:rPr>
                        <a:t>)</a:t>
                      </a:r>
                      <a:endParaRPr lang="en-AU" sz="1900" b="0" dirty="0">
                        <a:solidFill>
                          <a:srgbClr val="505050"/>
                        </a:solidFill>
                        <a:effectLst/>
                      </a:endParaRPr>
                    </a:p>
                  </a:txBody>
                  <a:tcPr marL="145348" marR="145348" marT="48449" marB="48449" anchor="ctr"/>
                </a:tc>
              </a:tr>
              <a:tr h="497703">
                <a:tc>
                  <a:txBody>
                    <a:bodyPr/>
                    <a:lstStyle/>
                    <a:p>
                      <a:pPr algn="l"/>
                      <a:r>
                        <a:rPr lang="en-AU" sz="1900" b="1" dirty="0">
                          <a:effectLst/>
                        </a:rPr>
                        <a:t>Medium</a:t>
                      </a:r>
                      <a:endParaRPr lang="en-AU" sz="1900" b="1" dirty="0">
                        <a:solidFill>
                          <a:srgbClr val="505050"/>
                        </a:solidFill>
                        <a:effectLst/>
                      </a:endParaRPr>
                    </a:p>
                  </a:txBody>
                  <a:tcPr marL="145348" marR="145348" marT="48449" marB="48449" anchor="ctr"/>
                </a:tc>
                <a:tc>
                  <a:txBody>
                    <a:bodyPr/>
                    <a:lstStyle/>
                    <a:p>
                      <a:pPr algn="ctr"/>
                      <a:r>
                        <a:rPr lang="en-AU" sz="1900">
                          <a:effectLst/>
                        </a:rPr>
                        <a:t>2</a:t>
                      </a:r>
                      <a:endParaRPr lang="en-AU" sz="1900" b="0">
                        <a:solidFill>
                          <a:srgbClr val="505050"/>
                        </a:solidFill>
                        <a:effectLst/>
                      </a:endParaRPr>
                    </a:p>
                  </a:txBody>
                  <a:tcPr marL="145348" marR="145348" marT="48449" marB="48449" anchor="ctr"/>
                </a:tc>
                <a:tc>
                  <a:txBody>
                    <a:bodyPr/>
                    <a:lstStyle/>
                    <a:p>
                      <a:pPr algn="ctr"/>
                      <a:r>
                        <a:rPr lang="en-AU" sz="1900" dirty="0">
                          <a:effectLst/>
                        </a:rPr>
                        <a:t>3.5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0.20 (~$</a:t>
                      </a:r>
                      <a:r>
                        <a:rPr lang="en-AU" sz="1900" dirty="0">
                          <a:effectLst/>
                        </a:rPr>
                        <a:t>149 / month</a:t>
                      </a:r>
                      <a:r>
                        <a:rPr lang="en-AU" sz="1900" dirty="0" smtClean="0">
                          <a:effectLst/>
                        </a:rPr>
                        <a:t>)</a:t>
                      </a:r>
                      <a:endParaRPr lang="en-AU" sz="1900" b="0" dirty="0">
                        <a:solidFill>
                          <a:srgbClr val="505050"/>
                        </a:solidFill>
                        <a:effectLst/>
                      </a:endParaRPr>
                    </a:p>
                  </a:txBody>
                  <a:tcPr marL="145348" marR="145348" marT="48449" marB="48449" anchor="ctr"/>
                </a:tc>
              </a:tr>
              <a:tr h="384129">
                <a:tc>
                  <a:txBody>
                    <a:bodyPr/>
                    <a:lstStyle/>
                    <a:p>
                      <a:pPr algn="l"/>
                      <a:r>
                        <a:rPr lang="en-AU" sz="1900" b="1" dirty="0">
                          <a:effectLst/>
                        </a:rPr>
                        <a:t>Large</a:t>
                      </a:r>
                      <a:endParaRPr lang="en-AU" sz="1900" b="1" dirty="0">
                        <a:solidFill>
                          <a:srgbClr val="505050"/>
                        </a:solidFill>
                        <a:effectLst/>
                      </a:endParaRPr>
                    </a:p>
                  </a:txBody>
                  <a:tcPr marL="145348" marR="145348" marT="48449" marB="48449" anchor="ctr"/>
                </a:tc>
                <a:tc>
                  <a:txBody>
                    <a:bodyPr/>
                    <a:lstStyle/>
                    <a:p>
                      <a:pPr algn="ctr"/>
                      <a:r>
                        <a:rPr lang="en-AU" sz="1900" dirty="0">
                          <a:effectLst/>
                        </a:rPr>
                        <a:t>4</a:t>
                      </a:r>
                      <a:endParaRPr lang="en-AU" sz="1900" b="0" dirty="0">
                        <a:solidFill>
                          <a:srgbClr val="505050"/>
                        </a:solidFill>
                        <a:effectLst/>
                      </a:endParaRPr>
                    </a:p>
                  </a:txBody>
                  <a:tcPr marL="145348" marR="145348" marT="48449" marB="48449" anchor="ctr"/>
                </a:tc>
                <a:tc>
                  <a:txBody>
                    <a:bodyPr/>
                    <a:lstStyle/>
                    <a:p>
                      <a:pPr algn="ctr"/>
                      <a:r>
                        <a:rPr lang="en-AU" sz="1900" dirty="0">
                          <a:effectLst/>
                        </a:rPr>
                        <a:t>7 GB</a:t>
                      </a:r>
                      <a:endParaRPr lang="en-AU" sz="1900" b="0" dirty="0">
                        <a:solidFill>
                          <a:srgbClr val="505050"/>
                        </a:solidFill>
                        <a:effectLst/>
                      </a:endParaRPr>
                    </a:p>
                  </a:txBody>
                  <a:tcPr marL="145348" marR="145348" marT="48449" marB="48449" anchor="ctr"/>
                </a:tc>
                <a:tc>
                  <a:txBody>
                    <a:bodyPr/>
                    <a:lstStyle/>
                    <a:p>
                      <a:pPr algn="ctr"/>
                      <a:r>
                        <a:rPr lang="en-AU" sz="1900" dirty="0">
                          <a:effectLst/>
                        </a:rPr>
                        <a:t>$</a:t>
                      </a:r>
                      <a:r>
                        <a:rPr lang="en-AU" sz="1900" dirty="0" smtClean="0">
                          <a:effectLst/>
                        </a:rPr>
                        <a:t>0.40 (~$</a:t>
                      </a:r>
                      <a:r>
                        <a:rPr lang="en-AU" sz="1900" dirty="0">
                          <a:effectLst/>
                        </a:rPr>
                        <a:t>298 / month</a:t>
                      </a:r>
                      <a:r>
                        <a:rPr lang="en-AU" sz="1900" dirty="0" smtClean="0">
                          <a:effectLst/>
                        </a:rPr>
                        <a:t>)</a:t>
                      </a:r>
                      <a:endParaRPr lang="en-AU" sz="1900" b="0" dirty="0">
                        <a:solidFill>
                          <a:srgbClr val="505050"/>
                        </a:solidFill>
                        <a:effectLst/>
                      </a:endParaRPr>
                    </a:p>
                  </a:txBody>
                  <a:tcPr marL="145348" marR="145348" marT="48449" marB="48449" anchor="ctr"/>
                </a:tc>
              </a:tr>
            </a:tbl>
          </a:graphicData>
        </a:graphic>
      </p:graphicFrame>
    </p:spTree>
    <p:extLst>
      <p:ext uri="{BB962C8B-B14F-4D97-AF65-F5344CB8AC3E}">
        <p14:creationId xmlns:p14="http://schemas.microsoft.com/office/powerpoint/2010/main" val="9892125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deploying and monitoring a Web Site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5197131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a:t>
            </a:r>
            <a:r>
              <a:rPr lang="en-AU" dirty="0" smtClean="0"/>
              <a:t>Role</a:t>
            </a:r>
            <a:endParaRPr lang="en-AU" dirty="0"/>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5733182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t>
            </a:r>
            <a:r>
              <a:rPr lang="en-AU" dirty="0"/>
              <a:t>as at 21 July 2013)</a:t>
            </a:r>
          </a:p>
        </p:txBody>
      </p:sp>
      <p:graphicFrame>
        <p:nvGraphicFramePr>
          <p:cNvPr id="4" name="Table 3"/>
          <p:cNvGraphicFramePr>
            <a:graphicFrameLocks noGrp="1"/>
          </p:cNvGraphicFramePr>
          <p:nvPr>
            <p:extLst>
              <p:ext uri="{D42A27DB-BD31-4B8C-83A1-F6EECF244321}">
                <p14:modId xmlns:p14="http://schemas.microsoft.com/office/powerpoint/2010/main" val="3642202727"/>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0.08 (~$</a:t>
                      </a:r>
                      <a:r>
                        <a:rPr lang="en-AU" sz="1300" dirty="0">
                          <a:effectLst/>
                        </a:rPr>
                        <a:t>60/month)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0.16 (~$</a:t>
                      </a:r>
                      <a:r>
                        <a:rPr lang="en-AU" sz="1300" dirty="0">
                          <a:effectLst/>
                        </a:rPr>
                        <a:t>119/month)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0.32 (~$</a:t>
                      </a:r>
                      <a:r>
                        <a:rPr lang="en-AU" sz="1300" dirty="0">
                          <a:effectLst/>
                        </a:rPr>
                        <a:t>238/month)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0.64 (~$</a:t>
                      </a:r>
                      <a:r>
                        <a:rPr lang="en-AU" sz="1300" dirty="0">
                          <a:effectLst/>
                        </a:rPr>
                        <a:t>476/month)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0.90 (~$</a:t>
                      </a:r>
                      <a:r>
                        <a:rPr lang="en-AU" sz="1300" dirty="0">
                          <a:effectLst/>
                        </a:rPr>
                        <a:t>670/month)</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a:effectLst/>
                        </a:rPr>
                        <a:t>$</a:t>
                      </a:r>
                      <a:r>
                        <a:rPr lang="en-AU" sz="1300" dirty="0" smtClean="0">
                          <a:effectLst/>
                        </a:rPr>
                        <a:t>1.80 (~$</a:t>
                      </a:r>
                      <a:r>
                        <a:rPr lang="en-AU" sz="1300" dirty="0">
                          <a:effectLst/>
                        </a:rPr>
                        <a:t>1,339/month)</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9994539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creating and configuring a Web Role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371703084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p>
          <a:p>
            <a:pPr marL="0" indent="3175"/>
            <a:r>
              <a:rPr lang="en-US" sz="4000" dirty="0" smtClean="0"/>
              <a:t>How do they differ?</a:t>
            </a:r>
          </a:p>
          <a:p>
            <a:pPr marL="0" indent="3175"/>
            <a:r>
              <a:rPr lang="en-US" sz="4000" dirty="0" smtClean="0"/>
              <a:t>Things to watch out for</a:t>
            </a:r>
          </a:p>
          <a:p>
            <a:pPr marL="0" indent="3175"/>
            <a:r>
              <a:rPr lang="en-US" sz="4000" dirty="0" smtClean="0"/>
              <a:t>Deployment</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14744595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Sizes / Pricing (as at 21 July 2013)</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62117943"/>
              </p:ext>
            </p:extLst>
          </p:nvPr>
        </p:nvGraphicFramePr>
        <p:xfrm>
          <a:off x="617579" y="1233934"/>
          <a:ext cx="6215521" cy="4933201"/>
        </p:xfrm>
        <a:graphic>
          <a:graphicData uri="http://schemas.openxmlformats.org/drawingml/2006/table">
            <a:tbl>
              <a:tblPr>
                <a:tableStyleId>{0E3FDE45-AF77-4B5C-9715-49D594BDF05E}</a:tableStyleId>
              </a:tblPr>
              <a:tblGrid>
                <a:gridCol w="1491460"/>
                <a:gridCol w="1483141"/>
                <a:gridCol w="997366"/>
                <a:gridCol w="2243554"/>
              </a:tblGrid>
              <a:tr h="473228">
                <a:tc>
                  <a:txBody>
                    <a:bodyPr/>
                    <a:lstStyle/>
                    <a:p>
                      <a:pPr algn="ctr"/>
                      <a:r>
                        <a:rPr lang="en-AU" sz="1300" b="1" cap="all" dirty="0">
                          <a:effectLst/>
                        </a:rPr>
                        <a:t>NAME</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VIRTUAL CORES</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RAM</a:t>
                      </a:r>
                      <a:endParaRPr lang="en-AU" sz="1300" b="1" cap="all" dirty="0">
                        <a:solidFill>
                          <a:srgbClr val="666666"/>
                        </a:solidFill>
                        <a:effectLst/>
                      </a:endParaRPr>
                    </a:p>
                  </a:txBody>
                  <a:tcPr marL="99141" marR="99141" marT="46265" marB="46265" anchor="ctr"/>
                </a:tc>
                <a:tc>
                  <a:txBody>
                    <a:bodyPr/>
                    <a:lstStyle/>
                    <a:p>
                      <a:pPr algn="ctr"/>
                      <a:r>
                        <a:rPr lang="en-AU" sz="1300" b="1" cap="all" dirty="0">
                          <a:effectLst/>
                        </a:rPr>
                        <a:t>PRICE PER HOUR</a:t>
                      </a:r>
                      <a:endParaRPr lang="en-AU" sz="1300" b="1" cap="all" dirty="0">
                        <a:solidFill>
                          <a:srgbClr val="666666"/>
                        </a:solidFill>
                        <a:effectLst/>
                      </a:endParaRPr>
                    </a:p>
                  </a:txBody>
                  <a:tcPr marL="99141" marR="99141" marT="46265" marB="46265" anchor="ctr"/>
                </a:tc>
              </a:tr>
              <a:tr h="637139">
                <a:tc>
                  <a:txBody>
                    <a:bodyPr/>
                    <a:lstStyle/>
                    <a:p>
                      <a:pPr algn="l"/>
                      <a:r>
                        <a:rPr lang="en-AU" sz="1300" b="1" dirty="0">
                          <a:effectLst/>
                        </a:rPr>
                        <a:t>Extra Small (A0)</a:t>
                      </a:r>
                      <a:endParaRPr lang="en-AU" sz="1300" b="1" dirty="0">
                        <a:solidFill>
                          <a:srgbClr val="505050"/>
                        </a:solidFill>
                        <a:effectLst/>
                      </a:endParaRPr>
                    </a:p>
                  </a:txBody>
                  <a:tcPr marL="99141" marR="99141" marT="33047" marB="33047" anchor="ctr"/>
                </a:tc>
                <a:tc>
                  <a:txBody>
                    <a:bodyPr/>
                    <a:lstStyle/>
                    <a:p>
                      <a:pPr algn="ctr"/>
                      <a:r>
                        <a:rPr lang="en-AU" sz="1300">
                          <a:effectLst/>
                        </a:rPr>
                        <a:t>Shared</a:t>
                      </a:r>
                      <a:endParaRPr lang="en-AU" sz="1300" b="0">
                        <a:solidFill>
                          <a:srgbClr val="505050"/>
                        </a:solidFill>
                        <a:effectLst/>
                      </a:endParaRPr>
                    </a:p>
                  </a:txBody>
                  <a:tcPr marL="99141" marR="99141" marT="33047" marB="33047" anchor="ctr"/>
                </a:tc>
                <a:tc>
                  <a:txBody>
                    <a:bodyPr/>
                    <a:lstStyle/>
                    <a:p>
                      <a:pPr algn="ctr"/>
                      <a:r>
                        <a:rPr lang="en-AU" sz="1300">
                          <a:effectLst/>
                        </a:rPr>
                        <a:t>768 MB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0.02 (~$</a:t>
                      </a:r>
                      <a:r>
                        <a:rPr lang="en-AU" sz="1300" dirty="0">
                          <a:effectLst/>
                        </a:rPr>
                        <a:t>15/month)</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Small (A1)</a:t>
                      </a:r>
                      <a:endParaRPr lang="en-AU" sz="1300" b="1" dirty="0">
                        <a:solidFill>
                          <a:srgbClr val="505050"/>
                        </a:solidFill>
                        <a:effectLst/>
                      </a:endParaRPr>
                    </a:p>
                  </a:txBody>
                  <a:tcPr marL="99141" marR="99141" marT="33047" marB="33047" anchor="ctr"/>
                </a:tc>
                <a:tc>
                  <a:txBody>
                    <a:bodyPr/>
                    <a:lstStyle/>
                    <a:p>
                      <a:pPr algn="ctr"/>
                      <a:r>
                        <a:rPr lang="en-AU" sz="1300">
                          <a:effectLst/>
                        </a:rPr>
                        <a:t>1</a:t>
                      </a:r>
                      <a:endParaRPr lang="en-AU" sz="1300" b="0">
                        <a:solidFill>
                          <a:srgbClr val="505050"/>
                        </a:solidFill>
                        <a:effectLst/>
                      </a:endParaRPr>
                    </a:p>
                  </a:txBody>
                  <a:tcPr marL="99141" marR="99141" marT="33047" marB="33047" anchor="ctr"/>
                </a:tc>
                <a:tc>
                  <a:txBody>
                    <a:bodyPr/>
                    <a:lstStyle/>
                    <a:p>
                      <a:pPr algn="ctr"/>
                      <a:r>
                        <a:rPr lang="en-AU" sz="1300">
                          <a:effectLst/>
                        </a:rPr>
                        <a:t>1.75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0.09 (~$67/month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Medium (A2)</a:t>
                      </a:r>
                      <a:endParaRPr lang="en-AU" sz="1300" b="1" dirty="0">
                        <a:solidFill>
                          <a:srgbClr val="505050"/>
                        </a:solidFill>
                        <a:effectLst/>
                      </a:endParaRPr>
                    </a:p>
                  </a:txBody>
                  <a:tcPr marL="99141" marR="99141" marT="33047" marB="33047" anchor="ctr"/>
                </a:tc>
                <a:tc>
                  <a:txBody>
                    <a:bodyPr/>
                    <a:lstStyle/>
                    <a:p>
                      <a:pPr algn="ctr"/>
                      <a:r>
                        <a:rPr lang="en-AU" sz="1300" dirty="0">
                          <a:effectLst/>
                        </a:rPr>
                        <a:t>2</a:t>
                      </a:r>
                      <a:endParaRPr lang="en-AU" sz="1300" b="0" dirty="0">
                        <a:solidFill>
                          <a:srgbClr val="505050"/>
                        </a:solidFill>
                        <a:effectLst/>
                      </a:endParaRPr>
                    </a:p>
                  </a:txBody>
                  <a:tcPr marL="99141" marR="99141" marT="33047" marB="33047" anchor="ctr"/>
                </a:tc>
                <a:tc>
                  <a:txBody>
                    <a:bodyPr/>
                    <a:lstStyle/>
                    <a:p>
                      <a:pPr algn="ctr"/>
                      <a:r>
                        <a:rPr lang="en-AU" sz="1300" dirty="0">
                          <a:effectLst/>
                        </a:rPr>
                        <a:t>3.5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0.18 (~$134/month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Large (A3)</a:t>
                      </a:r>
                      <a:endParaRPr lang="en-AU" sz="1300" b="1" dirty="0">
                        <a:solidFill>
                          <a:srgbClr val="505050"/>
                        </a:solidFill>
                        <a:effectLst/>
                      </a:endParaRPr>
                    </a:p>
                  </a:txBody>
                  <a:tcPr marL="99141" marR="99141" marT="33047" marB="33047" anchor="ctr"/>
                </a:tc>
                <a:tc>
                  <a:txBody>
                    <a:bodyPr/>
                    <a:lstStyle/>
                    <a:p>
                      <a:pPr algn="ctr"/>
                      <a:r>
                        <a:rPr lang="en-AU" sz="1300">
                          <a:effectLst/>
                        </a:rPr>
                        <a:t>4</a:t>
                      </a:r>
                      <a:endParaRPr lang="en-AU" sz="1300" b="0">
                        <a:solidFill>
                          <a:srgbClr val="505050"/>
                        </a:solidFill>
                        <a:effectLst/>
                      </a:endParaRPr>
                    </a:p>
                  </a:txBody>
                  <a:tcPr marL="99141" marR="99141" marT="33047" marB="33047" anchor="ctr"/>
                </a:tc>
                <a:tc>
                  <a:txBody>
                    <a:bodyPr/>
                    <a:lstStyle/>
                    <a:p>
                      <a:pPr algn="ctr"/>
                      <a:r>
                        <a:rPr lang="en-AU" sz="1300">
                          <a:effectLst/>
                        </a:rPr>
                        <a:t>7 GB</a:t>
                      </a:r>
                      <a:endParaRPr lang="en-AU" sz="1300" b="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0.36 (~$268/month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Extra Large (A4)</a:t>
                      </a:r>
                      <a:endParaRPr lang="en-AU" sz="1300" b="1" dirty="0">
                        <a:solidFill>
                          <a:srgbClr val="505050"/>
                        </a:solidFill>
                        <a:effectLst/>
                      </a:endParaRPr>
                    </a:p>
                  </a:txBody>
                  <a:tcPr marL="99141" marR="99141" marT="33047" marB="33047" anchor="ctr"/>
                </a:tc>
                <a:tc>
                  <a:txBody>
                    <a:bodyPr/>
                    <a:lstStyle/>
                    <a:p>
                      <a:pPr algn="ctr"/>
                      <a:r>
                        <a:rPr lang="en-AU" sz="1300">
                          <a:effectLst/>
                        </a:rPr>
                        <a:t>8</a:t>
                      </a:r>
                      <a:endParaRPr lang="en-AU" sz="1300" b="0">
                        <a:solidFill>
                          <a:srgbClr val="505050"/>
                        </a:solidFill>
                        <a:effectLst/>
                      </a:endParaRPr>
                    </a:p>
                  </a:txBody>
                  <a:tcPr marL="99141" marR="99141" marT="33047" marB="33047" anchor="ctr"/>
                </a:tc>
                <a:tc>
                  <a:txBody>
                    <a:bodyPr/>
                    <a:lstStyle/>
                    <a:p>
                      <a:pPr algn="ctr"/>
                      <a:r>
                        <a:rPr lang="en-AU" sz="1300" dirty="0">
                          <a:effectLst/>
                        </a:rPr>
                        <a:t>14 GB</a:t>
                      </a:r>
                      <a:endParaRPr lang="en-AU" sz="1300" b="0" dirty="0">
                        <a:solidFill>
                          <a:srgbClr val="505050"/>
                        </a:solidFill>
                        <a:effectLst/>
                      </a:endParaRPr>
                    </a:p>
                  </a:txBody>
                  <a:tcPr marL="99141" marR="99141" marT="33047" marB="33047" anchor="ctr"/>
                </a:tc>
                <a:tc>
                  <a:txBody>
                    <a:bodyPr/>
                    <a:lstStyle/>
                    <a:p>
                      <a:pPr algn="ctr"/>
                      <a:r>
                        <a:rPr lang="en-AU" sz="1300" dirty="0">
                          <a:effectLst/>
                        </a:rPr>
                        <a:t>$</a:t>
                      </a:r>
                      <a:r>
                        <a:rPr lang="en-AU" sz="1300" dirty="0" smtClean="0">
                          <a:effectLst/>
                        </a:rPr>
                        <a:t>0.72 (~$536/month</a:t>
                      </a:r>
                      <a:r>
                        <a:rPr lang="en-AU" sz="1300" dirty="0">
                          <a:effectLst/>
                        </a:rPr>
                        <a:t>)</a:t>
                      </a:r>
                      <a:endParaRPr lang="en-AU" sz="1300" b="0" dirty="0">
                        <a:solidFill>
                          <a:srgbClr val="505050"/>
                        </a:solidFill>
                        <a:effectLst/>
                      </a:endParaRPr>
                    </a:p>
                  </a:txBody>
                  <a:tcPr marL="99141" marR="99141" marT="33047" marB="33047" anchor="ctr"/>
                </a:tc>
              </a:tr>
              <a:tr h="637139">
                <a:tc>
                  <a:txBody>
                    <a:bodyPr/>
                    <a:lstStyle/>
                    <a:p>
                      <a:pPr algn="l"/>
                      <a:r>
                        <a:rPr lang="en-AU" sz="1300" b="1" dirty="0">
                          <a:effectLst/>
                        </a:rPr>
                        <a:t>A6</a:t>
                      </a:r>
                      <a:endParaRPr lang="en-AU" sz="1300" b="1" dirty="0">
                        <a:solidFill>
                          <a:srgbClr val="505050"/>
                        </a:solidFill>
                        <a:effectLst/>
                      </a:endParaRPr>
                    </a:p>
                  </a:txBody>
                  <a:tcPr marL="261352" marR="261352" marT="87117" marB="87117" anchor="ctr"/>
                </a:tc>
                <a:tc>
                  <a:txBody>
                    <a:bodyPr/>
                    <a:lstStyle/>
                    <a:p>
                      <a:pPr algn="ctr"/>
                      <a:r>
                        <a:rPr lang="en-AU" sz="1300">
                          <a:effectLst/>
                        </a:rPr>
                        <a:t>4</a:t>
                      </a:r>
                      <a:endParaRPr lang="en-AU" sz="1300" b="0">
                        <a:solidFill>
                          <a:srgbClr val="505050"/>
                        </a:solidFill>
                        <a:effectLst/>
                      </a:endParaRPr>
                    </a:p>
                  </a:txBody>
                  <a:tcPr marL="261352" marR="261352" marT="87117" marB="87117" anchor="ctr"/>
                </a:tc>
                <a:tc>
                  <a:txBody>
                    <a:bodyPr/>
                    <a:lstStyle/>
                    <a:p>
                      <a:pPr algn="ctr"/>
                      <a:r>
                        <a:rPr lang="en-AU" sz="1300">
                          <a:effectLst/>
                        </a:rPr>
                        <a:t>28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$1.02 (~$759/month</a:t>
                      </a:r>
                      <a:r>
                        <a:rPr lang="en-AU" sz="1300" dirty="0">
                          <a:effectLst/>
                        </a:rPr>
                        <a:t>)</a:t>
                      </a:r>
                      <a:endParaRPr lang="en-AU" sz="1300" b="0" dirty="0">
                        <a:solidFill>
                          <a:srgbClr val="505050"/>
                        </a:solidFill>
                        <a:effectLst/>
                      </a:endParaRPr>
                    </a:p>
                  </a:txBody>
                  <a:tcPr marL="261352" marR="261352" marT="87117" marB="87117" anchor="ctr"/>
                </a:tc>
              </a:tr>
              <a:tr h="637139">
                <a:tc>
                  <a:txBody>
                    <a:bodyPr/>
                    <a:lstStyle/>
                    <a:p>
                      <a:pPr algn="l"/>
                      <a:r>
                        <a:rPr lang="en-AU" sz="1300" b="1" dirty="0">
                          <a:effectLst/>
                        </a:rPr>
                        <a:t>A7</a:t>
                      </a:r>
                      <a:endParaRPr lang="en-AU" sz="1300" b="1" dirty="0">
                        <a:solidFill>
                          <a:srgbClr val="505050"/>
                        </a:solidFill>
                        <a:effectLst/>
                      </a:endParaRPr>
                    </a:p>
                  </a:txBody>
                  <a:tcPr marL="261352" marR="261352" marT="87117" marB="87117" anchor="ctr"/>
                </a:tc>
                <a:tc>
                  <a:txBody>
                    <a:bodyPr/>
                    <a:lstStyle/>
                    <a:p>
                      <a:pPr algn="ctr"/>
                      <a:r>
                        <a:rPr lang="en-AU" sz="1300">
                          <a:effectLst/>
                        </a:rPr>
                        <a:t>8</a:t>
                      </a:r>
                      <a:endParaRPr lang="en-AU" sz="1300" b="0">
                        <a:solidFill>
                          <a:srgbClr val="505050"/>
                        </a:solidFill>
                        <a:effectLst/>
                      </a:endParaRPr>
                    </a:p>
                  </a:txBody>
                  <a:tcPr marL="261352" marR="261352" marT="87117" marB="87117" anchor="ctr"/>
                </a:tc>
                <a:tc>
                  <a:txBody>
                    <a:bodyPr/>
                    <a:lstStyle/>
                    <a:p>
                      <a:pPr algn="ctr"/>
                      <a:r>
                        <a:rPr lang="en-AU" sz="1300">
                          <a:effectLst/>
                        </a:rPr>
                        <a:t>56 GB</a:t>
                      </a:r>
                      <a:endParaRPr lang="en-AU" sz="1300" b="0">
                        <a:solidFill>
                          <a:srgbClr val="505050"/>
                        </a:solidFill>
                        <a:effectLst/>
                      </a:endParaRPr>
                    </a:p>
                  </a:txBody>
                  <a:tcPr marL="261352" marR="261352" marT="87117" marB="87117" anchor="ctr"/>
                </a:tc>
                <a:tc>
                  <a:txBody>
                    <a:bodyPr/>
                    <a:lstStyle/>
                    <a:p>
                      <a:pPr algn="ctr"/>
                      <a:r>
                        <a:rPr lang="en-AU" sz="1300" dirty="0" smtClean="0">
                          <a:effectLst/>
                        </a:rPr>
                        <a:t>$2.04 (~$1,518/month</a:t>
                      </a:r>
                      <a:r>
                        <a:rPr lang="en-AU" sz="1300" dirty="0">
                          <a:effectLst/>
                        </a:rPr>
                        <a:t>)</a:t>
                      </a:r>
                      <a:endParaRPr lang="en-AU" sz="1300" b="0" dirty="0">
                        <a:solidFill>
                          <a:srgbClr val="505050"/>
                        </a:solidFill>
                        <a:effectLst/>
                      </a:endParaRPr>
                    </a:p>
                  </a:txBody>
                  <a:tcPr marL="261352" marR="261352" marT="87117" marB="87117" anchor="ctr"/>
                </a:tc>
              </a:tr>
            </a:tbl>
          </a:graphicData>
        </a:graphic>
      </p:graphicFrame>
    </p:spTree>
    <p:extLst>
      <p:ext uri="{BB962C8B-B14F-4D97-AF65-F5344CB8AC3E}">
        <p14:creationId xmlns:p14="http://schemas.microsoft.com/office/powerpoint/2010/main" val="3778268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a Virtual Machine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79606368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t>
            </a:r>
            <a:r>
              <a:rPr lang="en-AU" dirty="0" smtClean="0"/>
              <a:t>advantages</a:t>
            </a:r>
            <a:endParaRPr lang="en-AU" dirty="0"/>
          </a:p>
        </p:txBody>
      </p:sp>
      <p:sp>
        <p:nvSpPr>
          <p:cNvPr id="3" name="Content Placeholder 2"/>
          <p:cNvSpPr>
            <a:spLocks noGrp="1"/>
          </p:cNvSpPr>
          <p:nvPr>
            <p:ph sz="half" idx="1"/>
          </p:nvPr>
        </p:nvSpPr>
        <p:spPr>
          <a:xfrm>
            <a:off x="519113" y="1447800"/>
            <a:ext cx="5486400" cy="5022914"/>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a:t>Multiple websites on a single farm out of the box</a:t>
            </a:r>
          </a:p>
          <a:p>
            <a:r>
              <a:rPr lang="en-AU" dirty="0"/>
              <a:t>Simpler VS </a:t>
            </a:r>
            <a:r>
              <a:rPr lang="en-AU" dirty="0" smtClean="0"/>
              <a:t>solution</a:t>
            </a:r>
            <a:endParaRPr lang="en-AU" dirty="0"/>
          </a:p>
          <a:p>
            <a:endParaRPr lang="en-AU" dirty="0"/>
          </a:p>
          <a:p>
            <a:endParaRPr lang="en-AU" dirty="0"/>
          </a:p>
        </p:txBody>
      </p:sp>
      <p:sp>
        <p:nvSpPr>
          <p:cNvPr id="4" name="Content Placeholder 3"/>
          <p:cNvSpPr>
            <a:spLocks noGrp="1"/>
          </p:cNvSpPr>
          <p:nvPr>
            <p:ph sz="half" idx="2"/>
          </p:nvPr>
        </p:nvSpPr>
        <p:spPr>
          <a:xfrm>
            <a:off x="6181725" y="1447800"/>
            <a:ext cx="5486400" cy="4579715"/>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monitoring and diagnostics</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REST API</a:t>
            </a:r>
          </a:p>
        </p:txBody>
      </p:sp>
    </p:spTree>
    <p:extLst>
      <p:ext uri="{BB962C8B-B14F-4D97-AF65-F5344CB8AC3E}">
        <p14:creationId xmlns:p14="http://schemas.microsoft.com/office/powerpoint/2010/main" val="22423874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t>
            </a:r>
            <a:r>
              <a:rPr lang="en-AU" dirty="0" smtClean="0"/>
              <a:t>disadvantages</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Can’t use non 80/443 ports</a:t>
            </a:r>
          </a:p>
          <a:p>
            <a:r>
              <a:rPr lang="en-AU" dirty="0" smtClean="0"/>
              <a:t>No RDP</a:t>
            </a:r>
          </a:p>
          <a:p>
            <a:r>
              <a:rPr lang="en-AU" dirty="0" smtClean="0"/>
              <a:t>No network isolation</a:t>
            </a:r>
          </a:p>
          <a:p>
            <a:r>
              <a:rPr lang="en-AU" dirty="0" smtClean="0"/>
              <a:t>No fully fledged </a:t>
            </a:r>
            <a:r>
              <a:rPr lang="en-AU" dirty="0" err="1" smtClean="0"/>
              <a:t>bg</a:t>
            </a:r>
            <a:r>
              <a:rPr lang="en-AU" dirty="0" smtClean="0"/>
              <a:t> worker</a:t>
            </a:r>
          </a:p>
          <a:p>
            <a:r>
              <a:rPr lang="en-AU" dirty="0" smtClean="0"/>
              <a:t>No arbitrary </a:t>
            </a:r>
            <a:r>
              <a:rPr lang="en-AU" dirty="0" err="1" smtClean="0"/>
              <a:t>startup</a:t>
            </a:r>
            <a:r>
              <a:rPr lang="en-AU" dirty="0" smtClean="0"/>
              <a:t> scripts</a:t>
            </a:r>
          </a:p>
          <a:p>
            <a:r>
              <a:rPr lang="en-AU" dirty="0" smtClean="0"/>
              <a:t>Can’t use elevated </a:t>
            </a:r>
            <a:r>
              <a:rPr lang="en-AU" dirty="0" smtClean="0"/>
              <a:t>privileges</a:t>
            </a:r>
          </a:p>
          <a:p>
            <a:r>
              <a:rPr lang="en-AU" dirty="0" smtClean="0"/>
              <a:t>No Azure Drive</a:t>
            </a:r>
            <a:endParaRPr lang="en-AU" dirty="0" smtClean="0"/>
          </a:p>
        </p:txBody>
      </p:sp>
      <p:sp>
        <p:nvSpPr>
          <p:cNvPr id="4" name="Content Placeholder 3"/>
          <p:cNvSpPr>
            <a:spLocks noGrp="1"/>
          </p:cNvSpPr>
          <p:nvPr>
            <p:ph sz="half" idx="2"/>
          </p:nvPr>
        </p:nvSpPr>
        <p:spPr>
          <a:xfrm>
            <a:off x="6181725" y="1447800"/>
            <a:ext cx="5486400" cy="4235006"/>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 VMs</a:t>
            </a:r>
          </a:p>
          <a:p>
            <a:r>
              <a:rPr lang="en-AU" dirty="0" smtClean="0"/>
              <a:t>Custom SSL </a:t>
            </a:r>
            <a:r>
              <a:rPr lang="en-AU" dirty="0" smtClean="0"/>
              <a:t>costs </a:t>
            </a:r>
            <a:r>
              <a:rPr lang="en-AU" dirty="0" smtClean="0"/>
              <a:t>extra</a:t>
            </a:r>
            <a:endParaRPr lang="en-AU" dirty="0" smtClean="0"/>
          </a:p>
          <a:p>
            <a:r>
              <a:rPr lang="en-AU" dirty="0" smtClean="0"/>
              <a:t>No custom certificates</a:t>
            </a:r>
          </a:p>
          <a:p>
            <a:r>
              <a:rPr lang="en-AU" dirty="0" smtClean="0"/>
              <a:t>Get charged when stopped</a:t>
            </a:r>
          </a:p>
          <a:p>
            <a:endParaRPr lang="en-AU" dirty="0"/>
          </a:p>
        </p:txBody>
      </p:sp>
    </p:spTree>
    <p:extLst>
      <p:ext uri="{BB962C8B-B14F-4D97-AF65-F5344CB8AC3E}">
        <p14:creationId xmlns:p14="http://schemas.microsoft.com/office/powerpoint/2010/main" val="14957426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a:t>Azure Diagnostics</a:t>
            </a:r>
          </a:p>
          <a:p>
            <a:pPr marL="574675" indent="-571500">
              <a:buFont typeface="Arial" panose="020B0604020202020204" pitchFamily="34" charset="0"/>
              <a:buChar char="•"/>
            </a:pPr>
            <a:r>
              <a:rPr lang="en-AU" dirty="0"/>
              <a:t>Complex </a:t>
            </a:r>
            <a:r>
              <a:rPr lang="en-AU" dirty="0" err="1"/>
              <a:t>autoscaling</a:t>
            </a:r>
            <a:endParaRPr lang="en-AU" dirty="0"/>
          </a:p>
          <a:p>
            <a:pPr marL="574675" indent="-571500">
              <a:buFont typeface="Arial" panose="020B0604020202020204" pitchFamily="34" charset="0"/>
              <a:buChar char="•"/>
            </a:pPr>
            <a:r>
              <a:rPr lang="en-AU" dirty="0"/>
              <a:t>Huge scale (100s of VMs)</a:t>
            </a:r>
          </a:p>
          <a:p>
            <a:pPr marL="574675" indent="-571500">
              <a:buFont typeface="Arial" panose="020B0604020202020204" pitchFamily="34" charset="0"/>
              <a:buChar char="•"/>
            </a:pPr>
            <a:r>
              <a:rPr lang="en-AU" dirty="0" smtClean="0"/>
              <a:t>Cloud </a:t>
            </a:r>
            <a:r>
              <a:rPr lang="en-AU" dirty="0"/>
              <a:t>Configuration</a:t>
            </a:r>
          </a:p>
          <a:p>
            <a:pPr marL="574675" indent="-571500">
              <a:buFont typeface="Arial" panose="020B0604020202020204" pitchFamily="34" charset="0"/>
              <a:buChar char="•"/>
            </a:pPr>
            <a:r>
              <a:rPr lang="en-AU" dirty="0"/>
              <a:t>Affinity Groups</a:t>
            </a:r>
          </a:p>
          <a:p>
            <a:pPr marL="574675" indent="-571500">
              <a:buFont typeface="Arial" panose="020B0604020202020204" pitchFamily="34" charset="0"/>
              <a:buChar char="•"/>
            </a:pPr>
            <a:r>
              <a:rPr lang="en-AU" dirty="0"/>
              <a:t>Upgrade/Fault domains</a:t>
            </a:r>
          </a:p>
          <a:p>
            <a:pPr marL="574675" indent="-571500">
              <a:buFont typeface="Arial" panose="020B0604020202020204" pitchFamily="34" charset="0"/>
              <a:buChar char="•"/>
            </a:pPr>
            <a:r>
              <a:rPr lang="en-AU" dirty="0"/>
              <a:t>VIP swap </a:t>
            </a:r>
            <a:r>
              <a:rPr lang="en-AU" dirty="0" smtClean="0"/>
              <a:t>deployments</a:t>
            </a:r>
            <a:endParaRPr lang="en-AU" dirty="0"/>
          </a:p>
        </p:txBody>
      </p:sp>
    </p:spTree>
    <p:extLst>
      <p:ext uri="{BB962C8B-B14F-4D97-AF65-F5344CB8AC3E}">
        <p14:creationId xmlns:p14="http://schemas.microsoft.com/office/powerpoint/2010/main" val="41633085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AU" dirty="0"/>
              <a:t>OOTB deployments</a:t>
            </a:r>
          </a:p>
          <a:p>
            <a:pPr marL="574675" indent="-571500">
              <a:buFont typeface="Arial" panose="020B0604020202020204" pitchFamily="34" charset="0"/>
              <a:buChar char="•"/>
            </a:pPr>
            <a:r>
              <a:rPr lang="en-AU" dirty="0"/>
              <a:t>VS solution complexity</a:t>
            </a:r>
          </a:p>
          <a:p>
            <a:pPr marL="574675" indent="-571500">
              <a:buFont typeface="Arial" panose="020B0604020202020204" pitchFamily="34" charset="0"/>
              <a:buChar char="•"/>
            </a:pPr>
            <a:r>
              <a:rPr lang="en-AU" dirty="0"/>
              <a:t>Cloud </a:t>
            </a:r>
            <a:r>
              <a:rPr lang="en-AU" dirty="0" smtClean="0"/>
              <a:t>Configuration</a:t>
            </a:r>
            <a:endParaRPr lang="en-AU" dirty="0"/>
          </a:p>
        </p:txBody>
      </p:sp>
    </p:spTree>
    <p:extLst>
      <p:ext uri="{BB962C8B-B14F-4D97-AF65-F5344CB8AC3E}">
        <p14:creationId xmlns:p14="http://schemas.microsoft.com/office/powerpoint/2010/main" val="4130436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Complete flexibility/control</a:t>
            </a:r>
          </a:p>
          <a:p>
            <a:pPr marL="574675" indent="-571500">
              <a:buFont typeface="Arial" panose="020B0604020202020204" pitchFamily="34" charset="0"/>
              <a:buChar char="•"/>
            </a:pPr>
            <a:r>
              <a:rPr lang="en-AU" dirty="0"/>
              <a:t>Legacy </a:t>
            </a:r>
            <a:r>
              <a:rPr lang="en-AU" dirty="0" smtClean="0"/>
              <a:t>applications</a:t>
            </a:r>
            <a:endParaRPr lang="en-AU" dirty="0"/>
          </a:p>
        </p:txBody>
      </p:sp>
    </p:spTree>
    <p:extLst>
      <p:ext uri="{BB962C8B-B14F-4D97-AF65-F5344CB8AC3E}">
        <p14:creationId xmlns:p14="http://schemas.microsoft.com/office/powerpoint/2010/main" val="39254180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Text Placeholder 2"/>
          <p:cNvSpPr>
            <a:spLocks noGrp="1"/>
          </p:cNvSpPr>
          <p:nvPr>
            <p:ph type="body" sz="quarter" idx="10"/>
          </p:nvPr>
        </p:nvSpPr>
        <p:spPr>
          <a:xfrm>
            <a:off x="519112" y="1447799"/>
            <a:ext cx="11149013" cy="1223412"/>
          </a:xfrm>
        </p:spPr>
        <p:txBody>
          <a:bodyPr/>
          <a:lstStyle/>
          <a:p>
            <a:pPr marL="574675" indent="-571500">
              <a:buFont typeface="Arial" panose="020B0604020202020204" pitchFamily="34" charset="0"/>
              <a:buChar char="•"/>
            </a:pPr>
            <a:r>
              <a:rPr lang="en-AU" dirty="0"/>
              <a:t>Scaling is difficult</a:t>
            </a:r>
          </a:p>
          <a:p>
            <a:pPr marL="574675" indent="-571500">
              <a:buFont typeface="Arial" panose="020B0604020202020204" pitchFamily="34" charset="0"/>
              <a:buChar char="•"/>
            </a:pPr>
            <a:r>
              <a:rPr lang="en-AU" dirty="0"/>
              <a:t>No OOTB </a:t>
            </a:r>
            <a:r>
              <a:rPr lang="en-AU" dirty="0" err="1" smtClean="0"/>
              <a:t>autoscaling</a:t>
            </a:r>
            <a:endParaRPr lang="en-AU" dirty="0"/>
          </a:p>
        </p:txBody>
      </p:sp>
    </p:spTree>
    <p:extLst>
      <p:ext uri="{BB962C8B-B14F-4D97-AF65-F5344CB8AC3E}">
        <p14:creationId xmlns:p14="http://schemas.microsoft.com/office/powerpoint/2010/main" val="12622870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Application development considerations</a:t>
            </a:r>
            <a:endParaRPr lang="en-AU" dirty="0"/>
          </a:p>
        </p:txBody>
      </p:sp>
      <p:sp>
        <p:nvSpPr>
          <p:cNvPr id="3" name="Subtitle 2"/>
          <p:cNvSpPr>
            <a:spLocks noGrp="1"/>
          </p:cNvSpPr>
          <p:nvPr>
            <p:ph type="subTitle" idx="1"/>
          </p:nvPr>
        </p:nvSpPr>
        <p:spPr/>
        <p:txBody>
          <a:bodyPr/>
          <a:lstStyle/>
          <a:p>
            <a:r>
              <a:rPr lang="en-AU" dirty="0" smtClean="0"/>
              <a:t>Also important areas to look at for migrating legacy applications</a:t>
            </a:r>
            <a:endParaRPr lang="en-AU" dirty="0"/>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0151647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a:t>
            </a:r>
            <a:endParaRPr lang="en-AU" dirty="0"/>
          </a:p>
        </p:txBody>
      </p:sp>
      <p:sp>
        <p:nvSpPr>
          <p:cNvPr id="3" name="Content Placeholder 2"/>
          <p:cNvSpPr>
            <a:spLocks noGrp="1"/>
          </p:cNvSpPr>
          <p:nvPr>
            <p:ph sz="half" idx="1"/>
          </p:nvPr>
        </p:nvSpPr>
        <p:spPr>
          <a:xfrm>
            <a:off x="519113" y="1447800"/>
            <a:ext cx="5486400" cy="4745915"/>
          </a:xfrm>
        </p:spPr>
        <p:txBody>
          <a:bodyPr/>
          <a:lstStyle/>
          <a:p>
            <a:r>
              <a:rPr lang="en-AU" dirty="0"/>
              <a:t>Multi-tenant or single-tenant</a:t>
            </a:r>
          </a:p>
          <a:p>
            <a:r>
              <a:rPr lang="en-AU" dirty="0"/>
              <a:t>Data </a:t>
            </a:r>
            <a:r>
              <a:rPr lang="en-AU" dirty="0" smtClean="0"/>
              <a:t>storage:</a:t>
            </a:r>
          </a:p>
          <a:p>
            <a:pPr lvl="1"/>
            <a:r>
              <a:rPr lang="en-AU" dirty="0" smtClean="0"/>
              <a:t>Table storage</a:t>
            </a:r>
          </a:p>
          <a:p>
            <a:pPr lvl="1"/>
            <a:r>
              <a:rPr lang="en-AU" dirty="0" smtClean="0"/>
              <a:t>Blob storage</a:t>
            </a:r>
          </a:p>
          <a:p>
            <a:pPr lvl="1"/>
            <a:r>
              <a:rPr lang="en-AU" dirty="0"/>
              <a:t>Azure drive</a:t>
            </a:r>
          </a:p>
          <a:p>
            <a:pPr lvl="1"/>
            <a:r>
              <a:rPr lang="en-AU" dirty="0" smtClean="0"/>
              <a:t>SQL </a:t>
            </a:r>
            <a:r>
              <a:rPr lang="en-AU" dirty="0"/>
              <a:t>server on </a:t>
            </a:r>
            <a:r>
              <a:rPr lang="en-AU" dirty="0" smtClean="0"/>
              <a:t>VMs</a:t>
            </a:r>
          </a:p>
          <a:p>
            <a:pPr lvl="1"/>
            <a:r>
              <a:rPr lang="en-AU" dirty="0" smtClean="0"/>
              <a:t>Azure </a:t>
            </a:r>
            <a:r>
              <a:rPr lang="en-AU" dirty="0"/>
              <a:t>SQL </a:t>
            </a:r>
            <a:r>
              <a:rPr lang="en-AU" dirty="0" smtClean="0"/>
              <a:t>Database</a:t>
            </a:r>
          </a:p>
          <a:p>
            <a:pPr lvl="1"/>
            <a:r>
              <a:rPr lang="en-AU" dirty="0" err="1" smtClean="0"/>
              <a:t>Hadoop</a:t>
            </a:r>
            <a:endParaRPr lang="en-AU" dirty="0" smtClean="0"/>
          </a:p>
          <a:p>
            <a:pPr lvl="1"/>
            <a:r>
              <a:rPr lang="en-AU" dirty="0" smtClean="0"/>
              <a:t>Other on VMs</a:t>
            </a:r>
            <a:endParaRPr lang="en-AU" dirty="0"/>
          </a:p>
        </p:txBody>
      </p:sp>
      <p:sp>
        <p:nvSpPr>
          <p:cNvPr id="4" name="Content Placeholder 3"/>
          <p:cNvSpPr>
            <a:spLocks noGrp="1"/>
          </p:cNvSpPr>
          <p:nvPr>
            <p:ph sz="half" idx="2"/>
          </p:nvPr>
        </p:nvSpPr>
        <p:spPr>
          <a:xfrm>
            <a:off x="6181725" y="1447800"/>
            <a:ext cx="5486400" cy="2068259"/>
          </a:xfrm>
        </p:spPr>
        <p:txBody>
          <a:bodyPr/>
          <a:lstStyle/>
          <a:p>
            <a:r>
              <a:rPr lang="en-AU" dirty="0"/>
              <a:t>Azure SQL != SQL Server</a:t>
            </a:r>
          </a:p>
          <a:p>
            <a:r>
              <a:rPr lang="en-AU" dirty="0"/>
              <a:t>CDN</a:t>
            </a:r>
          </a:p>
          <a:p>
            <a:r>
              <a:rPr lang="en-AU" dirty="0" smtClean="0"/>
              <a:t>Transient errors</a:t>
            </a:r>
            <a:endParaRPr lang="en-AU" dirty="0"/>
          </a:p>
          <a:p>
            <a:endParaRPr lang="en-AU" dirty="0"/>
          </a:p>
        </p:txBody>
      </p:sp>
    </p:spTree>
    <p:extLst>
      <p:ext uri="{BB962C8B-B14F-4D97-AF65-F5344CB8AC3E}">
        <p14:creationId xmlns:p14="http://schemas.microsoft.com/office/powerpoint/2010/main" val="396851205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Avoid file system access</a:t>
            </a:r>
          </a:p>
          <a:p>
            <a:r>
              <a:rPr lang="en-AU" dirty="0" smtClean="0"/>
              <a:t>Avoid registry access</a:t>
            </a:r>
          </a:p>
          <a:p>
            <a:r>
              <a:rPr lang="en-AU" dirty="0" smtClean="0"/>
              <a:t>ASP.NET providers</a:t>
            </a:r>
          </a:p>
          <a:p>
            <a:r>
              <a:rPr lang="en-AU" dirty="0"/>
              <a:t>Network </a:t>
            </a:r>
            <a:r>
              <a:rPr lang="en-AU" dirty="0" smtClean="0"/>
              <a:t>latency</a:t>
            </a:r>
          </a:p>
          <a:p>
            <a:r>
              <a:rPr lang="en-AU" dirty="0" smtClean="0"/>
              <a:t>Aim for statelessness</a:t>
            </a:r>
            <a:endParaRPr lang="en-AU" dirty="0"/>
          </a:p>
          <a:p>
            <a:r>
              <a:rPr lang="en-AU" dirty="0" smtClean="0"/>
              <a:t>Automate deployments</a:t>
            </a:r>
            <a:endParaRPr lang="en-AU" dirty="0"/>
          </a:p>
          <a:p>
            <a:endParaRPr lang="en-AU" dirty="0"/>
          </a:p>
        </p:txBody>
      </p:sp>
      <p:sp>
        <p:nvSpPr>
          <p:cNvPr id="4" name="Content Placeholder 3"/>
          <p:cNvSpPr>
            <a:spLocks noGrp="1"/>
          </p:cNvSpPr>
          <p:nvPr>
            <p:ph sz="half" idx="2"/>
          </p:nvPr>
        </p:nvSpPr>
        <p:spPr>
          <a:xfrm>
            <a:off x="6181725" y="1447800"/>
            <a:ext cx="5486400" cy="2609945"/>
          </a:xfrm>
        </p:spPr>
        <p:txBody>
          <a:bodyPr/>
          <a:lstStyle/>
          <a:p>
            <a:r>
              <a:rPr lang="en-AU" dirty="0" smtClean="0"/>
              <a:t>On-premise connections</a:t>
            </a:r>
          </a:p>
          <a:p>
            <a:r>
              <a:rPr lang="en-AU" dirty="0" smtClean="0"/>
              <a:t>Consider security</a:t>
            </a:r>
          </a:p>
          <a:p>
            <a:r>
              <a:rPr lang="en-AU" dirty="0" smtClean="0"/>
              <a:t>Avoid COM / 32-bit DLLs</a:t>
            </a:r>
          </a:p>
          <a:p>
            <a:r>
              <a:rPr lang="en-AU" dirty="0" smtClean="0"/>
              <a:t>Time zone (UTC on server)</a:t>
            </a:r>
          </a:p>
          <a:p>
            <a:endParaRPr lang="en-AU" dirty="0"/>
          </a:p>
        </p:txBody>
      </p:sp>
    </p:spTree>
    <p:extLst>
      <p:ext uri="{BB962C8B-B14F-4D97-AF65-F5344CB8AC3E}">
        <p14:creationId xmlns:p14="http://schemas.microsoft.com/office/powerpoint/2010/main" val="21434770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Farm configuration</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424068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VM Size</a:t>
            </a:r>
            <a:endParaRPr lang="en-AU" dirty="0"/>
          </a:p>
        </p:txBody>
      </p:sp>
      <p:sp>
        <p:nvSpPr>
          <p:cNvPr id="3" name="Text Placeholder 2"/>
          <p:cNvSpPr>
            <a:spLocks noGrp="1"/>
          </p:cNvSpPr>
          <p:nvPr>
            <p:ph type="body" sz="quarter" idx="10"/>
          </p:nvPr>
        </p:nvSpPr>
        <p:spPr>
          <a:xfrm>
            <a:off x="519112" y="1447799"/>
            <a:ext cx="11149013" cy="4450449"/>
          </a:xfrm>
        </p:spPr>
        <p:txBody>
          <a:bodyPr/>
          <a:lstStyle/>
          <a:p>
            <a:pPr marL="574675" indent="-571500">
              <a:buFont typeface="Arial" panose="020B0604020202020204" pitchFamily="34" charset="0"/>
              <a:buChar char="•"/>
            </a:pPr>
            <a:r>
              <a:rPr lang="en-AU" dirty="0" smtClean="0"/>
              <a:t>Only use XS for test environments – shared CPU</a:t>
            </a:r>
          </a:p>
          <a:p>
            <a:pPr marL="574675" indent="-571500">
              <a:buFont typeface="Arial" panose="020B0604020202020204" pitchFamily="34" charset="0"/>
              <a:buChar char="•"/>
            </a:pPr>
            <a:r>
              <a:rPr lang="en-AU" dirty="0" smtClean="0"/>
              <a:t>S’s are quite performant</a:t>
            </a:r>
          </a:p>
          <a:p>
            <a:pPr marL="574675" indent="-571500">
              <a:buFont typeface="Arial" panose="020B0604020202020204" pitchFamily="34" charset="0"/>
              <a:buChar char="•"/>
            </a:pPr>
            <a:r>
              <a:rPr lang="en-AU" dirty="0" smtClean="0"/>
              <a:t>Use M’s for reasonably loaded websites</a:t>
            </a:r>
          </a:p>
          <a:p>
            <a:pPr lvl="2" indent="0">
              <a:buNone/>
            </a:pPr>
            <a:r>
              <a:rPr lang="en-AU" dirty="0" smtClean="0"/>
              <a:t>Dual core has superior performs because .NET does GC on second core</a:t>
            </a:r>
          </a:p>
          <a:p>
            <a:pPr lvl="2" indent="0">
              <a:buNone/>
            </a:pPr>
            <a:r>
              <a:rPr lang="en-AU" dirty="0" smtClean="0"/>
              <a:t>We’ve seen 600 </a:t>
            </a:r>
            <a:r>
              <a:rPr lang="en-AU" b="1" dirty="0" smtClean="0"/>
              <a:t>concurrent</a:t>
            </a:r>
            <a:r>
              <a:rPr lang="en-AU" dirty="0" smtClean="0"/>
              <a:t> users on 4 M’s with 30% CPU </a:t>
            </a:r>
            <a:r>
              <a:rPr lang="en-AU" dirty="0" err="1" smtClean="0"/>
              <a:t>util</a:t>
            </a:r>
            <a:endParaRPr lang="en-AU" dirty="0" smtClean="0"/>
          </a:p>
          <a:p>
            <a:pPr lvl="2" indent="0">
              <a:buNone/>
            </a:pPr>
            <a:endParaRPr lang="en-AU" dirty="0" smtClean="0"/>
          </a:p>
          <a:p>
            <a:pPr marL="574675" indent="-571500">
              <a:buFont typeface="Arial" panose="020B0604020202020204" pitchFamily="34" charset="0"/>
              <a:buChar char="•"/>
            </a:pPr>
            <a:r>
              <a:rPr lang="en-AU" dirty="0" smtClean="0"/>
              <a:t>Use L+ if your website uses a lot of memory</a:t>
            </a:r>
          </a:p>
          <a:p>
            <a:pPr marL="574675" indent="-571500">
              <a:buFont typeface="Arial" panose="020B0604020202020204" pitchFamily="34" charset="0"/>
              <a:buChar char="•"/>
            </a:pPr>
            <a:r>
              <a:rPr lang="en-AU" dirty="0" smtClean="0"/>
              <a:t>Use L+ if you want to join to a distributed cache</a:t>
            </a:r>
            <a:endParaRPr lang="en-AU" dirty="0"/>
          </a:p>
        </p:txBody>
      </p:sp>
    </p:spTree>
    <p:extLst>
      <p:ext uri="{BB962C8B-B14F-4D97-AF65-F5344CB8AC3E}">
        <p14:creationId xmlns:p14="http://schemas.microsoft.com/office/powerpoint/2010/main" val="15942193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Instance Count</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&gt;= 2 instances to ensure your site works on a cluster</a:t>
            </a:r>
          </a:p>
          <a:p>
            <a:pPr marL="574675" indent="-571500">
              <a:buFont typeface="Arial" panose="020B0604020202020204" pitchFamily="34" charset="0"/>
              <a:buChar char="•"/>
            </a:pPr>
            <a:r>
              <a:rPr lang="en-AU" dirty="0" smtClean="0"/>
              <a:t>&gt;= 2 instances to get 99.95% SLA with Web Roles</a:t>
            </a:r>
          </a:p>
          <a:p>
            <a:pPr marL="574675" indent="-571500">
              <a:buFont typeface="Arial" panose="020B0604020202020204" pitchFamily="34" charset="0"/>
              <a:buChar char="•"/>
            </a:pPr>
            <a:r>
              <a:rPr lang="en-AU" dirty="0"/>
              <a:t>&gt;= 2 </a:t>
            </a:r>
            <a:r>
              <a:rPr lang="en-AU" dirty="0" smtClean="0"/>
              <a:t>instances in same availability set </a:t>
            </a:r>
            <a:r>
              <a:rPr lang="en-AU" dirty="0"/>
              <a:t>to get 99.95% </a:t>
            </a:r>
            <a:r>
              <a:rPr lang="en-AU" dirty="0" smtClean="0"/>
              <a:t>SLA with Virtual Machines</a:t>
            </a:r>
            <a:endParaRPr lang="en-AU" dirty="0"/>
          </a:p>
        </p:txBody>
      </p:sp>
    </p:spTree>
    <p:extLst>
      <p:ext uri="{BB962C8B-B14F-4D97-AF65-F5344CB8AC3E}">
        <p14:creationId xmlns:p14="http://schemas.microsoft.com/office/powerpoint/2010/main" val="18307510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Testing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5895580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Local Development and Testing</a:t>
            </a:r>
            <a:endParaRPr lang="en-AU" dirty="0"/>
          </a:p>
        </p:txBody>
      </p:sp>
      <p:sp>
        <p:nvSpPr>
          <p:cNvPr id="3" name="Text Placeholder 2"/>
          <p:cNvSpPr>
            <a:spLocks noGrp="1"/>
          </p:cNvSpPr>
          <p:nvPr>
            <p:ph type="body" sz="quarter" idx="10"/>
          </p:nvPr>
        </p:nvSpPr>
        <p:spPr>
          <a:xfrm>
            <a:off x="519112" y="1447799"/>
            <a:ext cx="11149013" cy="3508653"/>
          </a:xfrm>
        </p:spPr>
        <p:txBody>
          <a:bodyPr/>
          <a:lstStyle/>
          <a:p>
            <a:pPr marL="574675" indent="-571500">
              <a:buFont typeface="Arial" panose="020B0604020202020204" pitchFamily="34" charset="0"/>
              <a:buChar char="•"/>
            </a:pPr>
            <a:r>
              <a:rPr lang="en-AU" dirty="0" smtClean="0"/>
              <a:t>Don’t use Azure </a:t>
            </a:r>
            <a:r>
              <a:rPr lang="en-AU" b="1" dirty="0" smtClean="0"/>
              <a:t>Compute</a:t>
            </a:r>
            <a:r>
              <a:rPr lang="en-AU" dirty="0" smtClean="0"/>
              <a:t> Emulator</a:t>
            </a:r>
          </a:p>
          <a:p>
            <a:pPr marL="574675" lvl="1" indent="-571500">
              <a:buFont typeface="Arial" panose="020B0604020202020204" pitchFamily="34" charset="0"/>
              <a:buChar char="•"/>
            </a:pPr>
            <a:r>
              <a:rPr lang="en-AU" dirty="0" smtClean="0"/>
              <a:t>(Except for testing Worker Roles)</a:t>
            </a:r>
          </a:p>
          <a:p>
            <a:pPr marL="574675" indent="-571500">
              <a:buFont typeface="Arial" panose="020B0604020202020204" pitchFamily="34" charset="0"/>
              <a:buChar char="•"/>
            </a:pPr>
            <a:r>
              <a:rPr lang="en-AU" dirty="0" smtClean="0"/>
              <a:t>Use IIS for web applications</a:t>
            </a:r>
          </a:p>
          <a:p>
            <a:pPr marL="574675" indent="-571500">
              <a:buFont typeface="Arial" panose="020B0604020202020204" pitchFamily="34" charset="0"/>
              <a:buChar char="•"/>
            </a:pPr>
            <a:r>
              <a:rPr lang="en-AU" dirty="0" smtClean="0"/>
              <a:t>Use SQL Express for Azure SQL</a:t>
            </a:r>
          </a:p>
          <a:p>
            <a:pPr marL="574675" indent="-571500">
              <a:buFont typeface="Arial" panose="020B0604020202020204" pitchFamily="34" charset="0"/>
              <a:buChar char="•"/>
            </a:pPr>
            <a:r>
              <a:rPr lang="en-AU" dirty="0" smtClean="0"/>
              <a:t>Use Azure Storage Emulator for Azure Storage</a:t>
            </a:r>
          </a:p>
          <a:p>
            <a:pPr marL="574675" lvl="1" indent="-571500">
              <a:buFont typeface="Arial" panose="020B0604020202020204" pitchFamily="34" charset="0"/>
              <a:buChar char="•"/>
            </a:pPr>
            <a:r>
              <a:rPr lang="en-AU" dirty="0" smtClean="0"/>
              <a:t>Use </a:t>
            </a:r>
            <a:r>
              <a:rPr lang="en-AU" dirty="0" err="1" smtClean="0"/>
              <a:t>nssm</a:t>
            </a:r>
            <a:r>
              <a:rPr lang="en-AU" dirty="0" smtClean="0"/>
              <a:t> </a:t>
            </a:r>
            <a:r>
              <a:rPr lang="en-AU" dirty="0"/>
              <a:t>on C:\Program Files\Microsoft SDKs\Windows </a:t>
            </a:r>
            <a:r>
              <a:rPr lang="en-AU" dirty="0" smtClean="0"/>
              <a:t>Azure\Emulator\</a:t>
            </a:r>
            <a:r>
              <a:rPr lang="en-AU" dirty="0" err="1" smtClean="0"/>
              <a:t>devstore</a:t>
            </a:r>
            <a:r>
              <a:rPr lang="en-AU" dirty="0" smtClean="0"/>
              <a:t>\DSServiceSQL.exe to get it running constantly on CI server</a:t>
            </a:r>
          </a:p>
        </p:txBody>
      </p:sp>
    </p:spTree>
    <p:extLst>
      <p:ext uri="{BB962C8B-B14F-4D97-AF65-F5344CB8AC3E}">
        <p14:creationId xmlns:p14="http://schemas.microsoft.com/office/powerpoint/2010/main" val="366422103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Have a test environment in Azure so you can check:</a:t>
            </a:r>
          </a:p>
          <a:p>
            <a:pPr marL="574675" indent="-571500">
              <a:buFont typeface="Arial" panose="020B0604020202020204" pitchFamily="34" charset="0"/>
              <a:buChar char="•"/>
            </a:pPr>
            <a:r>
              <a:rPr lang="en-AU" dirty="0" smtClean="0"/>
              <a:t>Latency</a:t>
            </a:r>
          </a:p>
          <a:p>
            <a:pPr marL="574675" indent="-571500">
              <a:buFont typeface="Arial" panose="020B0604020202020204" pitchFamily="34" charset="0"/>
              <a:buChar char="•"/>
            </a:pPr>
            <a:r>
              <a:rPr lang="en-AU" dirty="0" smtClean="0"/>
              <a:t>Azure SQL</a:t>
            </a:r>
          </a:p>
          <a:p>
            <a:pPr marL="574675" indent="-571500">
              <a:buFont typeface="Arial" panose="020B0604020202020204" pitchFamily="34" charset="0"/>
              <a:buChar char="•"/>
            </a:pPr>
            <a:r>
              <a:rPr lang="en-AU" dirty="0" smtClean="0"/>
              <a:t>Database Migrations</a:t>
            </a:r>
          </a:p>
          <a:p>
            <a:pPr marL="574675" indent="-571500">
              <a:buFont typeface="Arial" panose="020B0604020202020204" pitchFamily="34" charset="0"/>
              <a:buChar char="•"/>
            </a:pPr>
            <a:r>
              <a:rPr lang="en-AU" dirty="0" smtClean="0"/>
              <a:t>Deployment</a:t>
            </a:r>
          </a:p>
          <a:p>
            <a:pPr marL="574675" indent="-571500">
              <a:buFont typeface="Arial" panose="020B0604020202020204" pitchFamily="34" charset="0"/>
              <a:buChar char="•"/>
            </a:pPr>
            <a:r>
              <a:rPr lang="en-AU" dirty="0" smtClean="0"/>
              <a:t>Clustering</a:t>
            </a:r>
          </a:p>
          <a:p>
            <a:pPr marL="574675" indent="-571500">
              <a:buFont typeface="Arial" panose="020B0604020202020204" pitchFamily="34" charset="0"/>
              <a:buChar char="•"/>
            </a:pPr>
            <a:r>
              <a:rPr lang="en-AU" dirty="0" smtClean="0"/>
              <a:t>Load Balancer</a:t>
            </a:r>
          </a:p>
        </p:txBody>
      </p:sp>
    </p:spTree>
    <p:extLst>
      <p:ext uri="{BB962C8B-B14F-4D97-AF65-F5344CB8AC3E}">
        <p14:creationId xmlns:p14="http://schemas.microsoft.com/office/powerpoint/2010/main" val="35140409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 environment (cont.)</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a:t>Mimic production setup (but feel free to use XS Web Roles / VMs or shared tier Web Sites)</a:t>
            </a:r>
          </a:p>
          <a:p>
            <a:endParaRPr lang="en-AU" dirty="0"/>
          </a:p>
        </p:txBody>
      </p:sp>
    </p:spTree>
    <p:extLst>
      <p:ext uri="{BB962C8B-B14F-4D97-AF65-F5344CB8AC3E}">
        <p14:creationId xmlns:p14="http://schemas.microsoft.com/office/powerpoint/2010/main" val="221399071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Azure Diagnostics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01492373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4097538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17634504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tiers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 instances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 </a:t>
            </a:r>
            <a:r>
              <a:rPr lang="en-US" dirty="0" err="1"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Instance configuration</a:t>
            </a:r>
          </a:p>
          <a:p>
            <a:pPr marL="574675" indent="-571500">
              <a:buFont typeface="Arial" panose="020B0604020202020204" pitchFamily="34" charset="0"/>
              <a:buChar char="•"/>
            </a:pPr>
            <a:r>
              <a:rPr lang="en-AU" dirty="0" smtClean="0"/>
              <a:t>CPU </a:t>
            </a:r>
            <a:r>
              <a:rPr lang="en-AU" dirty="0" err="1" smtClean="0"/>
              <a:t>autoscaling</a:t>
            </a:r>
            <a:endParaRPr lang="en-AU" dirty="0" smtClean="0"/>
          </a:p>
          <a:p>
            <a:pPr marL="574675" indent="-571500">
              <a:buFont typeface="Arial" panose="020B0604020202020204" pitchFamily="34" charset="0"/>
              <a:buChar char="•"/>
            </a:pPr>
            <a:r>
              <a:rPr lang="en-AU" dirty="0" smtClean="0"/>
              <a:t>Queue </a:t>
            </a:r>
            <a:r>
              <a:rPr lang="en-AU" dirty="0" err="1" smtClean="0"/>
              <a:t>autoscaling</a:t>
            </a:r>
            <a:endParaRPr lang="en-AU" dirty="0" smtClean="0"/>
          </a:p>
          <a:p>
            <a:pPr marL="574675" indent="-571500">
              <a:buFont typeface="Arial" panose="020B0604020202020204" pitchFamily="34" charset="0"/>
              <a:buChar char="•"/>
            </a:pPr>
            <a:r>
              <a:rPr lang="en-AU" dirty="0" err="1" smtClean="0"/>
              <a:t>WASABi</a:t>
            </a:r>
            <a:endParaRPr lang="en-AU" dirty="0" smtClean="0"/>
          </a:p>
          <a:p>
            <a:pPr marL="574675" indent="-571500">
              <a:buFont typeface="Arial" panose="020B0604020202020204" pitchFamily="34" charset="0"/>
              <a:buChar char="•"/>
            </a:pPr>
            <a:r>
              <a:rPr lang="en-AU" dirty="0" smtClean="0"/>
              <a:t>REST API</a:t>
            </a:r>
          </a:p>
          <a:p>
            <a:pPr marL="574675" indent="-571500">
              <a:buFont typeface="Arial" panose="020B0604020202020204" pitchFamily="34" charset="0"/>
              <a:buChar char="•"/>
            </a:pPr>
            <a:r>
              <a:rPr lang="en-AU" dirty="0" err="1" smtClean="0"/>
              <a:t>Cerebrata</a:t>
            </a:r>
            <a:r>
              <a:rPr lang="en-AU" dirty="0" smtClean="0"/>
              <a:t> Azure Management Studio</a:t>
            </a:r>
          </a:p>
          <a:p>
            <a:pPr marL="574675" indent="-571500">
              <a:buFont typeface="Arial" panose="020B0604020202020204" pitchFamily="34" charset="0"/>
              <a:buChar char="•"/>
            </a:pPr>
            <a:r>
              <a:rPr lang="en-AU" dirty="0" err="1" smtClean="0"/>
              <a:t>Paraleap</a:t>
            </a:r>
            <a:r>
              <a:rPr lang="en-AU" dirty="0" smtClean="0"/>
              <a:t> </a:t>
            </a:r>
            <a:r>
              <a:rPr lang="en-AU" dirty="0" err="1" smtClean="0"/>
              <a:t>AzureWatch</a:t>
            </a:r>
            <a:endParaRPr lang="en-AU" dirty="0"/>
          </a:p>
        </p:txBody>
      </p:sp>
    </p:spTree>
    <p:extLst>
      <p:ext uri="{BB962C8B-B14F-4D97-AF65-F5344CB8AC3E}">
        <p14:creationId xmlns:p14="http://schemas.microsoft.com/office/powerpoint/2010/main" val="182830311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13895904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r>
              <a:rPr lang="en-AU" dirty="0" smtClean="0"/>
              <a:t>nuget.org/packages/</a:t>
            </a:r>
            <a:r>
              <a:rPr lang="en-AU" dirty="0" err="1" smtClean="0"/>
              <a:t>azurewebfarm</a:t>
            </a:r>
            <a:endParaRPr lang="en-AU" dirty="0"/>
          </a:p>
        </p:txBody>
      </p:sp>
      <p:pic>
        <p:nvPicPr>
          <p:cNvPr id="2050"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70" y="334922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61131036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a:t>
            </a:r>
            <a:r>
              <a:rPr lang="en-AU" dirty="0" smtClean="0"/>
              <a:t>Deploy via IIS Web Farm Framework</a:t>
            </a:r>
          </a:p>
          <a:p>
            <a:pPr marL="574675" indent="-571500">
              <a:buFont typeface="Arial" panose="020B0604020202020204" pitchFamily="34" charset="0"/>
              <a:buChar char="•"/>
            </a:pPr>
            <a:r>
              <a:rPr lang="en-AU" dirty="0" smtClean="0"/>
              <a:t>Web Deploy to each </a:t>
            </a:r>
            <a:r>
              <a:rPr lang="en-AU" dirty="0" smtClean="0"/>
              <a:t>server individually</a:t>
            </a:r>
          </a:p>
          <a:p>
            <a:pPr marL="574675" indent="-571500">
              <a:buFont typeface="Arial" panose="020B0604020202020204" pitchFamily="34" charset="0"/>
              <a:buChar char="•"/>
            </a:pPr>
            <a:r>
              <a:rPr lang="en-AU" dirty="0" smtClean="0"/>
              <a:t>Web Deploy and DFSR syncing</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what?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WordPress, Joomla!,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smtClean="0">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a:t>
            </a:r>
            <a:r>
              <a:rPr lang="en-US" sz="1466" spc="-43" dirty="0" smtClean="0">
                <a:gradFill>
                  <a:gsLst>
                    <a:gs pos="0">
                      <a:schemeClr val="bg1"/>
                    </a:gs>
                    <a:gs pos="100000">
                      <a:schemeClr val="bg1"/>
                    </a:gs>
                  </a:gsLst>
                  <a:lin ang="16200000" scaled="0"/>
                </a:gradFill>
              </a:rPr>
              <a:t>Service</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a:t>
            </a:r>
            <a:r>
              <a:rPr lang="en-US" sz="1466" spc="-43" dirty="0" smtClean="0">
                <a:gradFill>
                  <a:gsLst>
                    <a:gs pos="0">
                      <a:schemeClr val="bg1"/>
                    </a:gs>
                    <a:gs pos="100000">
                      <a:schemeClr val="bg1"/>
                    </a:gs>
                  </a:gsLst>
                  <a:lin ang="16200000" scaled="0"/>
                </a:gradFill>
              </a:rPr>
              <a:t>needed</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a:t>
            </a:r>
            <a:r>
              <a:rPr lang="en-US" sz="1466" spc="-43" dirty="0" smtClean="0">
                <a:gradFill>
                  <a:gsLst>
                    <a:gs pos="0">
                      <a:schemeClr val="bg1"/>
                    </a:gs>
                    <a:gs pos="100000">
                      <a:schemeClr val="bg1"/>
                    </a:gs>
                  </a:gsLst>
                  <a:lin ang="16200000" scaled="0"/>
                </a:gradFill>
              </a:rPr>
              <a:t>RDP,  </a:t>
            </a:r>
            <a:r>
              <a:rPr lang="en-US" sz="1466" spc="-43" dirty="0">
                <a:gradFill>
                  <a:gsLst>
                    <a:gs pos="0">
                      <a:schemeClr val="bg1"/>
                    </a:gs>
                    <a:gs pos="100000">
                      <a:schemeClr val="bg1"/>
                    </a:gs>
                  </a:gsLst>
                  <a:lin ang="16200000" scaled="0"/>
                </a:gradFill>
              </a:rPr>
              <a:t>elevated </a:t>
            </a:r>
            <a:r>
              <a:rPr lang="en-US" sz="1466" spc="-43" dirty="0" smtClean="0">
                <a:gradFill>
                  <a:gsLst>
                    <a:gs pos="0">
                      <a:schemeClr val="bg1"/>
                    </a:gs>
                    <a:gs pos="100000">
                      <a:schemeClr val="bg1"/>
                    </a:gs>
                  </a:gsLst>
                  <a:lin ang="16200000" scaled="0"/>
                </a:gradFill>
              </a:rPr>
              <a:t>permissions, advanced IIS configuration, complex diagnostics or cost effectiveness if sometimes-on</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Web Roles (Cloud Services)</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Multi-tier or large-scale </a:t>
            </a:r>
            <a:r>
              <a:rPr lang="en-US" sz="2000" spc="-83" dirty="0">
                <a:gradFill>
                  <a:gsLst>
                    <a:gs pos="0">
                      <a:schemeClr val="bg1"/>
                    </a:gs>
                    <a:gs pos="100000">
                      <a:schemeClr val="bg1"/>
                    </a:gs>
                  </a:gsLst>
                  <a:lin ang="16200000" scaled="0"/>
                </a:gradFill>
                <a:latin typeface="Segoe UI Light" pitchFamily="34" charset="0"/>
              </a:rPr>
              <a:t>applications</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separate application logic into multiple tiers </a:t>
            </a:r>
            <a:r>
              <a:rPr lang="en-US" sz="1466" spc="-43" dirty="0" smtClean="0">
                <a:gradFill>
                  <a:gsLst>
                    <a:gs pos="0">
                      <a:schemeClr val="bg1"/>
                    </a:gs>
                    <a:gs pos="100000">
                      <a:schemeClr val="bg1"/>
                    </a:gs>
                  </a:gsLst>
                  <a:lin ang="16200000" scaled="0"/>
                </a:gradFill>
              </a:rPr>
              <a:t>using </a:t>
            </a:r>
            <a:r>
              <a:rPr lang="en-US" sz="1466" spc="-43" dirty="0">
                <a:gradFill>
                  <a:gsLst>
                    <a:gs pos="0">
                      <a:schemeClr val="bg1"/>
                    </a:gs>
                    <a:gs pos="100000">
                      <a:schemeClr val="bg1"/>
                    </a:gs>
                  </a:gsLst>
                  <a:lin ang="16200000" scaled="0"/>
                </a:gradFill>
              </a:rPr>
              <a:t>both Web and Worker </a:t>
            </a:r>
            <a:r>
              <a:rPr lang="en-US" sz="1466" spc="-43" dirty="0" smtClean="0">
                <a:gradFill>
                  <a:gsLst>
                    <a:gs pos="0">
                      <a:schemeClr val="bg1"/>
                    </a:gs>
                    <a:gs pos="100000">
                      <a:schemeClr val="bg1"/>
                    </a:gs>
                  </a:gsLst>
                  <a:lin ang="16200000" scaled="0"/>
                </a:gradFill>
              </a:rPr>
              <a:t>Roles, need enormous scale, need CDN on content in the website or need large amounts of memory</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Applications </a:t>
            </a:r>
            <a:r>
              <a:rPr lang="en-US" sz="1466" spc="-43" dirty="0">
                <a:gradFill>
                  <a:gsLst>
                    <a:gs pos="0">
                      <a:schemeClr val="bg1"/>
                    </a:gs>
                    <a:gs pos="100000">
                      <a:schemeClr val="bg1"/>
                    </a:gs>
                  </a:gsLst>
                  <a:lin ang="16200000" scaled="0"/>
                </a:gradFill>
              </a:rPr>
              <a:t>that require network </a:t>
            </a:r>
            <a:r>
              <a:rPr lang="en-US" sz="1466" spc="-43" dirty="0" smtClean="0">
                <a:gradFill>
                  <a:gsLst>
                    <a:gs pos="0">
                      <a:schemeClr val="bg1"/>
                    </a:gs>
                    <a:gs pos="100000">
                      <a:schemeClr val="bg1"/>
                    </a:gs>
                  </a:gsLst>
                  <a:lin ang="16200000" scaled="0"/>
                </a:gradFill>
              </a:rPr>
              <a:t>isolation, geo-redundancy/scaling via Traffic Manager or need to be deployed to SE Asia for latency reasons</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Legacy applications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Deploy legacy web applications that aren’t compatible with Web Sites or Web Roles (e.g. file system access, COM/32-bit DLLs, proprietary software install required, etc.) + you can’t convert</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a:t>
            </a:r>
            <a:r>
              <a:rPr lang="en-US" sz="1466" spc="-43" dirty="0" smtClean="0">
                <a:gradFill>
                  <a:gsLst>
                    <a:gs pos="0">
                      <a:schemeClr val="bg1"/>
                    </a:gs>
                    <a:gs pos="100000">
                      <a:schemeClr val="bg1"/>
                    </a:gs>
                  </a:gsLst>
                  <a:lin ang="16200000" scaled="0"/>
                </a:gradFill>
              </a:rPr>
              <a:t>to the </a:t>
            </a:r>
            <a:r>
              <a:rPr lang="en-US" sz="1466" spc="-43" dirty="0">
                <a:gradFill>
                  <a:gsLst>
                    <a:gs pos="0">
                      <a:schemeClr val="bg1"/>
                    </a:gs>
                    <a:gs pos="100000">
                      <a:schemeClr val="bg1"/>
                    </a:gs>
                  </a:gsLst>
                  <a:lin ang="16200000" scaled="0"/>
                </a:gradFill>
              </a:rPr>
              <a:t>cloud, such as SQL Server, SharePoint Server or Active </a:t>
            </a:r>
            <a:r>
              <a:rPr lang="en-US" sz="1466" spc="-43" dirty="0" smtClean="0">
                <a:gradFill>
                  <a:gsLst>
                    <a:gs pos="0">
                      <a:schemeClr val="bg1"/>
                    </a:gs>
                    <a:gs pos="100000">
                      <a:schemeClr val="bg1"/>
                    </a:gs>
                  </a:gsLst>
                  <a:lin ang="16200000" scaled="0"/>
                </a:gradFill>
              </a:rPr>
              <a:t>Directory</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Ultimate control / Linux OS</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 have operational staff that can maintain the OSs and you want full control from the OS level up (be it Windows Server or Linux)</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a:t>
            </a:r>
            <a:r>
              <a:rPr lang="en-US" dirty="0" smtClean="0"/>
              <a:t>Frameworks OOTB</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201150"/>
          </a:xfrm>
        </p:spPr>
        <p:txBody>
          <a:bodyPr/>
          <a:lstStyle/>
          <a:p>
            <a:pPr marL="574675" indent="-571500">
              <a:buFont typeface="Arial" panose="020B0604020202020204" pitchFamily="34" charset="0"/>
              <a:buChar char="•"/>
            </a:pPr>
            <a:r>
              <a:rPr lang="en-AU" sz="3000" b="1" dirty="0">
                <a:hlinkClick r:id="rId2"/>
              </a:rPr>
              <a:t>https://</a:t>
            </a:r>
            <a:r>
              <a:rPr lang="en-AU" sz="3000" b="1" dirty="0" smtClean="0">
                <a:hlinkClick r:id="rId2"/>
              </a:rPr>
              <a:t>github.com/robdmoore/AzureWebAppsPresentation</a:t>
            </a:r>
            <a:endParaRPr lang="en-AU" sz="3000" b="1" dirty="0" smtClean="0">
              <a:hlinkClick r:id="rId3"/>
            </a:endParaRPr>
          </a:p>
          <a:p>
            <a:pPr marL="574675" indent="-571500">
              <a:buFont typeface="Arial" panose="020B0604020202020204" pitchFamily="34" charset="0"/>
              <a:buChar char="•"/>
            </a:pPr>
            <a:r>
              <a:rPr lang="en-AU" dirty="0">
                <a:solidFill>
                  <a:schemeClr val="tx1"/>
                </a:solidFill>
                <a:hlinkClick r:id="rId4"/>
              </a:rPr>
              <a:t>http://robdmoore.id.au/blog/2012/06/09/windows-azure-web-sites-vs-web-roles/</a:t>
            </a:r>
            <a:endParaRPr lang="en-AU" dirty="0">
              <a:solidFill>
                <a:schemeClr val="tx1"/>
              </a:solidFill>
            </a:endParaRPr>
          </a:p>
          <a:p>
            <a:pPr marL="574675" indent="-571500">
              <a:buFont typeface="Arial" panose="020B0604020202020204" pitchFamily="34" charset="0"/>
              <a:buChar char="•"/>
            </a:pPr>
            <a:r>
              <a:rPr lang="en-AU" dirty="0" smtClean="0">
                <a:hlinkClick r:id="rId5"/>
              </a:rPr>
              <a:t>http</a:t>
            </a:r>
            <a:r>
              <a:rPr lang="en-AU" dirty="0">
                <a:hlinkClick r:id="rId5"/>
              </a:rPr>
              <a:t>://</a:t>
            </a:r>
            <a:r>
              <a:rPr lang="en-AU" dirty="0" smtClean="0">
                <a:hlinkClick r:id="rId5"/>
              </a:rPr>
              <a:t>msdn.microsoft.com/en-us/library/windowsazure/jj218759.aspx</a:t>
            </a:r>
            <a:endParaRPr lang="en-AU" dirty="0" smtClean="0"/>
          </a:p>
          <a:p>
            <a:pPr marL="574675" indent="-571500">
              <a:buFont typeface="Arial" panose="020B0604020202020204" pitchFamily="34" charset="0"/>
              <a:buChar char="•"/>
            </a:pPr>
            <a:r>
              <a:rPr lang="en-AU" dirty="0">
                <a:hlinkClick r:id="rId6"/>
              </a:rPr>
              <a:t>https://</a:t>
            </a:r>
            <a:r>
              <a:rPr lang="en-AU" dirty="0" smtClean="0">
                <a:hlinkClick r:id="rId6"/>
              </a:rPr>
              <a:t>github.com/robdmoore/azurewebfarm</a:t>
            </a:r>
            <a:endParaRPr lang="en-AU" dirty="0" smtClean="0"/>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latin typeface="Segoe UI Light" panose="020B0502040204020203" pitchFamily="34" charset="0"/>
                <a:cs typeface="Segoe UI Light" panose="020B0502040204020203" pitchFamily="34" charset="0"/>
              </a:rPr>
              <a:t>Windows Azure Web App Gallery</a:t>
            </a:r>
            <a:endParaRPr lang="en-US" dirty="0">
              <a:latin typeface="Segoe UI Light" panose="020B0502040204020203" pitchFamily="34" charset="0"/>
              <a:cs typeface="Segoe UI Light" panose="020B0502040204020203" pitchFamily="34" charset="0"/>
            </a:endParaRPr>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9165669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Web Sites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
        <p:nvSpPr>
          <p:cNvPr id="18" name="Title 1"/>
          <p:cNvSpPr txBox="1">
            <a:spLocks/>
          </p:cNvSpPr>
          <p:nvPr/>
        </p:nvSpPr>
        <p:spPr>
          <a:xfrm>
            <a:off x="526368" y="235857"/>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AU" dirty="0" smtClean="0"/>
              <a:t>Tiers</a:t>
            </a:r>
            <a:endParaRPr lang="en-AU"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4317</TotalTime>
  <Words>2144</Words>
  <Application>Microsoft Office PowerPoint</Application>
  <PresentationFormat>Custom</PresentationFormat>
  <Paragraphs>542</Paragraphs>
  <Slides>61</Slides>
  <Notes>24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61</vt:i4>
      </vt:variant>
    </vt:vector>
  </HeadingPairs>
  <TitlesOfParts>
    <vt:vector size="72" baseType="lpstr">
      <vt:lpstr>Segoe UI</vt:lpstr>
      <vt:lpstr>Segoe Light</vt:lpstr>
      <vt:lpstr>Calibri</vt:lpstr>
      <vt:lpstr>Segoe UI Light</vt:lpstr>
      <vt:lpstr>Consolas</vt:lpstr>
      <vt:lpstr>Wingdings</vt:lpstr>
      <vt:lpstr>Arial</vt:lpstr>
      <vt:lpstr>Kozuka Gothic Pro R</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 OOTB</vt:lpstr>
      <vt:lpstr>Windows Azure Web App Gallery</vt:lpstr>
      <vt:lpstr>Architecture</vt:lpstr>
      <vt:lpstr>Web Sites</vt:lpstr>
      <vt:lpstr>Tiers (as at 21 July 2013)</vt:lpstr>
      <vt:lpstr>Pricing (as at 21 July 2013)</vt:lpstr>
      <vt:lpstr>Provisioning, deploying and monitoring a Web Site</vt:lpstr>
      <vt:lpstr>PowerPoint Presentation</vt:lpstr>
      <vt:lpstr>Platform as a Service</vt:lpstr>
      <vt:lpstr>Architecture</vt:lpstr>
      <vt:lpstr>VM Sizes / Pricing (as at 21 July 2013)</vt:lpstr>
      <vt:lpstr>Provisioning, creating and configuring a Web Role</vt:lpstr>
      <vt:lpstr>PowerPoint Presentation</vt:lpstr>
      <vt:lpstr>Infrastructure as a Service</vt:lpstr>
      <vt:lpstr>Architecture</vt:lpstr>
      <vt:lpstr>VM Sizes / Pricing (as at 21 July 2013)</vt:lpstr>
      <vt:lpstr>Provisioning a Virtual Machine</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PowerPoint Presentation</vt:lpstr>
      <vt:lpstr>Application development considerations</vt:lpstr>
      <vt:lpstr>Data</vt:lpstr>
      <vt:lpstr>Other</vt:lpstr>
      <vt:lpstr>Farm configuration</vt:lpstr>
      <vt:lpstr>VM Size</vt:lpstr>
      <vt:lpstr>Instance Count</vt:lpstr>
      <vt:lpstr>Testing</vt:lpstr>
      <vt:lpstr>Local Development and Testing</vt:lpstr>
      <vt:lpstr>Test environment</vt:lpstr>
      <vt:lpstr>Test environment (cont.)</vt:lpstr>
      <vt:lpstr>Diagnostics and Monitoring</vt:lpstr>
      <vt:lpstr>Web Sites</vt:lpstr>
      <vt:lpstr>Web Roles: Azure Diagnostics</vt:lpstr>
      <vt:lpstr>Virtual Machines</vt:lpstr>
      <vt:lpstr>Scaling up / out</vt:lpstr>
      <vt:lpstr>Web Sites - tiers</vt:lpstr>
      <vt:lpstr>Web Sites - instances</vt:lpstr>
      <vt:lpstr>Web Sites - instances</vt:lpstr>
      <vt:lpstr>Web Sites autoscaling</vt:lpstr>
      <vt:lpstr>Web Roles</vt:lpstr>
      <vt:lpstr>Virtual Machines</vt:lpstr>
      <vt:lpstr>PowerPoint Presentation</vt:lpstr>
      <vt:lpstr>Web Sites</vt:lpstr>
      <vt:lpstr>Web Roles</vt:lpstr>
      <vt:lpstr>AzureWebFarm</vt:lpstr>
      <vt:lpstr>Virtual Machines</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327</cp:revision>
  <dcterms:created xsi:type="dcterms:W3CDTF">2011-11-30T19:12:28Z</dcterms:created>
  <dcterms:modified xsi:type="dcterms:W3CDTF">2013-07-21T15:19:49Z</dcterms:modified>
  <cp:version>1.0.0</cp:version>
</cp:coreProperties>
</file>